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DE93B"/>
    <a:srgbClr val="B385C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4702"/>
    <p:restoredTop sz="94630"/>
  </p:normalViewPr>
  <p:slideViewPr>
    <p:cSldViewPr snapToGrid="0">
      <p:cViewPr varScale="1">
        <p:scale>
          <a:sx n="102" d="100"/>
          <a:sy n="102" d="100"/>
        </p:scale>
        <p:origin x="208" y="41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E0E9FED-3736-3522-EF8B-08ADB7531DE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4B513B5E-88AD-7657-6ACF-9BCDBFDFD05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195A652E-590B-3D76-9662-2BE3C0662D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F4AF12-8091-3F47-A710-6414A9929C66}" type="datetimeFigureOut">
              <a:rPr lang="nl-NL" smtClean="0"/>
              <a:t>21-10-2026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BCE72A20-10E4-81CE-BF88-2AE5BA24C5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5A0F95E8-8045-33B4-C6CE-DF98F3C90F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ED19AD-4EB7-5546-A909-48D40A835266}" type="slidenum">
              <a:rPr lang="nl-NL" smtClean="0"/>
              <a:t>‹nr.›</a:t>
            </a:fld>
            <a:endParaRPr lang="nl-NL"/>
          </a:p>
        </p:txBody>
      </p:sp>
      <p:pic>
        <p:nvPicPr>
          <p:cNvPr id="8" name="Afbeelding 7" descr="Afbeelding met wit&#10;&#10;Automatisch gegenereerde beschrijving">
            <a:extLst>
              <a:ext uri="{FF2B5EF4-FFF2-40B4-BE49-F238E27FC236}">
                <a16:creationId xmlns:a16="http://schemas.microsoft.com/office/drawing/2014/main" id="{2A4D9B8D-31C5-2DB9-24FF-F0B093020FE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3568"/>
            <a:ext cx="12198352" cy="68544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72941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F71FCB1-A10C-259B-A493-20A7F82E8D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4503785D-CA15-F86B-434D-775F02C8DDE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6B2D58A5-768D-3740-A68D-FE1D73CBDA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F4AF12-8091-3F47-A710-6414A9929C66}" type="datetimeFigureOut">
              <a:rPr lang="nl-NL" smtClean="0"/>
              <a:t>21-10-2026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1D62E5CF-F448-6183-CBE3-4EEC55783E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331AB315-7D72-DCA4-56D7-C602A2350A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ED19AD-4EB7-5546-A909-48D40A835266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0105851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0C9CC7B-E2A3-96C8-0626-6752A1E60A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C18ABDD0-83D7-2948-BB51-F6AEF73BC70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3E7285E0-D0DA-0F95-D7DA-484479B1F1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F4AF12-8091-3F47-A710-6414A9929C66}" type="datetimeFigureOut">
              <a:rPr lang="nl-NL" smtClean="0"/>
              <a:t>21-10-2026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BEE243E7-C996-68FC-BBB1-1A854A8B75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C8D2EE10-A513-E84E-E9FA-AC2F0DDF44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ED19AD-4EB7-5546-A909-48D40A835266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9107570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CE33512-A62B-97AF-7F48-A69417FCA5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7435CB3E-9B49-7754-2A8A-EFA14462F45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487D409C-10E8-F5E1-05DE-893B82532AC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63C8B63A-A5A8-3E12-D8C9-FBB8FD2100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F4AF12-8091-3F47-A710-6414A9929C66}" type="datetimeFigureOut">
              <a:rPr lang="nl-NL" smtClean="0"/>
              <a:t>21-10-2026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862BDB15-69D2-0618-AD06-32B9C3B3E0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82E8F44B-2BDF-F3ED-BE40-BC3CE6F730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ED19AD-4EB7-5546-A909-48D40A835266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7951894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11ABEE4-E183-4366-AEF0-FFD69F16C2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7D364405-1904-D1A3-1244-042B7359915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023F8464-9E00-8372-34EA-1F8FF5FAF27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A0062B88-AE97-2D9F-3B81-18D4D67101D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6" name="Tijdelijke aanduiding voor inhoud 5">
            <a:extLst>
              <a:ext uri="{FF2B5EF4-FFF2-40B4-BE49-F238E27FC236}">
                <a16:creationId xmlns:a16="http://schemas.microsoft.com/office/drawing/2014/main" id="{C561F229-7DB0-C865-E50A-CD81D8F2235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7" name="Tijdelijke aanduiding voor datum 6">
            <a:extLst>
              <a:ext uri="{FF2B5EF4-FFF2-40B4-BE49-F238E27FC236}">
                <a16:creationId xmlns:a16="http://schemas.microsoft.com/office/drawing/2014/main" id="{029528C0-4D67-D34F-9857-F1CC244C6C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F4AF12-8091-3F47-A710-6414A9929C66}" type="datetimeFigureOut">
              <a:rPr lang="nl-NL" smtClean="0"/>
              <a:t>21-10-2026</a:t>
            </a:fld>
            <a:endParaRPr lang="nl-NL"/>
          </a:p>
        </p:txBody>
      </p:sp>
      <p:sp>
        <p:nvSpPr>
          <p:cNvPr id="8" name="Tijdelijke aanduiding voor voettekst 7">
            <a:extLst>
              <a:ext uri="{FF2B5EF4-FFF2-40B4-BE49-F238E27FC236}">
                <a16:creationId xmlns:a16="http://schemas.microsoft.com/office/drawing/2014/main" id="{4ACDAEEA-D00C-CF0D-A791-D406C9466B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dianummer 8">
            <a:extLst>
              <a:ext uri="{FF2B5EF4-FFF2-40B4-BE49-F238E27FC236}">
                <a16:creationId xmlns:a16="http://schemas.microsoft.com/office/drawing/2014/main" id="{B78BCE14-3863-7532-E0C1-C2B7057D25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ED19AD-4EB7-5546-A909-48D40A835266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2878822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0B03E3F-0B7E-85BC-9B01-53C8BCDEBA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datum 2">
            <a:extLst>
              <a:ext uri="{FF2B5EF4-FFF2-40B4-BE49-F238E27FC236}">
                <a16:creationId xmlns:a16="http://schemas.microsoft.com/office/drawing/2014/main" id="{18252DB3-2904-1157-0804-96AAE21754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F4AF12-8091-3F47-A710-6414A9929C66}" type="datetimeFigureOut">
              <a:rPr lang="nl-NL" smtClean="0"/>
              <a:t>21-10-2026</a:t>
            </a:fld>
            <a:endParaRPr lang="nl-NL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F5256E10-7A01-9C98-731C-6797F90E11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B0359753-C3C0-0DD9-93FD-38F1F943D6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ED19AD-4EB7-5546-A909-48D40A835266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5415823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>
            <a:extLst>
              <a:ext uri="{FF2B5EF4-FFF2-40B4-BE49-F238E27FC236}">
                <a16:creationId xmlns:a16="http://schemas.microsoft.com/office/drawing/2014/main" id="{1E7C4D56-7E41-4E2A-E176-6B1320D554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F4AF12-8091-3F47-A710-6414A9929C66}" type="datetimeFigureOut">
              <a:rPr lang="nl-NL" smtClean="0"/>
              <a:t>21-10-2026</a:t>
            </a:fld>
            <a:endParaRPr lang="nl-NL"/>
          </a:p>
        </p:txBody>
      </p:sp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4E7CC44C-149C-D9C1-21F8-1B9F296D89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35A2A33A-BF6E-254E-5034-C6A32C5268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ED19AD-4EB7-5546-A909-48D40A835266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8707217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5447999-8B16-46D2-0124-1345A64C38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2A6BB910-16E9-655F-AD2F-D18C5BD696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359D8655-05F7-8591-303F-8CD6F3C7880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BCFE9291-D564-B7D7-D51D-C71FE04DAA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F4AF12-8091-3F47-A710-6414A9929C66}" type="datetimeFigureOut">
              <a:rPr lang="nl-NL" smtClean="0"/>
              <a:t>21-10-2026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0EBC2503-D8DE-1425-7BB6-EE98955360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436CA109-C74E-AD37-0D9F-5FFC989A07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ED19AD-4EB7-5546-A909-48D40A835266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0072838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9038F77-2234-2020-3F46-23B800032E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afbeelding 2">
            <a:extLst>
              <a:ext uri="{FF2B5EF4-FFF2-40B4-BE49-F238E27FC236}">
                <a16:creationId xmlns:a16="http://schemas.microsoft.com/office/drawing/2014/main" id="{A1232CB9-12B7-C254-7D8F-1A00A2C734D0}"/>
              </a:ext>
            </a:extLst>
          </p:cNvPr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E7F9330C-026C-82FB-A7F5-34CB6BFAA24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2C7E6753-15A9-0D62-843C-0156FF4D73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F4AF12-8091-3F47-A710-6414A9929C66}" type="datetimeFigureOut">
              <a:rPr lang="nl-NL" smtClean="0"/>
              <a:t>21-10-2026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D7602113-BA62-F0FF-024F-2924E6172F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AEB0D38B-11EB-75C5-8146-FA0719C840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ED19AD-4EB7-5546-A909-48D40A835266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398309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B80F087-BCD4-3209-2547-CBE6101FA0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59B9FB0C-4EAE-C706-17EB-29863A03C50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AC209B83-011C-3108-2B31-4755783F38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F4AF12-8091-3F47-A710-6414A9929C66}" type="datetimeFigureOut">
              <a:rPr lang="nl-NL" smtClean="0"/>
              <a:t>21-10-2026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A90FCBEF-D6CB-DCC2-3E98-7DF6249183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C3BB86DB-7447-E02E-9B77-706ABEB157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ED19AD-4EB7-5546-A909-48D40A835266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0363813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>
            <a:extLst>
              <a:ext uri="{FF2B5EF4-FFF2-40B4-BE49-F238E27FC236}">
                <a16:creationId xmlns:a16="http://schemas.microsoft.com/office/drawing/2014/main" id="{BF9821A9-516F-D1DF-CEBA-3E0F1DC073C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A4D97DEF-039F-0562-5819-C616D8DBD58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48422D63-1771-3E3B-C0E0-A0DF55D209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F4AF12-8091-3F47-A710-6414A9929C66}" type="datetimeFigureOut">
              <a:rPr lang="nl-NL" smtClean="0"/>
              <a:t>21-10-2026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EED73427-CCF9-693C-BD94-C12B2439DE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7C038860-520C-3CFF-7E11-E39ABB5A69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ED19AD-4EB7-5546-A909-48D40A835266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5483202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>
            <a:extLst>
              <a:ext uri="{FF2B5EF4-FFF2-40B4-BE49-F238E27FC236}">
                <a16:creationId xmlns:a16="http://schemas.microsoft.com/office/drawing/2014/main" id="{076218C8-911B-A01B-0D83-E72F065BB3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5C8F0855-3B9F-1F99-27BA-B3C73E1323E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44DB1286-20AD-F1E1-6853-1200FD88B68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CF4AF12-8091-3F47-A710-6414A9929C66}" type="datetimeFigureOut">
              <a:rPr lang="nl-NL" smtClean="0"/>
              <a:t>21-10-2026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C2C58C1D-AF72-6816-1FC7-5458C757F14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8EFF2983-AA87-75A4-8C7B-73A5A5021A6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7ED19AD-4EB7-5546-A909-48D40A835266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9737546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Groep 24">
            <a:extLst>
              <a:ext uri="{FF2B5EF4-FFF2-40B4-BE49-F238E27FC236}">
                <a16:creationId xmlns:a16="http://schemas.microsoft.com/office/drawing/2014/main" id="{CE53630D-283E-AC32-ADDB-BAA6A2C5B28F}"/>
              </a:ext>
            </a:extLst>
          </p:cNvPr>
          <p:cNvGrpSpPr/>
          <p:nvPr/>
        </p:nvGrpSpPr>
        <p:grpSpPr>
          <a:xfrm>
            <a:off x="450427" y="150654"/>
            <a:ext cx="5383013" cy="2092867"/>
            <a:chOff x="483126" y="290993"/>
            <a:chExt cx="5383013" cy="2092867"/>
          </a:xfrm>
        </p:grpSpPr>
        <p:sp>
          <p:nvSpPr>
            <p:cNvPr id="2" name="Rounded Rectangle 4">
              <a:extLst>
                <a:ext uri="{FF2B5EF4-FFF2-40B4-BE49-F238E27FC236}">
                  <a16:creationId xmlns:a16="http://schemas.microsoft.com/office/drawing/2014/main" id="{F378D2B9-9544-CB0E-729C-5B5E1AAC8F98}"/>
                </a:ext>
              </a:extLst>
            </p:cNvPr>
            <p:cNvSpPr/>
            <p:nvPr/>
          </p:nvSpPr>
          <p:spPr>
            <a:xfrm>
              <a:off x="483126" y="290993"/>
              <a:ext cx="5383013" cy="2092867"/>
            </a:xfrm>
            <a:prstGeom prst="roundRect">
              <a:avLst/>
            </a:prstGeom>
            <a:solidFill>
              <a:srgbClr val="B385C9"/>
            </a:solidFill>
            <a:ln w="50800">
              <a:solidFill>
                <a:srgbClr val="DDE93B"/>
              </a:solidFill>
              <a:prstDash val="sysDot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NL" sz="1300" dirty="0">
                <a:solidFill>
                  <a:srgbClr val="DDE93B"/>
                </a:solidFill>
              </a:endParaRPr>
            </a:p>
          </p:txBody>
        </p:sp>
        <p:sp>
          <p:nvSpPr>
            <p:cNvPr id="10" name="Tekstvak 9">
              <a:extLst>
                <a:ext uri="{FF2B5EF4-FFF2-40B4-BE49-F238E27FC236}">
                  <a16:creationId xmlns:a16="http://schemas.microsoft.com/office/drawing/2014/main" id="{33774663-6CD5-DBC3-5E2A-511E52EF3C6F}"/>
                </a:ext>
              </a:extLst>
            </p:cNvPr>
            <p:cNvSpPr txBox="1"/>
            <p:nvPr/>
          </p:nvSpPr>
          <p:spPr>
            <a:xfrm>
              <a:off x="850200" y="568851"/>
              <a:ext cx="4950541" cy="15315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>
                <a:lnSpc>
                  <a:spcPct val="150000"/>
                </a:lnSpc>
              </a:pPr>
              <a:r>
                <a:rPr lang="nl-NL" sz="1600" b="1" i="0" dirty="0">
                  <a:solidFill>
                    <a:srgbClr val="DDE93B"/>
                  </a:solidFill>
                  <a:latin typeface="Calibri" panose="020F0502020204030204" pitchFamily="34" charset="0"/>
                  <a:ea typeface="Roboto Light" panose="02000000000000000000" pitchFamily="2" charset="0"/>
                  <a:cs typeface="Calibri" panose="020F0502020204030204" pitchFamily="34" charset="0"/>
                </a:rPr>
                <a:t>Groenland</a:t>
              </a:r>
            </a:p>
            <a:p>
              <a:pPr algn="l">
                <a:lnSpc>
                  <a:spcPct val="150000"/>
                </a:lnSpc>
              </a:pPr>
              <a:r>
                <a:rPr lang="nl-NL" sz="1600" b="0" i="0" dirty="0">
                  <a:solidFill>
                    <a:srgbClr val="DDE93B"/>
                  </a:solidFill>
                  <a:latin typeface="Calibri" panose="020F0502020204030204" pitchFamily="34" charset="0"/>
                  <a:ea typeface="Roboto Light" panose="02000000000000000000" pitchFamily="2" charset="0"/>
                  <a:cs typeface="Calibri" panose="020F0502020204030204" pitchFamily="34" charset="0"/>
                </a:rPr>
                <a:t>Trump wil Groenland bij Amerika, voor de veiligheid. Denemarken zegt: niet te koop. Trump dreigde met extra heffingen op Europese producten.</a:t>
              </a:r>
            </a:p>
          </p:txBody>
        </p:sp>
      </p:grpSp>
      <p:grpSp>
        <p:nvGrpSpPr>
          <p:cNvPr id="20" name="Groep 19">
            <a:extLst>
              <a:ext uri="{FF2B5EF4-FFF2-40B4-BE49-F238E27FC236}">
                <a16:creationId xmlns:a16="http://schemas.microsoft.com/office/drawing/2014/main" id="{944CF3A5-FB72-912B-85DD-C143C0035046}"/>
              </a:ext>
            </a:extLst>
          </p:cNvPr>
          <p:cNvGrpSpPr/>
          <p:nvPr/>
        </p:nvGrpSpPr>
        <p:grpSpPr>
          <a:xfrm>
            <a:off x="450427" y="2371681"/>
            <a:ext cx="5383013" cy="2092867"/>
            <a:chOff x="417729" y="2441851"/>
            <a:chExt cx="5383013" cy="2092867"/>
          </a:xfrm>
        </p:grpSpPr>
        <p:sp>
          <p:nvSpPr>
            <p:cNvPr id="3" name="Rounded Rectangle 4">
              <a:extLst>
                <a:ext uri="{FF2B5EF4-FFF2-40B4-BE49-F238E27FC236}">
                  <a16:creationId xmlns:a16="http://schemas.microsoft.com/office/drawing/2014/main" id="{2CBE6510-7E75-BB0A-CB70-928A2943B5A4}"/>
                </a:ext>
              </a:extLst>
            </p:cNvPr>
            <p:cNvSpPr/>
            <p:nvPr/>
          </p:nvSpPr>
          <p:spPr>
            <a:xfrm>
              <a:off x="417729" y="2441851"/>
              <a:ext cx="5383013" cy="2092867"/>
            </a:xfrm>
            <a:prstGeom prst="roundRect">
              <a:avLst/>
            </a:prstGeom>
            <a:solidFill>
              <a:srgbClr val="B385C9"/>
            </a:solidFill>
            <a:ln w="50800">
              <a:solidFill>
                <a:srgbClr val="DDE93B"/>
              </a:solidFill>
              <a:prstDash val="sysDot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NL" sz="1300" dirty="0">
                <a:solidFill>
                  <a:srgbClr val="DDE93B"/>
                </a:solidFill>
              </a:endParaRPr>
            </a:p>
          </p:txBody>
        </p:sp>
        <p:sp>
          <p:nvSpPr>
            <p:cNvPr id="11" name="Tekstvak 10">
              <a:extLst>
                <a:ext uri="{FF2B5EF4-FFF2-40B4-BE49-F238E27FC236}">
                  <a16:creationId xmlns:a16="http://schemas.microsoft.com/office/drawing/2014/main" id="{1222AEBB-1953-5BC4-492F-8E86F8B6B412}"/>
                </a:ext>
              </a:extLst>
            </p:cNvPr>
            <p:cNvSpPr txBox="1"/>
            <p:nvPr/>
          </p:nvSpPr>
          <p:spPr>
            <a:xfrm>
              <a:off x="860820" y="2722529"/>
              <a:ext cx="4627622" cy="11621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>
                <a:lnSpc>
                  <a:spcPct val="150000"/>
                </a:lnSpc>
              </a:pPr>
              <a:r>
                <a:rPr lang="nl-NL" sz="1600" b="1" i="0" dirty="0">
                  <a:solidFill>
                    <a:srgbClr val="DDE93B"/>
                  </a:solidFill>
                  <a:latin typeface="Calibri" panose="020F0502020204030204" pitchFamily="34" charset="0"/>
                  <a:ea typeface="Roboto Light" panose="02000000000000000000" pitchFamily="2" charset="0"/>
                  <a:cs typeface="Calibri" panose="020F0502020204030204" pitchFamily="34" charset="0"/>
                </a:rPr>
                <a:t>Oorlog met Iran</a:t>
              </a:r>
            </a:p>
            <a:p>
              <a:pPr algn="l">
                <a:lnSpc>
                  <a:spcPct val="150000"/>
                </a:lnSpc>
              </a:pPr>
              <a:r>
                <a:rPr lang="nl-NL" sz="1600" b="0" i="0" dirty="0">
                  <a:solidFill>
                    <a:srgbClr val="DDE93B"/>
                  </a:solidFill>
                  <a:latin typeface="Calibri" panose="020F0502020204030204" pitchFamily="34" charset="0"/>
                  <a:ea typeface="Roboto Light" panose="02000000000000000000" pitchFamily="2" charset="0"/>
                  <a:cs typeface="Calibri" panose="020F0502020204030204" pitchFamily="34" charset="0"/>
                </a:rPr>
                <a:t>In februari 2026 vielen Amerika en Israël Iran aan. Iran sloot de Straat van Hormuz, een route voor olie. </a:t>
              </a:r>
            </a:p>
          </p:txBody>
        </p:sp>
      </p:grpSp>
      <p:grpSp>
        <p:nvGrpSpPr>
          <p:cNvPr id="21" name="Groep 20">
            <a:extLst>
              <a:ext uri="{FF2B5EF4-FFF2-40B4-BE49-F238E27FC236}">
                <a16:creationId xmlns:a16="http://schemas.microsoft.com/office/drawing/2014/main" id="{0CF20E96-408B-80B6-BFF0-46404190EACE}"/>
              </a:ext>
            </a:extLst>
          </p:cNvPr>
          <p:cNvGrpSpPr/>
          <p:nvPr/>
        </p:nvGrpSpPr>
        <p:grpSpPr>
          <a:xfrm>
            <a:off x="450427" y="4592709"/>
            <a:ext cx="5383013" cy="2092867"/>
            <a:chOff x="417728" y="4592709"/>
            <a:chExt cx="5383013" cy="2092867"/>
          </a:xfrm>
        </p:grpSpPr>
        <p:sp>
          <p:nvSpPr>
            <p:cNvPr id="16" name="Rounded Rectangle 4">
              <a:extLst>
                <a:ext uri="{FF2B5EF4-FFF2-40B4-BE49-F238E27FC236}">
                  <a16:creationId xmlns:a16="http://schemas.microsoft.com/office/drawing/2014/main" id="{E9D0CC73-78C9-6B0E-2064-868624AC8CAF}"/>
                </a:ext>
              </a:extLst>
            </p:cNvPr>
            <p:cNvSpPr/>
            <p:nvPr/>
          </p:nvSpPr>
          <p:spPr>
            <a:xfrm>
              <a:off x="417728" y="4592709"/>
              <a:ext cx="5383013" cy="2092867"/>
            </a:xfrm>
            <a:prstGeom prst="roundRect">
              <a:avLst/>
            </a:prstGeom>
            <a:solidFill>
              <a:srgbClr val="B385C9"/>
            </a:solidFill>
            <a:ln w="50800">
              <a:solidFill>
                <a:srgbClr val="DDE93B"/>
              </a:solidFill>
              <a:prstDash val="sysDot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NL" sz="1300" dirty="0">
                <a:solidFill>
                  <a:schemeClr val="tx1"/>
                </a:solidFill>
              </a:endParaRPr>
            </a:p>
          </p:txBody>
        </p:sp>
        <p:sp>
          <p:nvSpPr>
            <p:cNvPr id="12" name="Tekstvak 11">
              <a:extLst>
                <a:ext uri="{FF2B5EF4-FFF2-40B4-BE49-F238E27FC236}">
                  <a16:creationId xmlns:a16="http://schemas.microsoft.com/office/drawing/2014/main" id="{21B2560A-69DB-F6C7-6EBC-EB1ACD550205}"/>
                </a:ext>
              </a:extLst>
            </p:cNvPr>
            <p:cNvSpPr txBox="1"/>
            <p:nvPr/>
          </p:nvSpPr>
          <p:spPr>
            <a:xfrm>
              <a:off x="700130" y="4702374"/>
              <a:ext cx="4949003" cy="19008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>
                <a:lnSpc>
                  <a:spcPct val="150000"/>
                </a:lnSpc>
              </a:pPr>
              <a:r>
                <a:rPr lang="nl-NL" sz="1600" b="1" i="0" dirty="0">
                  <a:solidFill>
                    <a:srgbClr val="DDE93B"/>
                  </a:solidFill>
                  <a:latin typeface="Calibri" panose="020F0502020204030204" pitchFamily="34" charset="0"/>
                  <a:ea typeface="Roboto Light" panose="02000000000000000000" pitchFamily="2" charset="0"/>
                  <a:cs typeface="Calibri" panose="020F0502020204030204" pitchFamily="34" charset="0"/>
                </a:rPr>
                <a:t>Strafhof in Den Haag</a:t>
              </a:r>
            </a:p>
            <a:p>
              <a:pPr algn="l">
                <a:lnSpc>
                  <a:spcPct val="150000"/>
                </a:lnSpc>
              </a:pPr>
              <a:r>
                <a:rPr lang="nl-NL" sz="1600" b="0" i="0" dirty="0">
                  <a:solidFill>
                    <a:srgbClr val="DDE93B"/>
                  </a:solidFill>
                  <a:latin typeface="Calibri" panose="020F0502020204030204" pitchFamily="34" charset="0"/>
                  <a:ea typeface="Roboto Light" panose="02000000000000000000" pitchFamily="2" charset="0"/>
                  <a:cs typeface="Calibri" panose="020F0502020204030204" pitchFamily="34" charset="0"/>
                </a:rPr>
                <a:t>Het Strafhof in Den Haag wil Israëlische leiders laten oppakken. Amerika erkent het hof niet en straft de rechters met sancties, bijvoorbeeld door bankrekeningen van rechters te bevriezen. </a:t>
              </a:r>
            </a:p>
          </p:txBody>
        </p:sp>
      </p:grpSp>
      <p:grpSp>
        <p:nvGrpSpPr>
          <p:cNvPr id="24" name="Groep 23">
            <a:extLst>
              <a:ext uri="{FF2B5EF4-FFF2-40B4-BE49-F238E27FC236}">
                <a16:creationId xmlns:a16="http://schemas.microsoft.com/office/drawing/2014/main" id="{D0A0B88D-342C-3CED-0788-28236175DC7A}"/>
              </a:ext>
            </a:extLst>
          </p:cNvPr>
          <p:cNvGrpSpPr/>
          <p:nvPr/>
        </p:nvGrpSpPr>
        <p:grpSpPr>
          <a:xfrm>
            <a:off x="6530010" y="208645"/>
            <a:ext cx="5383013" cy="2092867"/>
            <a:chOff x="6562709" y="348984"/>
            <a:chExt cx="5383013" cy="2092867"/>
          </a:xfrm>
        </p:grpSpPr>
        <p:sp>
          <p:nvSpPr>
            <p:cNvPr id="17" name="Rounded Rectangle 4">
              <a:extLst>
                <a:ext uri="{FF2B5EF4-FFF2-40B4-BE49-F238E27FC236}">
                  <a16:creationId xmlns:a16="http://schemas.microsoft.com/office/drawing/2014/main" id="{6185FB93-2C18-7006-2C37-6F95E85305AB}"/>
                </a:ext>
              </a:extLst>
            </p:cNvPr>
            <p:cNvSpPr/>
            <p:nvPr/>
          </p:nvSpPr>
          <p:spPr>
            <a:xfrm>
              <a:off x="6562709" y="348984"/>
              <a:ext cx="5383013" cy="2092867"/>
            </a:xfrm>
            <a:prstGeom prst="roundRect">
              <a:avLst/>
            </a:prstGeom>
            <a:solidFill>
              <a:srgbClr val="B385C9"/>
            </a:solidFill>
            <a:ln w="50800">
              <a:solidFill>
                <a:srgbClr val="DDE93B"/>
              </a:solidFill>
              <a:prstDash val="sysDot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NL" sz="1300" dirty="0">
                <a:solidFill>
                  <a:srgbClr val="DDE93B"/>
                </a:solidFill>
              </a:endParaRPr>
            </a:p>
          </p:txBody>
        </p:sp>
        <p:sp>
          <p:nvSpPr>
            <p:cNvPr id="13" name="Tekstvak 12">
              <a:extLst>
                <a:ext uri="{FF2B5EF4-FFF2-40B4-BE49-F238E27FC236}">
                  <a16:creationId xmlns:a16="http://schemas.microsoft.com/office/drawing/2014/main" id="{BC38BF82-DEFD-439F-EF58-D9C4694E4E65}"/>
                </a:ext>
              </a:extLst>
            </p:cNvPr>
            <p:cNvSpPr txBox="1"/>
            <p:nvPr/>
          </p:nvSpPr>
          <p:spPr>
            <a:xfrm>
              <a:off x="7008285" y="483019"/>
              <a:ext cx="4700589" cy="19008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nl-NL" sz="1600" b="1" dirty="0">
                  <a:solidFill>
                    <a:srgbClr val="DDE93B"/>
                  </a:solidFill>
                  <a:latin typeface="Calibri" panose="020F0502020204030204" pitchFamily="34" charset="0"/>
                  <a:ea typeface="Roboto Light" panose="02000000000000000000" pitchFamily="2" charset="0"/>
                  <a:cs typeface="Calibri" panose="020F0502020204030204" pitchFamily="34" charset="0"/>
                </a:rPr>
                <a:t>NAVO</a:t>
              </a:r>
            </a:p>
            <a:p>
              <a:pPr>
                <a:lnSpc>
                  <a:spcPct val="150000"/>
                </a:lnSpc>
              </a:pPr>
              <a:r>
                <a:rPr lang="nl-NL" sz="1600" dirty="0">
                  <a:solidFill>
                    <a:srgbClr val="DDE93B"/>
                  </a:solidFill>
                  <a:latin typeface="Calibri" panose="020F0502020204030204" pitchFamily="34" charset="0"/>
                  <a:ea typeface="Roboto Light" panose="02000000000000000000" pitchFamily="2" charset="0"/>
                  <a:cs typeface="Calibri" panose="020F0502020204030204" pitchFamily="34" charset="0"/>
                </a:rPr>
                <a:t>Amerika is de grootste NAVO-partner. De president wil dat Europa meer betaalt. In 2025 beloofden de NAVO-landen in Den Haag om uiterlijk in 2035 tot 5% aan defensie te besteden.</a:t>
              </a:r>
            </a:p>
          </p:txBody>
        </p:sp>
      </p:grpSp>
      <p:grpSp>
        <p:nvGrpSpPr>
          <p:cNvPr id="23" name="Groep 22">
            <a:extLst>
              <a:ext uri="{FF2B5EF4-FFF2-40B4-BE49-F238E27FC236}">
                <a16:creationId xmlns:a16="http://schemas.microsoft.com/office/drawing/2014/main" id="{315BEBC0-534D-AD13-8D68-F3D0C6788AF1}"/>
              </a:ext>
            </a:extLst>
          </p:cNvPr>
          <p:cNvGrpSpPr/>
          <p:nvPr/>
        </p:nvGrpSpPr>
        <p:grpSpPr>
          <a:xfrm>
            <a:off x="6530010" y="2429672"/>
            <a:ext cx="5383013" cy="2092867"/>
            <a:chOff x="6497312" y="2499842"/>
            <a:chExt cx="5383013" cy="2092867"/>
          </a:xfrm>
        </p:grpSpPr>
        <p:sp>
          <p:nvSpPr>
            <p:cNvPr id="18" name="Rounded Rectangle 4">
              <a:extLst>
                <a:ext uri="{FF2B5EF4-FFF2-40B4-BE49-F238E27FC236}">
                  <a16:creationId xmlns:a16="http://schemas.microsoft.com/office/drawing/2014/main" id="{6C96C411-6264-1853-CD37-2B0211B0E4F6}"/>
                </a:ext>
              </a:extLst>
            </p:cNvPr>
            <p:cNvSpPr/>
            <p:nvPr/>
          </p:nvSpPr>
          <p:spPr>
            <a:xfrm>
              <a:off x="6497312" y="2499842"/>
              <a:ext cx="5383013" cy="2092867"/>
            </a:xfrm>
            <a:prstGeom prst="roundRect">
              <a:avLst/>
            </a:prstGeom>
            <a:solidFill>
              <a:srgbClr val="B385C9"/>
            </a:solidFill>
            <a:ln w="50800">
              <a:solidFill>
                <a:srgbClr val="DDE93B"/>
              </a:solidFill>
              <a:prstDash val="sysDot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NL" sz="1300" dirty="0">
                <a:solidFill>
                  <a:srgbClr val="DDE93B"/>
                </a:solidFill>
              </a:endParaRPr>
            </a:p>
          </p:txBody>
        </p:sp>
        <p:sp>
          <p:nvSpPr>
            <p:cNvPr id="14" name="Tekstvak 13">
              <a:extLst>
                <a:ext uri="{FF2B5EF4-FFF2-40B4-BE49-F238E27FC236}">
                  <a16:creationId xmlns:a16="http://schemas.microsoft.com/office/drawing/2014/main" id="{676B1CB3-57FA-31F2-1A58-98B3F0581B89}"/>
                </a:ext>
              </a:extLst>
            </p:cNvPr>
            <p:cNvSpPr txBox="1"/>
            <p:nvPr/>
          </p:nvSpPr>
          <p:spPr>
            <a:xfrm>
              <a:off x="6903920" y="2722529"/>
              <a:ext cx="4700589" cy="15315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>
                <a:lnSpc>
                  <a:spcPct val="150000"/>
                </a:lnSpc>
              </a:pPr>
              <a:r>
                <a:rPr lang="nl-NL" sz="1600" b="1" i="0" dirty="0" err="1">
                  <a:solidFill>
                    <a:srgbClr val="DDE93B"/>
                  </a:solidFill>
                  <a:latin typeface="Calibri" panose="020F0502020204030204" pitchFamily="34" charset="0"/>
                  <a:ea typeface="Roboto Light" panose="02000000000000000000" pitchFamily="2" charset="0"/>
                  <a:cs typeface="Calibri" panose="020F0502020204030204" pitchFamily="34" charset="0"/>
                </a:rPr>
                <a:t>Oekraïne</a:t>
              </a:r>
              <a:endParaRPr lang="nl-NL" sz="1600" b="1" i="0" dirty="0">
                <a:solidFill>
                  <a:srgbClr val="DDE93B"/>
                </a:solidFill>
                <a:latin typeface="Calibri" panose="020F0502020204030204" pitchFamily="34" charset="0"/>
                <a:ea typeface="Roboto Light" panose="02000000000000000000" pitchFamily="2" charset="0"/>
                <a:cs typeface="Calibri" panose="020F0502020204030204" pitchFamily="34" charset="0"/>
              </a:endParaRPr>
            </a:p>
            <a:p>
              <a:pPr algn="l">
                <a:lnSpc>
                  <a:spcPct val="150000"/>
                </a:lnSpc>
              </a:pPr>
              <a:r>
                <a:rPr lang="nl-NL" sz="1600" b="0" i="0" dirty="0">
                  <a:solidFill>
                    <a:srgbClr val="DDE93B"/>
                  </a:solidFill>
                  <a:latin typeface="Calibri" panose="020F0502020204030204" pitchFamily="34" charset="0"/>
                  <a:ea typeface="Roboto Light" panose="02000000000000000000" pitchFamily="2" charset="0"/>
                  <a:cs typeface="Calibri" panose="020F0502020204030204" pitchFamily="34" charset="0"/>
                </a:rPr>
                <a:t>Trump wil snel een einde aan de oorlog met Rusland. In oktober zei hij dat Oekraïne een nieuwe president nodig heeft. Oekraïne zegt: dat kiezen wij zelf.</a:t>
              </a:r>
            </a:p>
          </p:txBody>
        </p:sp>
      </p:grpSp>
      <p:grpSp>
        <p:nvGrpSpPr>
          <p:cNvPr id="22" name="Groep 21">
            <a:extLst>
              <a:ext uri="{FF2B5EF4-FFF2-40B4-BE49-F238E27FC236}">
                <a16:creationId xmlns:a16="http://schemas.microsoft.com/office/drawing/2014/main" id="{AC74E680-EBC3-0DDE-DA03-09B5BD6F48F7}"/>
              </a:ext>
            </a:extLst>
          </p:cNvPr>
          <p:cNvGrpSpPr/>
          <p:nvPr/>
        </p:nvGrpSpPr>
        <p:grpSpPr>
          <a:xfrm>
            <a:off x="6530010" y="4650700"/>
            <a:ext cx="5383013" cy="2092867"/>
            <a:chOff x="6497311" y="4650700"/>
            <a:chExt cx="5383013" cy="2092867"/>
          </a:xfrm>
        </p:grpSpPr>
        <p:sp>
          <p:nvSpPr>
            <p:cNvPr id="19" name="Rounded Rectangle 4">
              <a:extLst>
                <a:ext uri="{FF2B5EF4-FFF2-40B4-BE49-F238E27FC236}">
                  <a16:creationId xmlns:a16="http://schemas.microsoft.com/office/drawing/2014/main" id="{C958A69D-7CA0-9E37-DDCF-C2FB3CCA2D17}"/>
                </a:ext>
              </a:extLst>
            </p:cNvPr>
            <p:cNvSpPr/>
            <p:nvPr/>
          </p:nvSpPr>
          <p:spPr>
            <a:xfrm>
              <a:off x="6497311" y="4650700"/>
              <a:ext cx="5383013" cy="2092867"/>
            </a:xfrm>
            <a:prstGeom prst="roundRect">
              <a:avLst/>
            </a:prstGeom>
            <a:solidFill>
              <a:srgbClr val="B385C9"/>
            </a:solidFill>
            <a:ln w="50800">
              <a:solidFill>
                <a:srgbClr val="DDE93B"/>
              </a:solidFill>
              <a:prstDash val="sysDot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NL" sz="1300" dirty="0">
                <a:solidFill>
                  <a:srgbClr val="DDE93B"/>
                </a:solidFill>
              </a:endParaRPr>
            </a:p>
          </p:txBody>
        </p:sp>
        <p:sp>
          <p:nvSpPr>
            <p:cNvPr id="15" name="Tekstvak 14">
              <a:extLst>
                <a:ext uri="{FF2B5EF4-FFF2-40B4-BE49-F238E27FC236}">
                  <a16:creationId xmlns:a16="http://schemas.microsoft.com/office/drawing/2014/main" id="{D0247086-AA1D-CE77-DE90-BDB2A7693DEF}"/>
                </a:ext>
              </a:extLst>
            </p:cNvPr>
            <p:cNvSpPr txBox="1"/>
            <p:nvPr/>
          </p:nvSpPr>
          <p:spPr>
            <a:xfrm>
              <a:off x="6975585" y="4873387"/>
              <a:ext cx="4765987" cy="15315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>
                <a:lnSpc>
                  <a:spcPct val="150000"/>
                </a:lnSpc>
              </a:pPr>
              <a:r>
                <a:rPr lang="nl-NL" sz="1600" b="1" i="0" dirty="0">
                  <a:solidFill>
                    <a:srgbClr val="DDE93B"/>
                  </a:solidFill>
                  <a:latin typeface="Calibri" panose="020F0502020204030204" pitchFamily="34" charset="0"/>
                  <a:ea typeface="Roboto Light" panose="02000000000000000000" pitchFamily="2" charset="0"/>
                  <a:cs typeface="Calibri" panose="020F0502020204030204" pitchFamily="34" charset="0"/>
                </a:rPr>
                <a:t>Big Tech</a:t>
              </a:r>
            </a:p>
            <a:p>
              <a:pPr algn="l">
                <a:lnSpc>
                  <a:spcPct val="150000"/>
                </a:lnSpc>
              </a:pPr>
              <a:r>
                <a:rPr lang="nl-NL" sz="1600" b="0" i="0" dirty="0">
                  <a:solidFill>
                    <a:srgbClr val="DDE93B"/>
                  </a:solidFill>
                  <a:latin typeface="Calibri" panose="020F0502020204030204" pitchFamily="34" charset="0"/>
                  <a:ea typeface="Roboto Light" panose="02000000000000000000" pitchFamily="2" charset="0"/>
                  <a:cs typeface="Calibri" panose="020F0502020204030204" pitchFamily="34" charset="0"/>
                </a:rPr>
                <a:t>Europa wil Amerikaanse techbedrijven strenger controleren en extra belasten. </a:t>
              </a:r>
              <a:r>
                <a:rPr lang="nl-NL" sz="1600" dirty="0">
                  <a:solidFill>
                    <a:srgbClr val="DDE93B"/>
                  </a:solidFill>
                  <a:latin typeface="Calibri" panose="020F0502020204030204" pitchFamily="34" charset="0"/>
                  <a:ea typeface="Roboto Light" panose="02000000000000000000" pitchFamily="2" charset="0"/>
                  <a:cs typeface="Calibri" panose="020F0502020204030204" pitchFamily="34" charset="0"/>
                </a:rPr>
                <a:t>Trump dreigt dan met hoge heffingen op Europese producten.</a:t>
              </a:r>
              <a:endParaRPr lang="nl-NL" sz="1600" b="0" i="0" dirty="0">
                <a:solidFill>
                  <a:srgbClr val="DDE93B"/>
                </a:solidFill>
                <a:latin typeface="Calibri" panose="020F0502020204030204" pitchFamily="34" charset="0"/>
                <a:ea typeface="Roboto Light" panose="02000000000000000000" pitchFamily="2" charset="0"/>
                <a:cs typeface="Calibri" panose="020F0502020204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1789849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52</TotalTime>
  <Words>176</Words>
  <Application>Microsoft Macintosh PowerPoint</Application>
  <PresentationFormat>Breedbeeld</PresentationFormat>
  <Paragraphs>12</Paragraphs>
  <Slides>1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4</vt:i4>
      </vt:variant>
      <vt:variant>
        <vt:lpstr>Thema</vt:lpstr>
      </vt:variant>
      <vt:variant>
        <vt:i4>1</vt:i4>
      </vt:variant>
      <vt:variant>
        <vt:lpstr>Diatitels</vt:lpstr>
      </vt:variant>
      <vt:variant>
        <vt:i4>1</vt:i4>
      </vt:variant>
    </vt:vector>
  </HeadingPairs>
  <TitlesOfParts>
    <vt:vector size="6" baseType="lpstr">
      <vt:lpstr>Aptos</vt:lpstr>
      <vt:lpstr>Aptos Display</vt:lpstr>
      <vt:lpstr>Arial</vt:lpstr>
      <vt:lpstr>Calibri</vt:lpstr>
      <vt:lpstr>Kantoorthema</vt:lpstr>
      <vt:lpstr>PowerPoint-presentatie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Leslab | Freddy</dc:creator>
  <cp:lastModifiedBy>Leslab | Freddy</cp:lastModifiedBy>
  <cp:revision>4</cp:revision>
  <dcterms:created xsi:type="dcterms:W3CDTF">2026-10-19T11:52:01Z</dcterms:created>
  <dcterms:modified xsi:type="dcterms:W3CDTF">2026-10-21T07:22:59Z</dcterms:modified>
</cp:coreProperties>
</file>