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869" r:id="rId2"/>
    <p:sldId id="853" r:id="rId3"/>
    <p:sldId id="781" r:id="rId4"/>
    <p:sldId id="858" r:id="rId5"/>
    <p:sldId id="854" r:id="rId6"/>
    <p:sldId id="855" r:id="rId7"/>
    <p:sldId id="870" r:id="rId8"/>
    <p:sldId id="871" r:id="rId9"/>
    <p:sldId id="325" r:id="rId10"/>
    <p:sldId id="859" r:id="rId11"/>
    <p:sldId id="860" r:id="rId12"/>
    <p:sldId id="862" r:id="rId13"/>
    <p:sldId id="861" r:id="rId14"/>
    <p:sldId id="863" r:id="rId15"/>
    <p:sldId id="864" r:id="rId16"/>
    <p:sldId id="865" r:id="rId17"/>
    <p:sldId id="866" r:id="rId18"/>
    <p:sldId id="867" r:id="rId19"/>
    <p:sldId id="868" r:id="rId20"/>
    <p:sldId id="872" r:id="rId21"/>
    <p:sldId id="790" r:id="rId22"/>
  </p:sldIdLst>
  <p:sldSz cx="12192000" cy="6858000"/>
  <p:notesSz cx="6858000" cy="9144000"/>
  <p:custShowLst>
    <p:custShow name="Digitaal" id="0">
      <p:sldLst>
        <p:sld r:id="rId5"/>
        <p:sld r:id="rId6"/>
        <p:sld r:id="rId8"/>
        <p:sld r:id="rId10"/>
        <p:sld r:id="rId11"/>
        <p:sld r:id="rId12"/>
        <p:sld r:id="rId13"/>
        <p:sld r:id="rId14"/>
        <p:sld r:id="rId15"/>
        <p:sld r:id="rId16"/>
        <p:sld r:id="rId17"/>
        <p:sld r:id="rId18"/>
        <p:sld r:id="rId19"/>
        <p:sld r:id="rId20"/>
        <p:sld r:id="rId2"/>
      </p:sldLst>
    </p:custShow>
    <p:custShow name="Boek" id="1">
      <p:sldLst>
        <p:sld r:id="rId7"/>
        <p:sld r:id="rId8"/>
        <p:sld r:id="rId10"/>
        <p:sld r:id="rId11"/>
        <p:sld r:id="rId12"/>
        <p:sld r:id="rId13"/>
        <p:sld r:id="rId14"/>
        <p:sld r:id="rId15"/>
        <p:sld r:id="rId16"/>
        <p:sld r:id="rId17"/>
        <p:sld r:id="rId18"/>
        <p:sld r:id="rId19"/>
        <p:sld r:id="rId20"/>
        <p:sld r:id="rId2"/>
      </p:sldLst>
    </p:custShow>
  </p:custShowLst>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DCB8469-A273-394C-B3F2-5E1349C40A4E}">
          <p14:sldIdLst>
            <p14:sldId id="869"/>
            <p14:sldId id="853"/>
            <p14:sldId id="781"/>
          </p14:sldIdLst>
        </p14:section>
        <p14:section name="Digitaal" id="{52733ED2-7B81-F541-9CCF-89685DFC324C}">
          <p14:sldIdLst>
            <p14:sldId id="858"/>
            <p14:sldId id="854"/>
          </p14:sldIdLst>
        </p14:section>
        <p14:section name="Boek" id="{DD64BC80-783C-1D4D-BC66-522EFF6D6008}">
          <p14:sldIdLst>
            <p14:sldId id="855"/>
          </p14:sldIdLst>
        </p14:section>
        <p14:section name="Verwerking" id="{279C3747-D74C-B94A-B20E-01E5C4E99E32}">
          <p14:sldIdLst>
            <p14:sldId id="870"/>
            <p14:sldId id="871"/>
            <p14:sldId id="325"/>
            <p14:sldId id="859"/>
            <p14:sldId id="860"/>
            <p14:sldId id="862"/>
            <p14:sldId id="861"/>
            <p14:sldId id="863"/>
            <p14:sldId id="864"/>
            <p14:sldId id="865"/>
            <p14:sldId id="866"/>
            <p14:sldId id="867"/>
            <p14:sldId id="868"/>
            <p14:sldId id="872"/>
            <p14:sldId id="79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25320-34F4-ED31-B1D9-BFF7FAD276A4}" name="Leslab | Stijn Van Oers" initials="SV" userId="S::stijn@leslab.nl::081bdaa7-2612-42c3-a1d5-033f52a483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702"/>
    <p:restoredTop sz="97812"/>
  </p:normalViewPr>
  <p:slideViewPr>
    <p:cSldViewPr snapToGrid="0">
      <p:cViewPr varScale="1">
        <p:scale>
          <a:sx n="154" d="100"/>
          <a:sy n="154" d="100"/>
        </p:scale>
        <p:origin x="232" y="3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B767A5-1569-7F44-B5D7-1E6B05F6E801}" type="datetimeFigureOut">
              <a:rPr lang="en-NL" smtClean="0"/>
              <a:t>8/26/26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10E62-2BB4-FF4B-9E90-D892B02EE9D3}" type="slidenum">
              <a:rPr lang="en-NL" smtClean="0"/>
              <a:t>‹nr.›</a:t>
            </a:fld>
            <a:endParaRPr lang="en-NL"/>
          </a:p>
        </p:txBody>
      </p:sp>
    </p:spTree>
    <p:extLst>
      <p:ext uri="{BB962C8B-B14F-4D97-AF65-F5344CB8AC3E}">
        <p14:creationId xmlns:p14="http://schemas.microsoft.com/office/powerpoint/2010/main" val="2183694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3</a:t>
            </a:fld>
            <a:endParaRPr lang="en-NL"/>
          </a:p>
        </p:txBody>
      </p:sp>
    </p:spTree>
    <p:extLst>
      <p:ext uri="{BB962C8B-B14F-4D97-AF65-F5344CB8AC3E}">
        <p14:creationId xmlns:p14="http://schemas.microsoft.com/office/powerpoint/2010/main" val="1012809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13275-6097-96A8-5B4B-D9DD5F99596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18B1FC-533E-A3D9-751B-14509E16997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E13FF71-E303-F3D6-DBCE-C60F5977B9DE}"/>
              </a:ext>
            </a:extLst>
          </p:cNvPr>
          <p:cNvSpPr>
            <a:spLocks noGrp="1"/>
          </p:cNvSpPr>
          <p:nvPr>
            <p:ph type="body" idx="1"/>
          </p:nvPr>
        </p:nvSpPr>
        <p:spPr/>
        <p:txBody>
          <a:bodyPr/>
          <a:lstStyle/>
          <a:p>
            <a:r>
              <a:rPr lang="nl-NL" dirty="0"/>
              <a:t>Wordt da</a:t>
            </a:r>
          </a:p>
        </p:txBody>
      </p:sp>
      <p:sp>
        <p:nvSpPr>
          <p:cNvPr id="4" name="Tijdelijke aanduiding voor dianummer 3">
            <a:extLst>
              <a:ext uri="{FF2B5EF4-FFF2-40B4-BE49-F238E27FC236}">
                <a16:creationId xmlns:a16="http://schemas.microsoft.com/office/drawing/2014/main" id="{CD1C7E0B-1226-5D96-78C0-3C405A6BA061}"/>
              </a:ext>
            </a:extLst>
          </p:cNvPr>
          <p:cNvSpPr>
            <a:spLocks noGrp="1"/>
          </p:cNvSpPr>
          <p:nvPr>
            <p:ph type="sldNum" sz="quarter" idx="5"/>
          </p:nvPr>
        </p:nvSpPr>
        <p:spPr/>
        <p:txBody>
          <a:bodyPr/>
          <a:lstStyle/>
          <a:p>
            <a:fld id="{D6919304-8BBA-054D-B4E0-3345772EDEE2}" type="slidenum">
              <a:rPr lang="en-NL" smtClean="0"/>
              <a:t>4</a:t>
            </a:fld>
            <a:endParaRPr lang="en-NL"/>
          </a:p>
        </p:txBody>
      </p:sp>
    </p:spTree>
    <p:extLst>
      <p:ext uri="{BB962C8B-B14F-4D97-AF65-F5344CB8AC3E}">
        <p14:creationId xmlns:p14="http://schemas.microsoft.com/office/powerpoint/2010/main" val="199661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423F9-2303-05C4-3CF4-03CD52112A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D4660F-D339-F27B-602D-FA9EEA980B5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8CEEE4E-0933-8097-E2E1-79244140D39B}"/>
              </a:ext>
            </a:extLst>
          </p:cNvPr>
          <p:cNvSpPr>
            <a:spLocks noGrp="1"/>
          </p:cNvSpPr>
          <p:nvPr>
            <p:ph type="body" idx="1"/>
          </p:nvPr>
        </p:nvSpPr>
        <p:spPr/>
        <p:txBody>
          <a:bodyPr/>
          <a:lstStyle/>
          <a:p>
            <a:r>
              <a:rPr lang="nl-NL" dirty="0"/>
              <a:t>Wordt da</a:t>
            </a:r>
          </a:p>
        </p:txBody>
      </p:sp>
      <p:sp>
        <p:nvSpPr>
          <p:cNvPr id="4" name="Tijdelijke aanduiding voor dianummer 3">
            <a:extLst>
              <a:ext uri="{FF2B5EF4-FFF2-40B4-BE49-F238E27FC236}">
                <a16:creationId xmlns:a16="http://schemas.microsoft.com/office/drawing/2014/main" id="{7490886A-EF9D-1046-9AC4-0CA676C75A3A}"/>
              </a:ext>
            </a:extLst>
          </p:cNvPr>
          <p:cNvSpPr>
            <a:spLocks noGrp="1"/>
          </p:cNvSpPr>
          <p:nvPr>
            <p:ph type="sldNum" sz="quarter" idx="5"/>
          </p:nvPr>
        </p:nvSpPr>
        <p:spPr/>
        <p:txBody>
          <a:bodyPr/>
          <a:lstStyle/>
          <a:p>
            <a:fld id="{D6919304-8BBA-054D-B4E0-3345772EDEE2}" type="slidenum">
              <a:rPr lang="en-NL" smtClean="0"/>
              <a:t>6</a:t>
            </a:fld>
            <a:endParaRPr lang="en-NL"/>
          </a:p>
        </p:txBody>
      </p:sp>
    </p:spTree>
    <p:extLst>
      <p:ext uri="{BB962C8B-B14F-4D97-AF65-F5344CB8AC3E}">
        <p14:creationId xmlns:p14="http://schemas.microsoft.com/office/powerpoint/2010/main" val="1038486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7F62B-082D-311F-57B5-3096762316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BA299E-89CC-4797-28C3-DC97985D586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6EE2476-09D7-12C0-F907-3281FBD77AA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307C855-9091-AF58-272F-1A9D28B714CC}"/>
              </a:ext>
            </a:extLst>
          </p:cNvPr>
          <p:cNvSpPr>
            <a:spLocks noGrp="1"/>
          </p:cNvSpPr>
          <p:nvPr>
            <p:ph type="sldNum" sz="quarter" idx="5"/>
          </p:nvPr>
        </p:nvSpPr>
        <p:spPr/>
        <p:txBody>
          <a:bodyPr/>
          <a:lstStyle/>
          <a:p>
            <a:fld id="{D6919304-8BBA-054D-B4E0-3345772EDEE2}" type="slidenum">
              <a:rPr lang="en-NL" smtClean="0"/>
              <a:t>7</a:t>
            </a:fld>
            <a:endParaRPr lang="en-NL"/>
          </a:p>
        </p:txBody>
      </p:sp>
    </p:spTree>
    <p:extLst>
      <p:ext uri="{BB962C8B-B14F-4D97-AF65-F5344CB8AC3E}">
        <p14:creationId xmlns:p14="http://schemas.microsoft.com/office/powerpoint/2010/main" val="2578771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44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7897F-7EC9-DF43-9532-39D5E500BEED}"/>
            </a:ext>
          </a:extLst>
        </p:cNvPr>
        <p:cNvGrpSpPr/>
        <p:nvPr/>
      </p:nvGrpSpPr>
      <p:grpSpPr>
        <a:xfrm>
          <a:off x="0" y="0"/>
          <a:ext cx="0" cy="0"/>
          <a:chOff x="0" y="0"/>
          <a:chExt cx="0" cy="0"/>
        </a:xfrm>
      </p:grpSpPr>
    </p:spTree>
    <p:extLst>
      <p:ext uri="{BB962C8B-B14F-4D97-AF65-F5344CB8AC3E}">
        <p14:creationId xmlns:p14="http://schemas.microsoft.com/office/powerpoint/2010/main" val="888375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D9F4F-B4A8-0774-2F5A-3434554F3709}"/>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F90E6EE9-B59F-EC11-5E5E-D5502B307534}"/>
              </a:ext>
            </a:extLst>
          </p:cNvPr>
          <p:cNvSpPr>
            <a:spLocks noGrp="1"/>
          </p:cNvSpPr>
          <p:nvPr>
            <p:ph type="body" idx="1"/>
          </p:nvPr>
        </p:nvSpPr>
        <p:spPr/>
        <p:txBody>
          <a:bodyPr/>
          <a:lstStyle/>
          <a:p>
            <a:endParaRPr lang="en-NL" dirty="0"/>
          </a:p>
        </p:txBody>
      </p:sp>
    </p:spTree>
    <p:extLst>
      <p:ext uri="{BB962C8B-B14F-4D97-AF65-F5344CB8AC3E}">
        <p14:creationId xmlns:p14="http://schemas.microsoft.com/office/powerpoint/2010/main" val="9098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D635B-E427-7FAA-CAF4-CB984BACEAF3}"/>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95D69465-7C8C-CDDA-565C-B91E1044878F}"/>
              </a:ext>
            </a:extLst>
          </p:cNvPr>
          <p:cNvSpPr>
            <a:spLocks noGrp="1"/>
          </p:cNvSpPr>
          <p:nvPr>
            <p:ph type="body" idx="1"/>
          </p:nvPr>
        </p:nvSpPr>
        <p:spPr/>
        <p:txBody>
          <a:bodyPr/>
          <a:lstStyle/>
          <a:p>
            <a:endParaRPr lang="en-NL" dirty="0"/>
          </a:p>
        </p:txBody>
      </p:sp>
    </p:spTree>
    <p:extLst>
      <p:ext uri="{BB962C8B-B14F-4D97-AF65-F5344CB8AC3E}">
        <p14:creationId xmlns:p14="http://schemas.microsoft.com/office/powerpoint/2010/main" val="3970058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1702C-D31E-3CCB-4E17-A35916B43317}"/>
            </a:ext>
          </a:extLst>
        </p:cNvPr>
        <p:cNvGrpSpPr/>
        <p:nvPr/>
      </p:nvGrpSpPr>
      <p:grpSpPr>
        <a:xfrm>
          <a:off x="0" y="0"/>
          <a:ext cx="0" cy="0"/>
          <a:chOff x="0" y="0"/>
          <a:chExt cx="0" cy="0"/>
        </a:xfrm>
      </p:grpSpPr>
    </p:spTree>
    <p:extLst>
      <p:ext uri="{BB962C8B-B14F-4D97-AF65-F5344CB8AC3E}">
        <p14:creationId xmlns:p14="http://schemas.microsoft.com/office/powerpoint/2010/main" val="2030323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C39C5-2F79-E423-BE1E-F8A4039D9793}"/>
            </a:ext>
          </a:extLst>
        </p:cNvPr>
        <p:cNvGrpSpPr/>
        <p:nvPr/>
      </p:nvGrpSpPr>
      <p:grpSpPr>
        <a:xfrm>
          <a:off x="0" y="0"/>
          <a:ext cx="0" cy="0"/>
          <a:chOff x="0" y="0"/>
          <a:chExt cx="0" cy="0"/>
        </a:xfrm>
      </p:grpSpPr>
    </p:spTree>
    <p:extLst>
      <p:ext uri="{BB962C8B-B14F-4D97-AF65-F5344CB8AC3E}">
        <p14:creationId xmlns:p14="http://schemas.microsoft.com/office/powerpoint/2010/main" val="1195285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5F854-B920-2D3D-BD47-8B376F32490F}"/>
            </a:ext>
          </a:extLst>
        </p:cNvPr>
        <p:cNvGrpSpPr/>
        <p:nvPr/>
      </p:nvGrpSpPr>
      <p:grpSpPr>
        <a:xfrm>
          <a:off x="0" y="0"/>
          <a:ext cx="0" cy="0"/>
          <a:chOff x="0" y="0"/>
          <a:chExt cx="0" cy="0"/>
        </a:xfrm>
      </p:grpSpPr>
    </p:spTree>
    <p:extLst>
      <p:ext uri="{BB962C8B-B14F-4D97-AF65-F5344CB8AC3E}">
        <p14:creationId xmlns:p14="http://schemas.microsoft.com/office/powerpoint/2010/main" val="3544584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4A793-29AD-0E50-6BA5-D5D19D52A8C8}"/>
            </a:ext>
          </a:extLst>
        </p:cNvPr>
        <p:cNvGrpSpPr/>
        <p:nvPr/>
      </p:nvGrpSpPr>
      <p:grpSpPr>
        <a:xfrm>
          <a:off x="0" y="0"/>
          <a:ext cx="0" cy="0"/>
          <a:chOff x="0" y="0"/>
          <a:chExt cx="0" cy="0"/>
        </a:xfrm>
      </p:grpSpPr>
    </p:spTree>
    <p:extLst>
      <p:ext uri="{BB962C8B-B14F-4D97-AF65-F5344CB8AC3E}">
        <p14:creationId xmlns:p14="http://schemas.microsoft.com/office/powerpoint/2010/main" val="4072934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54FB-3A90-5852-564F-64CF0539C474}"/>
            </a:ext>
          </a:extLst>
        </p:cNvPr>
        <p:cNvGrpSpPr/>
        <p:nvPr/>
      </p:nvGrpSpPr>
      <p:grpSpPr>
        <a:xfrm>
          <a:off x="0" y="0"/>
          <a:ext cx="0" cy="0"/>
          <a:chOff x="0" y="0"/>
          <a:chExt cx="0" cy="0"/>
        </a:xfrm>
      </p:grpSpPr>
    </p:spTree>
    <p:extLst>
      <p:ext uri="{BB962C8B-B14F-4D97-AF65-F5344CB8AC3E}">
        <p14:creationId xmlns:p14="http://schemas.microsoft.com/office/powerpoint/2010/main" val="2917130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3BF9F-8BDC-07EB-F3F0-D44C37047A7D}"/>
            </a:ext>
          </a:extLst>
        </p:cNvPr>
        <p:cNvGrpSpPr/>
        <p:nvPr/>
      </p:nvGrpSpPr>
      <p:grpSpPr>
        <a:xfrm>
          <a:off x="0" y="0"/>
          <a:ext cx="0" cy="0"/>
          <a:chOff x="0" y="0"/>
          <a:chExt cx="0" cy="0"/>
        </a:xfrm>
      </p:grpSpPr>
    </p:spTree>
    <p:extLst>
      <p:ext uri="{BB962C8B-B14F-4D97-AF65-F5344CB8AC3E}">
        <p14:creationId xmlns:p14="http://schemas.microsoft.com/office/powerpoint/2010/main" val="3872236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CC0D0-B834-FA56-5C49-1D988744FE5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060B6EE5-8DEC-1355-F57E-362860005F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C768831B-6226-C31B-48D5-C86B4DC25AE2}"/>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5" name="Footer Placeholder 4">
            <a:extLst>
              <a:ext uri="{FF2B5EF4-FFF2-40B4-BE49-F238E27FC236}">
                <a16:creationId xmlns:a16="http://schemas.microsoft.com/office/drawing/2014/main" id="{34F0FD8F-9877-B471-BE34-09A46FD3F563}"/>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601A4C4-D082-1749-3550-15C5313AF2A6}"/>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2264541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0E46-725B-5A4A-88B5-E978C1E2F4E6}"/>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34C7B2A2-CF92-3759-F001-B9AE8FB18F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0A7EAA7-AD93-931C-DEBE-0C6FD72D963D}"/>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5" name="Footer Placeholder 4">
            <a:extLst>
              <a:ext uri="{FF2B5EF4-FFF2-40B4-BE49-F238E27FC236}">
                <a16:creationId xmlns:a16="http://schemas.microsoft.com/office/drawing/2014/main" id="{7B28F5AF-1EB3-E8FB-53FC-983836798C4D}"/>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7086130E-3DA5-73CB-01E8-200B8E48A94D}"/>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2779565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F96BE-768F-684C-9B1F-EDDCA7D1F1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4FB83E31-521C-0889-4496-0F478E0DB2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D2E2037-6032-65AF-4515-B322AD22219D}"/>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5" name="Footer Placeholder 4">
            <a:extLst>
              <a:ext uri="{FF2B5EF4-FFF2-40B4-BE49-F238E27FC236}">
                <a16:creationId xmlns:a16="http://schemas.microsoft.com/office/drawing/2014/main" id="{CFB3FF29-E482-C190-B758-0EEB5E0C66F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3AF2528-B0E0-E000-3E2D-4816FF037718}"/>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99930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9563E-60FF-AE1E-1A5A-B456F14B80DF}"/>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5B936A6A-3E8B-D16B-9D14-A9D9F861A44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4B90C081-B774-22BC-53C4-ABF2AF90F17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153AF7E2-A22E-2A3F-36BE-720A8A603A40}"/>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6" name="Footer Placeholder 5">
            <a:extLst>
              <a:ext uri="{FF2B5EF4-FFF2-40B4-BE49-F238E27FC236}">
                <a16:creationId xmlns:a16="http://schemas.microsoft.com/office/drawing/2014/main" id="{CB590496-44D0-86FF-E132-9F41998C0D79}"/>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ECB14686-157A-EB15-672F-6330C91DE655}"/>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47896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9C07-986B-FD3E-742D-0AF2BA863D3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D1A1F7BA-E6EF-89E5-EF5B-A208557DDA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2AEFC0A-ADCF-FE67-B0C5-F4B2778E8B4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55033F1A-0803-23E8-F4DB-5D5A98701B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5D97296-CF49-5E92-CB43-2FAD1914E08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2AAD7CF9-F2F0-ECAD-909E-EE8E5676A781}"/>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8" name="Footer Placeholder 7">
            <a:extLst>
              <a:ext uri="{FF2B5EF4-FFF2-40B4-BE49-F238E27FC236}">
                <a16:creationId xmlns:a16="http://schemas.microsoft.com/office/drawing/2014/main" id="{11B09189-4B32-17D6-A225-0CCFC597A134}"/>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7C8E727E-C7A7-D339-4D2F-9C5EF33E2625}"/>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985541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CD0D5-78C9-CA9E-EE32-E53B767BC5EB}"/>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1CF61BDC-87C2-FFF0-EF00-DD1168218A62}"/>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4" name="Footer Placeholder 3">
            <a:extLst>
              <a:ext uri="{FF2B5EF4-FFF2-40B4-BE49-F238E27FC236}">
                <a16:creationId xmlns:a16="http://schemas.microsoft.com/office/drawing/2014/main" id="{6C8DFA4D-2BCD-D198-9C94-0D0BF4E05871}"/>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77479417-1B40-4C47-EDF1-CCDBCB224206}"/>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2898167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2361D-F456-5711-5F42-BCAC30F3ED7F}"/>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3" name="Footer Placeholder 2">
            <a:extLst>
              <a:ext uri="{FF2B5EF4-FFF2-40B4-BE49-F238E27FC236}">
                <a16:creationId xmlns:a16="http://schemas.microsoft.com/office/drawing/2014/main" id="{90F2D4EC-1E44-07D7-55F2-F49867D449FF}"/>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1D04E436-D9DD-8106-EC35-03FF0AB646CD}"/>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305177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6C811-21A0-0D9F-D4B0-485E1A8A78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3DAF5748-479E-9435-06C0-2B0F53AADA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33222D35-58FC-E3CB-563F-0AE21D3B0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E0C88D-ACB9-DC58-F622-83CD43C79B6F}"/>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6" name="Footer Placeholder 5">
            <a:extLst>
              <a:ext uri="{FF2B5EF4-FFF2-40B4-BE49-F238E27FC236}">
                <a16:creationId xmlns:a16="http://schemas.microsoft.com/office/drawing/2014/main" id="{39D44772-4A75-B30D-58B0-16D345E21A3E}"/>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082FC7D6-ABF4-9B22-40B0-26D2E1D7DBB8}"/>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288974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0FD4-8AAE-6D9F-7162-E02118D9B28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1C54BE5D-C6F6-7116-7F2F-8B16D5D4ED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F0CE62AB-80AF-D71E-766F-BFD7705E6C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16CEE8-0F6D-11E4-320F-F0AD416A7FF6}"/>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6" name="Footer Placeholder 5">
            <a:extLst>
              <a:ext uri="{FF2B5EF4-FFF2-40B4-BE49-F238E27FC236}">
                <a16:creationId xmlns:a16="http://schemas.microsoft.com/office/drawing/2014/main" id="{BDDCAB33-4FE3-CC21-A684-8593CD32B229}"/>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6273079B-8B76-42CA-4F6D-9C52490ABB6A}"/>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112108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B1C8-04CF-A076-B91E-6F76C8EFF568}"/>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A510B56E-6337-D784-628D-53211DAE827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D7EE5FE5-AF83-D02A-A54D-7FF5112E3B73}"/>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5" name="Footer Placeholder 4">
            <a:extLst>
              <a:ext uri="{FF2B5EF4-FFF2-40B4-BE49-F238E27FC236}">
                <a16:creationId xmlns:a16="http://schemas.microsoft.com/office/drawing/2014/main" id="{09B1F05D-300B-9FDB-24B9-3C0638C089F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688945B-C094-A901-B3DD-ABF94EF7D5AD}"/>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4034300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D63084-0D45-89E5-F48F-EFC5C50D242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79F55BE2-36C2-C35C-9D5D-69146833A7D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02B82F69-6441-9441-0381-5510F84BA278}"/>
              </a:ext>
            </a:extLst>
          </p:cNvPr>
          <p:cNvSpPr>
            <a:spLocks noGrp="1"/>
          </p:cNvSpPr>
          <p:nvPr>
            <p:ph type="dt" sz="half" idx="10"/>
          </p:nvPr>
        </p:nvSpPr>
        <p:spPr/>
        <p:txBody>
          <a:bodyPr/>
          <a:lstStyle/>
          <a:p>
            <a:fld id="{82D43206-CBB3-FB48-B0B6-CBB9F7619F22}" type="datetimeFigureOut">
              <a:rPr lang="en-NL" smtClean="0"/>
              <a:t>8/26/26</a:t>
            </a:fld>
            <a:endParaRPr lang="en-NL"/>
          </a:p>
        </p:txBody>
      </p:sp>
      <p:sp>
        <p:nvSpPr>
          <p:cNvPr id="5" name="Footer Placeholder 4">
            <a:extLst>
              <a:ext uri="{FF2B5EF4-FFF2-40B4-BE49-F238E27FC236}">
                <a16:creationId xmlns:a16="http://schemas.microsoft.com/office/drawing/2014/main" id="{EBDF0F9C-F140-A133-10E9-0B71DD3367B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74D1A9F8-EA9F-7071-358B-67B7686EDE12}"/>
              </a:ext>
            </a:extLst>
          </p:cNvPr>
          <p:cNvSpPr>
            <a:spLocks noGrp="1"/>
          </p:cNvSpPr>
          <p:nvPr>
            <p:ph type="sldNum" sz="quarter" idx="12"/>
          </p:nvPr>
        </p:nvSpPr>
        <p:spPr/>
        <p:txBody>
          <a:bodyPr/>
          <a:lstStyle/>
          <a:p>
            <a:fld id="{DA7E4F76-89B7-644E-A84D-2BEF3A70D026}" type="slidenum">
              <a:rPr lang="en-NL" smtClean="0"/>
              <a:t>‹nr.›</a:t>
            </a:fld>
            <a:endParaRPr lang="en-NL"/>
          </a:p>
        </p:txBody>
      </p:sp>
    </p:spTree>
    <p:extLst>
      <p:ext uri="{BB962C8B-B14F-4D97-AF65-F5344CB8AC3E}">
        <p14:creationId xmlns:p14="http://schemas.microsoft.com/office/powerpoint/2010/main" val="202450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Kern">
    <p:bg>
      <p:bgPr>
        <a:solidFill>
          <a:schemeClr val="bg2"/>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888F7EA-C4EE-80C7-82A1-62B935E4EEA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92" y="-7267"/>
            <a:ext cx="12238502" cy="6867159"/>
          </a:xfrm>
          <a:prstGeom prst="rect">
            <a:avLst/>
          </a:prstGeom>
        </p:spPr>
      </p:pic>
      <p:pic>
        <p:nvPicPr>
          <p:cNvPr id="2" name="Afbeelding 23">
            <a:extLst>
              <a:ext uri="{FF2B5EF4-FFF2-40B4-BE49-F238E27FC236}">
                <a16:creationId xmlns:a16="http://schemas.microsoft.com/office/drawing/2014/main" id="{96761635-8F6E-B26E-17D8-84D5DBD57F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3925339" y="203034"/>
            <a:ext cx="4341321" cy="502756"/>
          </a:xfrm>
          <a:prstGeom prst="rect">
            <a:avLst/>
          </a:prstGeom>
        </p:spPr>
      </p:pic>
      <p:pic>
        <p:nvPicPr>
          <p:cNvPr id="12" name="Picture 11" descr="A green and white text on a black background&#10;&#10;AI-generated content may be incorrect.">
            <a:extLst>
              <a:ext uri="{FF2B5EF4-FFF2-40B4-BE49-F238E27FC236}">
                <a16:creationId xmlns:a16="http://schemas.microsoft.com/office/drawing/2014/main" id="{F36F1469-2A1D-1060-2E2F-632B83D962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9047" y="125041"/>
            <a:ext cx="838107" cy="489454"/>
          </a:xfrm>
          <a:prstGeom prst="rect">
            <a:avLst/>
          </a:prstGeom>
        </p:spPr>
      </p:pic>
    </p:spTree>
    <p:extLst>
      <p:ext uri="{BB962C8B-B14F-4D97-AF65-F5344CB8AC3E}">
        <p14:creationId xmlns:p14="http://schemas.microsoft.com/office/powerpoint/2010/main" val="1073119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CD63B93E-1112-106B-85FE-0C2ED0B734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92" y="-7267"/>
            <a:ext cx="12238501" cy="6867158"/>
          </a:xfrm>
          <a:prstGeom prst="rect">
            <a:avLst/>
          </a:prstGeom>
        </p:spPr>
      </p:pic>
      <p:pic>
        <p:nvPicPr>
          <p:cNvPr id="24" name="Afbeelding 23">
            <a:extLst>
              <a:ext uri="{FF2B5EF4-FFF2-40B4-BE49-F238E27FC236}">
                <a16:creationId xmlns:a16="http://schemas.microsoft.com/office/drawing/2014/main" id="{88D24A05-180E-9355-F63F-D18FBB24EC6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3925339" y="203034"/>
            <a:ext cx="4341321" cy="502756"/>
          </a:xfrm>
          <a:prstGeom prst="rect">
            <a:avLst/>
          </a:prstGeom>
        </p:spPr>
      </p:pic>
      <p:pic>
        <p:nvPicPr>
          <p:cNvPr id="8" name="Picture 7" descr="A green and white text on a black background&#10;&#10;AI-generated content may be incorrect.">
            <a:extLst>
              <a:ext uri="{FF2B5EF4-FFF2-40B4-BE49-F238E27FC236}">
                <a16:creationId xmlns:a16="http://schemas.microsoft.com/office/drawing/2014/main" id="{B4D43046-7924-0832-7488-8FAF32B9AB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9047" y="125041"/>
            <a:ext cx="838107" cy="489454"/>
          </a:xfrm>
          <a:prstGeom prst="rect">
            <a:avLst/>
          </a:prstGeom>
        </p:spPr>
      </p:pic>
    </p:spTree>
    <p:extLst>
      <p:ext uri="{BB962C8B-B14F-4D97-AF65-F5344CB8AC3E}">
        <p14:creationId xmlns:p14="http://schemas.microsoft.com/office/powerpoint/2010/main" val="1807545877"/>
      </p:ext>
    </p:extLst>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4F68C566-FEE4-490B-3CA7-4684CC67C56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777" y="-8311"/>
            <a:ext cx="12221552" cy="6874623"/>
          </a:xfrm>
          <a:prstGeom prst="rect">
            <a:avLst/>
          </a:prstGeom>
        </p:spPr>
      </p:pic>
      <p:pic>
        <p:nvPicPr>
          <p:cNvPr id="8" name="Afbeelding 7" descr="Afbeelding met groen, Animatie, tekenfilm&#10;&#10;Door AI gegenereerde inhoud is mogelijk onjuist.">
            <a:extLst>
              <a:ext uri="{FF2B5EF4-FFF2-40B4-BE49-F238E27FC236}">
                <a16:creationId xmlns:a16="http://schemas.microsoft.com/office/drawing/2014/main" id="{533EDB0D-BF45-BD9D-0B29-E713570844F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775" y="-8310"/>
            <a:ext cx="12221550" cy="6874622"/>
          </a:xfrm>
          <a:prstGeom prst="rect">
            <a:avLst/>
          </a:prstGeom>
        </p:spPr>
      </p:pic>
    </p:spTree>
    <p:extLst>
      <p:ext uri="{BB962C8B-B14F-4D97-AF65-F5344CB8AC3E}">
        <p14:creationId xmlns:p14="http://schemas.microsoft.com/office/powerpoint/2010/main" val="421051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8FEA7A-492A-5FAF-4154-C9175D8F6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CE9A471-44BE-B299-71A6-E1ECEEA1DF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0C48B51C-056C-DCAD-19CF-5E961A0284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D43206-CBB3-FB48-B0B6-CBB9F7619F22}" type="datetimeFigureOut">
              <a:rPr lang="en-NL" smtClean="0"/>
              <a:t>8/26/26</a:t>
            </a:fld>
            <a:endParaRPr lang="en-NL"/>
          </a:p>
        </p:txBody>
      </p:sp>
      <p:sp>
        <p:nvSpPr>
          <p:cNvPr id="5" name="Footer Placeholder 4">
            <a:extLst>
              <a:ext uri="{FF2B5EF4-FFF2-40B4-BE49-F238E27FC236}">
                <a16:creationId xmlns:a16="http://schemas.microsoft.com/office/drawing/2014/main" id="{AB90AC8E-5E7D-7F1A-7B9C-183F52FB73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487D5A40-68FF-9C46-096C-90E28E65E2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7E4F76-89B7-644E-A84D-2BEF3A70D026}" type="slidenum">
              <a:rPr lang="en-NL" smtClean="0"/>
              <a:t>‹nr.›</a:t>
            </a:fld>
            <a:endParaRPr lang="en-NL"/>
          </a:p>
        </p:txBody>
      </p:sp>
    </p:spTree>
    <p:extLst>
      <p:ext uri="{BB962C8B-B14F-4D97-AF65-F5344CB8AC3E}">
        <p14:creationId xmlns:p14="http://schemas.microsoft.com/office/powerpoint/2010/main" val="1386685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microsoft.com/office/2007/relationships/hdphoto" Target="../media/hdphoto1.wdp"/><Relationship Id="rId2" Type="http://schemas.openxmlformats.org/officeDocument/2006/relationships/slideLayout" Target="../slideLayouts/slideLayout12.xml"/><Relationship Id="rId1" Type="http://schemas.openxmlformats.org/officeDocument/2006/relationships/video" Target="https://www.youtube.com/embed/RRya0YwGHJg?feature=oembed" TargetMode="Externa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0.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0" Type="http://schemas.openxmlformats.org/officeDocument/2006/relationships/image" Target="../media/image12.png"/><Relationship Id="rId4" Type="http://schemas.microsoft.com/office/2007/relationships/hdphoto" Target="../media/hdphoto2.wdp"/><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2.xml"/><Relationship Id="rId1" Type="http://schemas.openxmlformats.org/officeDocument/2006/relationships/video" Target="https://www.youtube.com/embed/Yh0xwKn5VmA?feature=oembed" TargetMode="External"/><Relationship Id="rId5" Type="http://schemas.microsoft.com/office/2007/relationships/hdphoto" Target="../media/hdphoto3.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5.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image" Target="../media/image20.png"/><Relationship Id="rId4" Type="http://schemas.openxmlformats.org/officeDocument/2006/relationships/image" Target="../media/image21.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20.png"/><Relationship Id="rId4" Type="http://schemas.openxmlformats.org/officeDocument/2006/relationships/image" Target="../media/image29.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microsoft.com/office/2007/relationships/hdphoto" Target="../media/hdphoto5.wdp"/><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7.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39.png"/><Relationship Id="rId4" Type="http://schemas.openxmlformats.org/officeDocument/2006/relationships/image" Target="../media/image36.png"/><Relationship Id="rId9" Type="http://schemas.microsoft.com/office/2007/relationships/hdphoto" Target="../media/hdphoto6.wdp"/></Relationships>
</file>

<file path=ppt/slides/_rels/slide1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microsoft.com/office/2007/relationships/hdphoto" Target="../media/hdphoto9.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1.wdp"/><Relationship Id="rId4" Type="http://schemas.microsoft.com/office/2007/relationships/hdphoto" Target="../media/hdphoto8.wdp"/><Relationship Id="rId9"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microsoft.com/office/2007/relationships/hdphoto" Target="../media/hdphoto9.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3.wdp"/><Relationship Id="rId4" Type="http://schemas.microsoft.com/office/2007/relationships/hdphoto" Target="../media/hdphoto12.wdp"/><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14.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1.wdp"/><Relationship Id="rId4" Type="http://schemas.microsoft.com/office/2007/relationships/hdphoto" Target="../media/hdphoto12.wdp"/><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microsoft.com/office/2007/relationships/hdphoto" Target="../media/hdphoto9.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1.wdp"/><Relationship Id="rId4" Type="http://schemas.microsoft.com/office/2007/relationships/hdphoto" Target="../media/hdphoto4.wdp"/><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microsoft.com/office/2007/relationships/hdphoto" Target="../media/hdphoto17.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1.wdp"/><Relationship Id="rId4" Type="http://schemas.microsoft.com/office/2007/relationships/hdphoto" Target="../media/hdphoto16.wdp"/><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microsoft.com/office/2007/relationships/hdphoto" Target="../media/hdphoto14.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9.wdp"/><Relationship Id="rId4" Type="http://schemas.microsoft.com/office/2007/relationships/hdphoto" Target="../media/hdphoto12.wdp"/><Relationship Id="rId9"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9.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1.wdp"/><Relationship Id="rId4" Type="http://schemas.microsoft.com/office/2007/relationships/hdphoto" Target="../media/hdphoto20.wdp"/><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microsoft.com/office/2007/relationships/hdphoto" Target="../media/hdphoto9.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22.wdp"/><Relationship Id="rId4" Type="http://schemas.microsoft.com/office/2007/relationships/hdphoto" Target="../media/hdphoto21.wdp"/><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microsoft.com/office/2007/relationships/hdphoto" Target="../media/hdphoto9.wdp"/><Relationship Id="rId11" Type="http://schemas.openxmlformats.org/officeDocument/2006/relationships/image" Target="../media/image35.png"/><Relationship Id="rId5" Type="http://schemas.openxmlformats.org/officeDocument/2006/relationships/image" Target="../media/image37.png"/><Relationship Id="rId10" Type="http://schemas.microsoft.com/office/2007/relationships/hdphoto" Target="../media/hdphoto11.wdp"/><Relationship Id="rId4" Type="http://schemas.microsoft.com/office/2007/relationships/hdphoto" Target="../media/hdphoto23.wdp"/><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12.xml"/><Relationship Id="rId6" Type="http://schemas.microsoft.com/office/2007/relationships/hdphoto" Target="../media/hdphoto24.wdp"/><Relationship Id="rId5" Type="http://schemas.openxmlformats.org/officeDocument/2006/relationships/image" Target="../media/image41.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BA57A-AB79-CE5E-CDBA-F0391D0E8A48}"/>
            </a:ext>
          </a:extLst>
        </p:cNvPr>
        <p:cNvGrpSpPr/>
        <p:nvPr/>
      </p:nvGrpSpPr>
      <p:grpSpPr>
        <a:xfrm>
          <a:off x="0" y="0"/>
          <a:ext cx="0" cy="0"/>
          <a:chOff x="0" y="0"/>
          <a:chExt cx="0" cy="0"/>
        </a:xfrm>
      </p:grpSpPr>
      <p:pic>
        <p:nvPicPr>
          <p:cNvPr id="3" name="Picture 2" descr="A green apple with a leaf on a black background&#10;&#10;AI-generated content may be incorrect.">
            <a:extLst>
              <a:ext uri="{FF2B5EF4-FFF2-40B4-BE49-F238E27FC236}">
                <a16:creationId xmlns:a16="http://schemas.microsoft.com/office/drawing/2014/main" id="{B8540906-A631-F3E1-DF21-008890B7DC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2350" y="2610760"/>
            <a:ext cx="2527300" cy="2921000"/>
          </a:xfrm>
          <a:prstGeom prst="rect">
            <a:avLst/>
          </a:prstGeom>
        </p:spPr>
      </p:pic>
      <p:pic>
        <p:nvPicPr>
          <p:cNvPr id="7" name="Picture 6" descr="A white letters on a black background&#10;&#10;AI-generated content may be incorrect.">
            <a:extLst>
              <a:ext uri="{FF2B5EF4-FFF2-40B4-BE49-F238E27FC236}">
                <a16:creationId xmlns:a16="http://schemas.microsoft.com/office/drawing/2014/main" id="{111A0ECF-40F8-EAF8-3B3C-EE258F5C8B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3903" y="1081762"/>
            <a:ext cx="3864194" cy="932737"/>
          </a:xfrm>
          <a:prstGeom prst="rect">
            <a:avLst/>
          </a:prstGeom>
        </p:spPr>
      </p:pic>
    </p:spTree>
    <p:extLst>
      <p:ext uri="{BB962C8B-B14F-4D97-AF65-F5344CB8AC3E}">
        <p14:creationId xmlns:p14="http://schemas.microsoft.com/office/powerpoint/2010/main" val="4287858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7DE4BC77-14F9-9C1A-F176-A321783F4477}"/>
              </a:ext>
            </a:extLst>
          </p:cNvPr>
          <p:cNvGrpSpPr/>
          <p:nvPr/>
        </p:nvGrpSpPr>
        <p:grpSpPr>
          <a:xfrm>
            <a:off x="448732" y="839725"/>
            <a:ext cx="3208868" cy="400110"/>
            <a:chOff x="7063899" y="2576163"/>
            <a:chExt cx="3208868" cy="400110"/>
          </a:xfrm>
        </p:grpSpPr>
        <p:pic>
          <p:nvPicPr>
            <p:cNvPr id="3" name="Afbeelding 2">
              <a:extLst>
                <a:ext uri="{FF2B5EF4-FFF2-40B4-BE49-F238E27FC236}">
                  <a16:creationId xmlns:a16="http://schemas.microsoft.com/office/drawing/2014/main" id="{B67C9EB3-18E1-BAD2-BC76-EB70C7792A9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63899" y="2576163"/>
              <a:ext cx="3208868" cy="394589"/>
            </a:xfrm>
            <a:prstGeom prst="rect">
              <a:avLst/>
            </a:prstGeom>
          </p:spPr>
        </p:pic>
        <p:sp>
          <p:nvSpPr>
            <p:cNvPr id="4" name="TextBox 18">
              <a:extLst>
                <a:ext uri="{FF2B5EF4-FFF2-40B4-BE49-F238E27FC236}">
                  <a16:creationId xmlns:a16="http://schemas.microsoft.com/office/drawing/2014/main" id="{059E0D6E-B060-87BF-408C-342DBDF94A72}"/>
                </a:ext>
              </a:extLst>
            </p:cNvPr>
            <p:cNvSpPr txBox="1"/>
            <p:nvPr/>
          </p:nvSpPr>
          <p:spPr>
            <a:xfrm>
              <a:off x="7165684" y="2576163"/>
              <a:ext cx="3107083"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ea typeface="Roboto Light" panose="02000000000000000000" pitchFamily="2" charset="0"/>
                </a:rPr>
                <a:t>Wat is LOB?</a:t>
              </a:r>
            </a:p>
          </p:txBody>
        </p:sp>
      </p:grpSp>
      <p:pic>
        <p:nvPicPr>
          <p:cNvPr id="5" name="Afbeelding 4" descr="Afbeelding met Graphics, cirkel, Kleurrijkheid, ontwerp&#10;&#10;Door AI gegenereerde inhoud is mogelijk onjuist.">
            <a:extLst>
              <a:ext uri="{FF2B5EF4-FFF2-40B4-BE49-F238E27FC236}">
                <a16:creationId xmlns:a16="http://schemas.microsoft.com/office/drawing/2014/main" id="{F7E7DDF4-91D1-F437-A713-F95C0126FB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709" y="750060"/>
            <a:ext cx="438879" cy="573919"/>
          </a:xfrm>
          <a:prstGeom prst="rect">
            <a:avLst/>
          </a:prstGeom>
        </p:spPr>
      </p:pic>
      <p:pic>
        <p:nvPicPr>
          <p:cNvPr id="6" name="Onlinemedia 19" descr="Wat is loopbaanoriëntatie en -begeleiding (LOB)?">
            <a:hlinkClick r:id="" action="ppaction://media"/>
            <a:extLst>
              <a:ext uri="{FF2B5EF4-FFF2-40B4-BE49-F238E27FC236}">
                <a16:creationId xmlns:a16="http://schemas.microsoft.com/office/drawing/2014/main" id="{AA464118-709F-1C3C-FD56-EF7AF637C1C7}"/>
              </a:ext>
            </a:extLst>
          </p:cNvPr>
          <p:cNvPicPr>
            <a:picLocks noRot="1" noChangeAspect="1"/>
          </p:cNvPicPr>
          <p:nvPr>
            <a:videoFile r:link="rId1"/>
          </p:nvPr>
        </p:nvPicPr>
        <p:blipFill>
          <a:blip r:embed="rId5"/>
          <a:stretch>
            <a:fillRect/>
          </a:stretch>
        </p:blipFill>
        <p:spPr>
          <a:xfrm>
            <a:off x="3951665" y="2371422"/>
            <a:ext cx="7043573" cy="3979619"/>
          </a:xfrm>
          <a:prstGeom prst="rect">
            <a:avLst/>
          </a:prstGeom>
        </p:spPr>
      </p:pic>
      <p:pic>
        <p:nvPicPr>
          <p:cNvPr id="7" name="Afbeelding 6" descr="Afbeelding met schermopname, Rechthoek, ontwerp&#10;&#10;Automatisch gegenereerde beschrijving">
            <a:extLst>
              <a:ext uri="{FF2B5EF4-FFF2-40B4-BE49-F238E27FC236}">
                <a16:creationId xmlns:a16="http://schemas.microsoft.com/office/drawing/2014/main" id="{766D5F4C-0801-5F24-6203-992126297975}"/>
              </a:ext>
            </a:extLst>
          </p:cNvPr>
          <p:cNvPicPr>
            <a:picLocks noChangeAspect="1"/>
          </p:cNvPicPr>
          <p:nvPr/>
        </p:nvPicPr>
        <p:blipFill>
          <a:blip r:embed="rId6" cstate="screen">
            <a:duotone>
              <a:prstClr val="black"/>
              <a:schemeClr val="accent3">
                <a:tint val="45000"/>
                <a:satMod val="400000"/>
              </a:schemeClr>
            </a:duotone>
            <a:extLst>
              <a:ext uri="{BEBA8EAE-BF5A-486C-A8C5-ECC9F3942E4B}">
                <a14:imgProps xmlns:a14="http://schemas.microsoft.com/office/drawing/2010/main">
                  <a14:imgLayer r:embed="rId7">
                    <a14:imgEffect>
                      <a14:colorTemperature colorTemp="1500"/>
                    </a14:imgEffect>
                    <a14:imgEffect>
                      <a14:saturation sat="42000"/>
                    </a14:imgEffect>
                    <a14:imgEffect>
                      <a14:brightnessContrast bright="-90000" contrast="-49000"/>
                    </a14:imgEffect>
                  </a14:imgLayer>
                </a14:imgProps>
              </a:ext>
              <a:ext uri="{28A0092B-C50C-407E-A947-70E740481C1C}">
                <a14:useLocalDpi xmlns:a14="http://schemas.microsoft.com/office/drawing/2010/main"/>
              </a:ext>
            </a:extLst>
          </a:blip>
          <a:srcRect/>
          <a:stretch/>
        </p:blipFill>
        <p:spPr>
          <a:xfrm flipH="1">
            <a:off x="2975696" y="963326"/>
            <a:ext cx="9116273" cy="5799774"/>
          </a:xfrm>
          <a:prstGeom prst="rect">
            <a:avLst/>
          </a:prstGeom>
        </p:spPr>
      </p:pic>
      <p:sp>
        <p:nvSpPr>
          <p:cNvPr id="8" name="TextBox 18">
            <a:extLst>
              <a:ext uri="{FF2B5EF4-FFF2-40B4-BE49-F238E27FC236}">
                <a16:creationId xmlns:a16="http://schemas.microsoft.com/office/drawing/2014/main" id="{EA40F30C-D1C4-27FB-BAC5-9371C81FDFCA}"/>
              </a:ext>
            </a:extLst>
          </p:cNvPr>
          <p:cNvSpPr txBox="1"/>
          <p:nvPr/>
        </p:nvSpPr>
        <p:spPr>
          <a:xfrm>
            <a:off x="4124812" y="255884"/>
            <a:ext cx="3950384" cy="400110"/>
          </a:xfrm>
          <a:prstGeom prst="rect">
            <a:avLst/>
          </a:prstGeom>
          <a:solidFill>
            <a:srgbClr val="007835"/>
          </a:solid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Verkennen</a:t>
            </a:r>
          </a:p>
        </p:txBody>
      </p:sp>
      <p:sp>
        <p:nvSpPr>
          <p:cNvPr id="9" name="TextBox 18">
            <a:extLst>
              <a:ext uri="{FF2B5EF4-FFF2-40B4-BE49-F238E27FC236}">
                <a16:creationId xmlns:a16="http://schemas.microsoft.com/office/drawing/2014/main" id="{BA305EE2-DC30-4971-5999-18C93859E14D}"/>
              </a:ext>
            </a:extLst>
          </p:cNvPr>
          <p:cNvSpPr txBox="1"/>
          <p:nvPr/>
        </p:nvSpPr>
        <p:spPr>
          <a:xfrm>
            <a:off x="448732" y="1413644"/>
            <a:ext cx="3208868" cy="1087157"/>
          </a:xfrm>
          <a:prstGeom prst="rect">
            <a:avLst/>
          </a:prstGeom>
          <a:noFill/>
        </p:spPr>
        <p:txBody>
          <a:bodyPr wrap="square" rtlCol="0">
            <a:spAutoFit/>
          </a:bodyPr>
          <a:lstStyle/>
          <a:p>
            <a:pPr>
              <a:lnSpc>
                <a:spcPct val="150000"/>
              </a:lnSpc>
            </a:pPr>
            <a:r>
              <a:rPr lang="nl-NL" sz="1500" b="1" dirty="0">
                <a:solidFill>
                  <a:schemeClr val="bg1"/>
                </a:solidFill>
                <a:latin typeface="Century Gothic" panose="020B0502020202020204" pitchFamily="34" charset="0"/>
              </a:rPr>
              <a:t>LOB gaat over jou en over je persoonlijke ontwikkeling. </a:t>
            </a:r>
          </a:p>
          <a:p>
            <a:pPr>
              <a:lnSpc>
                <a:spcPct val="150000"/>
              </a:lnSpc>
            </a:pPr>
            <a:r>
              <a:rPr lang="nl-NL" sz="1500" dirty="0">
                <a:solidFill>
                  <a:schemeClr val="bg1"/>
                </a:solidFill>
                <a:latin typeface="Century Gothic" panose="020B0502020202020204" pitchFamily="34" charset="0"/>
              </a:rPr>
              <a:t>De afkorting staat voor:</a:t>
            </a:r>
          </a:p>
        </p:txBody>
      </p:sp>
      <p:sp>
        <p:nvSpPr>
          <p:cNvPr id="13" name="Tekstvak 12">
            <a:extLst>
              <a:ext uri="{FF2B5EF4-FFF2-40B4-BE49-F238E27FC236}">
                <a16:creationId xmlns:a16="http://schemas.microsoft.com/office/drawing/2014/main" id="{0110EC51-6D53-0717-5DF1-536150CCCFBB}"/>
              </a:ext>
            </a:extLst>
          </p:cNvPr>
          <p:cNvSpPr txBox="1"/>
          <p:nvPr/>
        </p:nvSpPr>
        <p:spPr>
          <a:xfrm>
            <a:off x="499450" y="2590466"/>
            <a:ext cx="1582484" cy="1087157"/>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nl-NL" sz="1500" dirty="0">
                <a:solidFill>
                  <a:schemeClr val="accent3"/>
                </a:solidFill>
                <a:latin typeface="Century Gothic" panose="020B0502020202020204" pitchFamily="34" charset="0"/>
              </a:rPr>
              <a:t>L</a:t>
            </a:r>
            <a:r>
              <a:rPr lang="nl-NL" sz="1500" dirty="0">
                <a:solidFill>
                  <a:schemeClr val="bg1"/>
                </a:solidFill>
                <a:latin typeface="Century Gothic" panose="020B0502020202020204" pitchFamily="34" charset="0"/>
              </a:rPr>
              <a:t>oopbaan</a:t>
            </a:r>
          </a:p>
          <a:p>
            <a:pPr marL="285750" indent="-285750">
              <a:lnSpc>
                <a:spcPct val="150000"/>
              </a:lnSpc>
              <a:buFont typeface="Arial" panose="020B0604020202020204" pitchFamily="34" charset="0"/>
              <a:buChar char="•"/>
            </a:pPr>
            <a:r>
              <a:rPr lang="nl-NL" sz="1500" dirty="0">
                <a:solidFill>
                  <a:schemeClr val="accent3"/>
                </a:solidFill>
                <a:latin typeface="Century Gothic" panose="020B0502020202020204" pitchFamily="34" charset="0"/>
              </a:rPr>
              <a:t>O</a:t>
            </a:r>
            <a:r>
              <a:rPr lang="nl-NL" sz="1500" dirty="0">
                <a:solidFill>
                  <a:schemeClr val="bg1"/>
                </a:solidFill>
                <a:latin typeface="Century Gothic" panose="020B0502020202020204" pitchFamily="34" charset="0"/>
              </a:rPr>
              <a:t>riëntatie</a:t>
            </a:r>
          </a:p>
          <a:p>
            <a:pPr marL="285750" indent="-285750">
              <a:lnSpc>
                <a:spcPct val="150000"/>
              </a:lnSpc>
              <a:buFont typeface="Arial" panose="020B0604020202020204" pitchFamily="34" charset="0"/>
              <a:buChar char="•"/>
            </a:pPr>
            <a:r>
              <a:rPr lang="nl-NL" sz="1500" dirty="0">
                <a:solidFill>
                  <a:schemeClr val="accent3"/>
                </a:solidFill>
                <a:latin typeface="Century Gothic" panose="020B0502020202020204" pitchFamily="34" charset="0"/>
              </a:rPr>
              <a:t>B</a:t>
            </a:r>
            <a:r>
              <a:rPr lang="nl-NL" sz="1500" dirty="0">
                <a:solidFill>
                  <a:schemeClr val="bg1"/>
                </a:solidFill>
                <a:latin typeface="Century Gothic" panose="020B0502020202020204" pitchFamily="34" charset="0"/>
              </a:rPr>
              <a:t>egeleiding</a:t>
            </a:r>
          </a:p>
        </p:txBody>
      </p:sp>
      <p:pic>
        <p:nvPicPr>
          <p:cNvPr id="14" name="Afbeelding 14">
            <a:extLst>
              <a:ext uri="{FF2B5EF4-FFF2-40B4-BE49-F238E27FC236}">
                <a16:creationId xmlns:a16="http://schemas.microsoft.com/office/drawing/2014/main" id="{8AD62694-E6EC-277F-DB75-27D5FB8636F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05396" y="2666659"/>
            <a:ext cx="208192" cy="259258"/>
          </a:xfrm>
          <a:prstGeom prst="rect">
            <a:avLst/>
          </a:prstGeom>
        </p:spPr>
      </p:pic>
      <p:pic>
        <p:nvPicPr>
          <p:cNvPr id="15" name="Afbeelding 14">
            <a:extLst>
              <a:ext uri="{FF2B5EF4-FFF2-40B4-BE49-F238E27FC236}">
                <a16:creationId xmlns:a16="http://schemas.microsoft.com/office/drawing/2014/main" id="{96444F5E-A061-2ED8-C9D9-73D238A423D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05396" y="2992478"/>
            <a:ext cx="208192" cy="259258"/>
          </a:xfrm>
          <a:prstGeom prst="rect">
            <a:avLst/>
          </a:prstGeom>
        </p:spPr>
      </p:pic>
      <p:pic>
        <p:nvPicPr>
          <p:cNvPr id="16" name="Afbeelding 14">
            <a:extLst>
              <a:ext uri="{FF2B5EF4-FFF2-40B4-BE49-F238E27FC236}">
                <a16:creationId xmlns:a16="http://schemas.microsoft.com/office/drawing/2014/main" id="{EFDCEE84-96EC-A0C1-453A-611C80FD88D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16682" y="3318297"/>
            <a:ext cx="208192" cy="259258"/>
          </a:xfrm>
          <a:prstGeom prst="rect">
            <a:avLst/>
          </a:prstGeom>
        </p:spPr>
      </p:pic>
    </p:spTree>
    <p:extLst>
      <p:ext uri="{BB962C8B-B14F-4D97-AF65-F5344CB8AC3E}">
        <p14:creationId xmlns:p14="http://schemas.microsoft.com/office/powerpoint/2010/main" val="7771988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descr="Afbeelding met ontvangst&#10;&#10;Beschrijving automatisch gegenereerd met gemiddelde betrouwbaarheid">
            <a:extLst>
              <a:ext uri="{FF2B5EF4-FFF2-40B4-BE49-F238E27FC236}">
                <a16:creationId xmlns:a16="http://schemas.microsoft.com/office/drawing/2014/main" id="{F243EE0D-3CAB-8674-76D6-FADF949369B5}"/>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t="15742"/>
          <a:stretch/>
        </p:blipFill>
        <p:spPr>
          <a:xfrm>
            <a:off x="816012" y="3254656"/>
            <a:ext cx="4745779" cy="3197246"/>
          </a:xfrm>
          <a:prstGeom prst="rect">
            <a:avLst/>
          </a:prstGeom>
          <a:effectLst>
            <a:outerShdw blurRad="50800" dist="38100" dir="2700000" algn="tl" rotWithShape="0">
              <a:prstClr val="black">
                <a:alpha val="40000"/>
              </a:prstClr>
            </a:outerShdw>
          </a:effectLst>
        </p:spPr>
      </p:pic>
      <p:sp>
        <p:nvSpPr>
          <p:cNvPr id="4" name="TextBox 18">
            <a:extLst>
              <a:ext uri="{FF2B5EF4-FFF2-40B4-BE49-F238E27FC236}">
                <a16:creationId xmlns:a16="http://schemas.microsoft.com/office/drawing/2014/main" id="{B1011D1F-8DD3-A67E-2A5C-3AA94F010B40}"/>
              </a:ext>
            </a:extLst>
          </p:cNvPr>
          <p:cNvSpPr txBox="1"/>
          <p:nvPr/>
        </p:nvSpPr>
        <p:spPr>
          <a:xfrm>
            <a:off x="928514" y="1555946"/>
            <a:ext cx="4215166" cy="1087029"/>
          </a:xfrm>
          <a:prstGeom prst="rect">
            <a:avLst/>
          </a:prstGeom>
          <a:noFill/>
        </p:spPr>
        <p:txBody>
          <a:bodyPr wrap="square" rtlCol="0">
            <a:spAutoFit/>
          </a:bodyPr>
          <a:lstStyle/>
          <a:p>
            <a:pPr>
              <a:lnSpc>
                <a:spcPct val="150000"/>
              </a:lnSpc>
            </a:pPr>
            <a: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Met Proeftuin werk je aan je ontwikkeling. Dit doe je meestal tijdens je mentoruur. Een les bestaat uit twee delen.</a:t>
            </a:r>
            <a:endPar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sp>
        <p:nvSpPr>
          <p:cNvPr id="14" name="TextBox 18">
            <a:extLst>
              <a:ext uri="{FF2B5EF4-FFF2-40B4-BE49-F238E27FC236}">
                <a16:creationId xmlns:a16="http://schemas.microsoft.com/office/drawing/2014/main" id="{1FBA06A9-3E3A-3571-4267-F1BFA6D5D191}"/>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rPr>
              <a:t>De basis van Proeftuin</a:t>
            </a:r>
            <a:endParaRPr lang="nl-NL" sz="2000" b="1" u="none" strike="noStrike" dirty="0">
              <a:solidFill>
                <a:schemeClr val="bg1"/>
              </a:solidFill>
              <a:effectLst/>
              <a:latin typeface="Aptos" panose="020B0004020202020204" pitchFamily="34" charset="0"/>
            </a:endParaRPr>
          </a:p>
        </p:txBody>
      </p:sp>
      <p:grpSp>
        <p:nvGrpSpPr>
          <p:cNvPr id="37" name="Groep 36">
            <a:extLst>
              <a:ext uri="{FF2B5EF4-FFF2-40B4-BE49-F238E27FC236}">
                <a16:creationId xmlns:a16="http://schemas.microsoft.com/office/drawing/2014/main" id="{DE5E58BE-75EB-F0A3-E8BC-18DE0CCB3950}"/>
              </a:ext>
            </a:extLst>
          </p:cNvPr>
          <p:cNvGrpSpPr/>
          <p:nvPr/>
        </p:nvGrpSpPr>
        <p:grpSpPr>
          <a:xfrm>
            <a:off x="6184061" y="3553000"/>
            <a:ext cx="3104658" cy="2596756"/>
            <a:chOff x="4673431" y="2427038"/>
            <a:chExt cx="3240788" cy="2709634"/>
          </a:xfrm>
        </p:grpSpPr>
        <p:grpSp>
          <p:nvGrpSpPr>
            <p:cNvPr id="35" name="Groep 34">
              <a:extLst>
                <a:ext uri="{FF2B5EF4-FFF2-40B4-BE49-F238E27FC236}">
                  <a16:creationId xmlns:a16="http://schemas.microsoft.com/office/drawing/2014/main" id="{BCB89773-D5F4-86A9-02EB-8DBE3301F45D}"/>
                </a:ext>
              </a:extLst>
            </p:cNvPr>
            <p:cNvGrpSpPr/>
            <p:nvPr/>
          </p:nvGrpSpPr>
          <p:grpSpPr>
            <a:xfrm>
              <a:off x="4673431" y="2427038"/>
              <a:ext cx="3240788" cy="2709634"/>
              <a:chOff x="4673431" y="2427038"/>
              <a:chExt cx="3240788" cy="2709634"/>
            </a:xfrm>
          </p:grpSpPr>
          <p:pic>
            <p:nvPicPr>
              <p:cNvPr id="26" name="Afbeelding 25">
                <a:hlinkClick r:id="" action="ppaction://noaction"/>
                <a:extLst>
                  <a:ext uri="{FF2B5EF4-FFF2-40B4-BE49-F238E27FC236}">
                    <a16:creationId xmlns:a16="http://schemas.microsoft.com/office/drawing/2014/main" id="{5F499392-8DE6-8803-B141-6D0613A95D7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861970" y="2427038"/>
                <a:ext cx="2812774" cy="2110272"/>
              </a:xfrm>
              <a:prstGeom prst="rect">
                <a:avLst/>
              </a:prstGeom>
            </p:spPr>
          </p:pic>
          <p:pic>
            <p:nvPicPr>
              <p:cNvPr id="27" name="Afbeelding 26" descr="Afbeelding met schermopname, Graphics, ontwerp&#10;&#10;Door AI gegenereerde inhoud is mogelijk onjuist.">
                <a:extLst>
                  <a:ext uri="{FF2B5EF4-FFF2-40B4-BE49-F238E27FC236}">
                    <a16:creationId xmlns:a16="http://schemas.microsoft.com/office/drawing/2014/main" id="{0ADA54FF-4110-882C-0609-3874447896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73431" y="4216989"/>
                <a:ext cx="3240788" cy="919683"/>
              </a:xfrm>
              <a:prstGeom prst="rect">
                <a:avLst/>
              </a:prstGeom>
            </p:spPr>
          </p:pic>
        </p:grpSp>
        <p:sp>
          <p:nvSpPr>
            <p:cNvPr id="28" name="TextBox 18">
              <a:extLst>
                <a:ext uri="{FF2B5EF4-FFF2-40B4-BE49-F238E27FC236}">
                  <a16:creationId xmlns:a16="http://schemas.microsoft.com/office/drawing/2014/main" id="{B9439958-340B-3747-09F5-DFB7B9380DA8}"/>
                </a:ext>
              </a:extLst>
            </p:cNvPr>
            <p:cNvSpPr txBox="1"/>
            <p:nvPr/>
          </p:nvSpPr>
          <p:spPr>
            <a:xfrm>
              <a:off x="5648375" y="4558199"/>
              <a:ext cx="1975006" cy="323165"/>
            </a:xfrm>
            <a:prstGeom prst="rect">
              <a:avLst/>
            </a:prstGeom>
            <a:noFill/>
          </p:spPr>
          <p:txBody>
            <a:bodyPr wrap="square" rtlCol="0">
              <a:spAutoFit/>
            </a:bodyPr>
            <a:lstStyle/>
            <a:p>
              <a:pPr algn="ctr">
                <a:lnSpc>
                  <a:spcPct val="100000"/>
                </a:lnSpc>
              </a:pPr>
              <a:r>
                <a:rPr lang="nl-NL" sz="1500" dirty="0">
                  <a:solidFill>
                    <a:schemeClr val="bg1"/>
                  </a:solidFill>
                  <a:latin typeface="Aptos" panose="020B0004020202020204" pitchFamily="34" charset="0"/>
                </a:rPr>
                <a:t>PROEFTUIN ONLINE</a:t>
              </a:r>
              <a:endParaRPr lang="nl-NL" sz="1500" dirty="0">
                <a:solidFill>
                  <a:schemeClr val="bg1"/>
                </a:solidFill>
                <a:latin typeface="Aptos" panose="020B0004020202020204" pitchFamily="34" charset="0"/>
                <a:ea typeface="Roboto Light" panose="02000000000000000000" pitchFamily="2" charset="0"/>
              </a:endParaRPr>
            </a:p>
          </p:txBody>
        </p:sp>
      </p:grpSp>
      <p:grpSp>
        <p:nvGrpSpPr>
          <p:cNvPr id="38" name="Groep 37">
            <a:extLst>
              <a:ext uri="{FF2B5EF4-FFF2-40B4-BE49-F238E27FC236}">
                <a16:creationId xmlns:a16="http://schemas.microsoft.com/office/drawing/2014/main" id="{66B73F17-5B71-0C2C-1FBE-2E1AD3AA9529}"/>
              </a:ext>
            </a:extLst>
          </p:cNvPr>
          <p:cNvGrpSpPr/>
          <p:nvPr/>
        </p:nvGrpSpPr>
        <p:grpSpPr>
          <a:xfrm>
            <a:off x="9376076" y="3553000"/>
            <a:ext cx="2966993" cy="2590052"/>
            <a:chOff x="8208953" y="2427038"/>
            <a:chExt cx="3225189" cy="2702930"/>
          </a:xfrm>
        </p:grpSpPr>
        <p:grpSp>
          <p:nvGrpSpPr>
            <p:cNvPr id="36" name="Groep 35">
              <a:extLst>
                <a:ext uri="{FF2B5EF4-FFF2-40B4-BE49-F238E27FC236}">
                  <a16:creationId xmlns:a16="http://schemas.microsoft.com/office/drawing/2014/main" id="{48E4431D-5BC0-8956-B3C2-0E51914F12F3}"/>
                </a:ext>
              </a:extLst>
            </p:cNvPr>
            <p:cNvGrpSpPr/>
            <p:nvPr/>
          </p:nvGrpSpPr>
          <p:grpSpPr>
            <a:xfrm>
              <a:off x="8208953" y="2427038"/>
              <a:ext cx="3225189" cy="2702930"/>
              <a:chOff x="8208953" y="2427038"/>
              <a:chExt cx="3225189" cy="2702930"/>
            </a:xfrm>
          </p:grpSpPr>
          <p:pic>
            <p:nvPicPr>
              <p:cNvPr id="15" name="Afbeelding 14">
                <a:hlinkClick r:id="" action="ppaction://customshow?id=1"/>
                <a:extLst>
                  <a:ext uri="{FF2B5EF4-FFF2-40B4-BE49-F238E27FC236}">
                    <a16:creationId xmlns:a16="http://schemas.microsoft.com/office/drawing/2014/main" id="{57877C2A-FFD3-A361-A1F6-0C25DBD83D2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264212" y="2427038"/>
                <a:ext cx="2812774" cy="2110271"/>
              </a:xfrm>
              <a:prstGeom prst="rect">
                <a:avLst/>
              </a:prstGeom>
            </p:spPr>
          </p:pic>
          <p:pic>
            <p:nvPicPr>
              <p:cNvPr id="31" name="Afbeelding 30">
                <a:extLst>
                  <a:ext uri="{FF2B5EF4-FFF2-40B4-BE49-F238E27FC236}">
                    <a16:creationId xmlns:a16="http://schemas.microsoft.com/office/drawing/2014/main" id="{5D8719C4-2F12-010F-0807-7BC65188EDBC}"/>
                  </a:ext>
                </a:extLst>
              </p:cNvPr>
              <p:cNvPicPr>
                <a:picLocks noChangeAspect="1"/>
              </p:cNvPicPr>
              <p:nvPr/>
            </p:nvPicPr>
            <p:blipFill>
              <a:blip r:embed="rId8"/>
              <a:srcRect/>
              <a:stretch/>
            </p:blipFill>
            <p:spPr>
              <a:xfrm>
                <a:off x="8208953" y="4210285"/>
                <a:ext cx="3225189" cy="919683"/>
              </a:xfrm>
              <a:prstGeom prst="rect">
                <a:avLst/>
              </a:prstGeom>
            </p:spPr>
          </p:pic>
        </p:grpSp>
        <p:sp>
          <p:nvSpPr>
            <p:cNvPr id="32" name="TextBox 18">
              <a:extLst>
                <a:ext uri="{FF2B5EF4-FFF2-40B4-BE49-F238E27FC236}">
                  <a16:creationId xmlns:a16="http://schemas.microsoft.com/office/drawing/2014/main" id="{79BB24DA-0226-4643-60B1-0EE979108020}"/>
                </a:ext>
              </a:extLst>
            </p:cNvPr>
            <p:cNvSpPr txBox="1"/>
            <p:nvPr/>
          </p:nvSpPr>
          <p:spPr>
            <a:xfrm>
              <a:off x="8950648" y="4563994"/>
              <a:ext cx="2458948" cy="337249"/>
            </a:xfrm>
            <a:prstGeom prst="rect">
              <a:avLst/>
            </a:prstGeom>
            <a:noFill/>
          </p:spPr>
          <p:txBody>
            <a:bodyPr wrap="square" rtlCol="0">
              <a:spAutoFit/>
            </a:bodyPr>
            <a:lstStyle/>
            <a:p>
              <a:pPr algn="ctr">
                <a:lnSpc>
                  <a:spcPct val="100000"/>
                </a:lnSpc>
              </a:pPr>
              <a:r>
                <a:rPr lang="nl-NL" sz="1500" u="none" strike="noStrike" dirty="0">
                  <a:solidFill>
                    <a:schemeClr val="bg1"/>
                  </a:solidFill>
                  <a:effectLst/>
                  <a:latin typeface="Aptos" panose="020B0004020202020204" pitchFamily="34" charset="0"/>
                </a:rPr>
                <a:t>PROEFTUIN WERKBOEK</a:t>
              </a:r>
              <a:endParaRPr lang="nl-NL" sz="1500" dirty="0">
                <a:solidFill>
                  <a:schemeClr val="bg1"/>
                </a:solidFill>
                <a:latin typeface="Aptos" panose="020B0004020202020204" pitchFamily="34" charset="0"/>
                <a:ea typeface="Roboto Light" panose="02000000000000000000" pitchFamily="2" charset="0"/>
              </a:endParaRPr>
            </a:p>
          </p:txBody>
        </p:sp>
      </p:grpSp>
      <p:pic>
        <p:nvPicPr>
          <p:cNvPr id="34" name="Afbeelding 33">
            <a:extLst>
              <a:ext uri="{FF2B5EF4-FFF2-40B4-BE49-F238E27FC236}">
                <a16:creationId xmlns:a16="http://schemas.microsoft.com/office/drawing/2014/main" id="{FF853DA0-15DE-6517-9A95-2D52C8A587F5}"/>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2820260" flipV="1">
            <a:off x="9252546" y="2647528"/>
            <a:ext cx="1492415" cy="777316"/>
          </a:xfrm>
          <a:prstGeom prst="rect">
            <a:avLst/>
          </a:prstGeom>
        </p:spPr>
      </p:pic>
      <p:pic>
        <p:nvPicPr>
          <p:cNvPr id="2" name="Afbeelding 14">
            <a:extLst>
              <a:ext uri="{FF2B5EF4-FFF2-40B4-BE49-F238E27FC236}">
                <a16:creationId xmlns:a16="http://schemas.microsoft.com/office/drawing/2014/main" id="{783A65A5-708E-A9A7-9213-CF12AC6323B7}"/>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43706" y="3489466"/>
            <a:ext cx="220197" cy="274208"/>
          </a:xfrm>
          <a:prstGeom prst="rect">
            <a:avLst/>
          </a:prstGeom>
        </p:spPr>
      </p:pic>
      <p:pic>
        <p:nvPicPr>
          <p:cNvPr id="8" name="Afbeelding 33">
            <a:extLst>
              <a:ext uri="{FF2B5EF4-FFF2-40B4-BE49-F238E27FC236}">
                <a16:creationId xmlns:a16="http://schemas.microsoft.com/office/drawing/2014/main" id="{73565AC1-A122-E336-A5A5-91D83FE3BE1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9957962" flipH="1">
            <a:off x="7765662" y="2796445"/>
            <a:ext cx="1184705" cy="789803"/>
          </a:xfrm>
          <a:prstGeom prst="rect">
            <a:avLst/>
          </a:prstGeom>
        </p:spPr>
      </p:pic>
      <p:sp>
        <p:nvSpPr>
          <p:cNvPr id="20" name="Tekstvak 19">
            <a:extLst>
              <a:ext uri="{FF2B5EF4-FFF2-40B4-BE49-F238E27FC236}">
                <a16:creationId xmlns:a16="http://schemas.microsoft.com/office/drawing/2014/main" id="{A66EA9CF-24C5-C2C7-1947-54FB014267C6}"/>
              </a:ext>
            </a:extLst>
          </p:cNvPr>
          <p:cNvSpPr txBox="1"/>
          <p:nvPr/>
        </p:nvSpPr>
        <p:spPr>
          <a:xfrm>
            <a:off x="1173169" y="3443462"/>
            <a:ext cx="4303742" cy="2900666"/>
          </a:xfrm>
          <a:prstGeom prst="rect">
            <a:avLst/>
          </a:prstGeom>
          <a:noFill/>
        </p:spPr>
        <p:txBody>
          <a:bodyPr wrap="square">
            <a:spAutoFit/>
          </a:bodyPr>
          <a:lstStyle/>
          <a:p>
            <a:pPr>
              <a:lnSpc>
                <a:spcPct val="150000"/>
              </a:lnSpc>
            </a:pPr>
            <a:r>
              <a:rPr lang="nl-NL" sz="1300" b="1" dirty="0">
                <a:latin typeface="Century Gothic" panose="020B0502020202020204" pitchFamily="34" charset="0"/>
                <a:ea typeface="Verdana" panose="020B0604030504040204" pitchFamily="34" charset="0"/>
                <a:cs typeface="Verdana" panose="020B0604030504040204" pitchFamily="34" charset="0"/>
              </a:rPr>
              <a:t>Klassikaal:</a:t>
            </a:r>
          </a:p>
          <a:p>
            <a:pPr>
              <a:lnSpc>
                <a:spcPct val="150000"/>
              </a:lnSpc>
            </a:pPr>
            <a:r>
              <a:rPr lang="nl-NL" sz="1300" dirty="0">
                <a:latin typeface="Century Gothic" panose="020B0502020202020204" pitchFamily="34" charset="0"/>
                <a:ea typeface="Verdana" panose="020B0604030504040204" pitchFamily="34" charset="0"/>
                <a:cs typeface="Verdana" panose="020B0604030504040204" pitchFamily="34" charset="0"/>
              </a:rPr>
              <a:t>Samen onderzoek je het onderwerp en gaat er actief mee aan de slag. Je docent begeleidt dit met presentaties zoals deze.  </a:t>
            </a:r>
          </a:p>
          <a:p>
            <a:pPr>
              <a:lnSpc>
                <a:spcPct val="150000"/>
              </a:lnSpc>
            </a:pPr>
            <a:endParaRPr lang="nl-NL" sz="1500" dirty="0">
              <a:latin typeface="Century Gothic" panose="020B0502020202020204" pitchFamily="34" charset="0"/>
              <a:ea typeface="Verdana" panose="020B0604030504040204" pitchFamily="34" charset="0"/>
              <a:cs typeface="Verdana" panose="020B0604030504040204" pitchFamily="34" charset="0"/>
            </a:endParaRPr>
          </a:p>
          <a:p>
            <a:pPr>
              <a:lnSpc>
                <a:spcPct val="150000"/>
              </a:lnSpc>
            </a:pPr>
            <a:r>
              <a:rPr lang="nl-NL" sz="1300" b="1" dirty="0">
                <a:latin typeface="Century Gothic" panose="020B0502020202020204" pitchFamily="34" charset="0"/>
                <a:ea typeface="Verdana" panose="020B0604030504040204" pitchFamily="34" charset="0"/>
                <a:cs typeface="Verdana" panose="020B0604030504040204" pitchFamily="34" charset="0"/>
              </a:rPr>
              <a:t>Verwerking:</a:t>
            </a:r>
          </a:p>
          <a:p>
            <a:pPr>
              <a:lnSpc>
                <a:spcPct val="150000"/>
              </a:lnSpc>
            </a:pPr>
            <a:r>
              <a:rPr lang="nl-NL" sz="1300" dirty="0">
                <a:latin typeface="Century Gothic" panose="020B0502020202020204" pitchFamily="34" charset="0"/>
                <a:ea typeface="Verdana" panose="020B0604030504040204" pitchFamily="34" charset="0"/>
                <a:cs typeface="Verdana" panose="020B0604030504040204" pitchFamily="34" charset="0"/>
              </a:rPr>
              <a:t>Je werkt individueel verder met wat je in de activiteiten hebt geleerd. Deze verwerking gebeurt in een werkboek of de digitale omgeving</a:t>
            </a:r>
            <a:endParaRPr lang="nl-NL" sz="1300" dirty="0"/>
          </a:p>
        </p:txBody>
      </p:sp>
      <p:pic>
        <p:nvPicPr>
          <p:cNvPr id="23" name="Afbeelding 14">
            <a:extLst>
              <a:ext uri="{FF2B5EF4-FFF2-40B4-BE49-F238E27FC236}">
                <a16:creationId xmlns:a16="http://schemas.microsoft.com/office/drawing/2014/main" id="{CF7E5BBD-24C6-10CF-4D1D-AB42E741159E}"/>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43706" y="5042308"/>
            <a:ext cx="220197" cy="274208"/>
          </a:xfrm>
          <a:prstGeom prst="rect">
            <a:avLst/>
          </a:prstGeom>
        </p:spPr>
      </p:pic>
      <p:cxnSp>
        <p:nvCxnSpPr>
          <p:cNvPr id="41" name="Rechte verbindingslijn 40">
            <a:extLst>
              <a:ext uri="{FF2B5EF4-FFF2-40B4-BE49-F238E27FC236}">
                <a16:creationId xmlns:a16="http://schemas.microsoft.com/office/drawing/2014/main" id="{C232CB0A-3F07-2FF7-0DC0-4593C44E0A6F}"/>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46" name="Groep 45">
            <a:extLst>
              <a:ext uri="{FF2B5EF4-FFF2-40B4-BE49-F238E27FC236}">
                <a16:creationId xmlns:a16="http://schemas.microsoft.com/office/drawing/2014/main" id="{D3974FED-17FA-3B71-D57F-0A022CB14CC5}"/>
              </a:ext>
            </a:extLst>
          </p:cNvPr>
          <p:cNvGrpSpPr/>
          <p:nvPr/>
        </p:nvGrpSpPr>
        <p:grpSpPr>
          <a:xfrm>
            <a:off x="816012" y="1027421"/>
            <a:ext cx="4369311" cy="400110"/>
            <a:chOff x="809112" y="1742329"/>
            <a:chExt cx="4391404" cy="400110"/>
          </a:xfrm>
        </p:grpSpPr>
        <p:pic>
          <p:nvPicPr>
            <p:cNvPr id="47" name="Afbeelding 46">
              <a:extLst>
                <a:ext uri="{FF2B5EF4-FFF2-40B4-BE49-F238E27FC236}">
                  <a16:creationId xmlns:a16="http://schemas.microsoft.com/office/drawing/2014/main" id="{15F567F9-52CD-ED77-883A-4217AB303A38}"/>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809112" y="1743121"/>
              <a:ext cx="4391404" cy="393005"/>
            </a:xfrm>
            <a:prstGeom prst="rect">
              <a:avLst/>
            </a:prstGeom>
          </p:spPr>
        </p:pic>
        <p:sp>
          <p:nvSpPr>
            <p:cNvPr id="48" name="TextBox 18">
              <a:extLst>
                <a:ext uri="{FF2B5EF4-FFF2-40B4-BE49-F238E27FC236}">
                  <a16:creationId xmlns:a16="http://schemas.microsoft.com/office/drawing/2014/main" id="{766D5346-8AB4-B071-9CCA-6E0198A9EB0F}"/>
                </a:ext>
              </a:extLst>
            </p:cNvPr>
            <p:cNvSpPr txBox="1"/>
            <p:nvPr/>
          </p:nvSpPr>
          <p:spPr>
            <a:xfrm>
              <a:off x="934739" y="1742329"/>
              <a:ext cx="4176758"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ea typeface="Roboto Light" panose="02000000000000000000" pitchFamily="2" charset="0"/>
                </a:rPr>
                <a:t>Klassikaal én individueel</a:t>
              </a:r>
            </a:p>
          </p:txBody>
        </p:sp>
      </p:grpSp>
      <p:pic>
        <p:nvPicPr>
          <p:cNvPr id="49" name="Afbeelding 48" descr="Afbeelding met Graphics, symbool, clipart, kunst&#10;&#10;Door AI gegenereerde inhoud is mogelijk onjuist.">
            <a:extLst>
              <a:ext uri="{FF2B5EF4-FFF2-40B4-BE49-F238E27FC236}">
                <a16:creationId xmlns:a16="http://schemas.microsoft.com/office/drawing/2014/main" id="{55C61B92-9023-56CA-1649-4FBEF29E0FF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00107" y="932895"/>
            <a:ext cx="438879" cy="573919"/>
          </a:xfrm>
          <a:prstGeom prst="rect">
            <a:avLst/>
          </a:prstGeom>
        </p:spPr>
      </p:pic>
      <p:grpSp>
        <p:nvGrpSpPr>
          <p:cNvPr id="63" name="Groep 62">
            <a:extLst>
              <a:ext uri="{FF2B5EF4-FFF2-40B4-BE49-F238E27FC236}">
                <a16:creationId xmlns:a16="http://schemas.microsoft.com/office/drawing/2014/main" id="{FCBA22D2-2FA0-F049-6C23-8443A0444518}"/>
              </a:ext>
            </a:extLst>
          </p:cNvPr>
          <p:cNvGrpSpPr/>
          <p:nvPr/>
        </p:nvGrpSpPr>
        <p:grpSpPr>
          <a:xfrm>
            <a:off x="6671851" y="932895"/>
            <a:ext cx="4492142" cy="2069960"/>
            <a:chOff x="6671851" y="932895"/>
            <a:chExt cx="4492142" cy="2069960"/>
          </a:xfrm>
        </p:grpSpPr>
        <p:grpSp>
          <p:nvGrpSpPr>
            <p:cNvPr id="39" name="Groep 38">
              <a:extLst>
                <a:ext uri="{FF2B5EF4-FFF2-40B4-BE49-F238E27FC236}">
                  <a16:creationId xmlns:a16="http://schemas.microsoft.com/office/drawing/2014/main" id="{66D7DF54-FD22-D2CC-7F01-AF3A85CAE862}"/>
                </a:ext>
              </a:extLst>
            </p:cNvPr>
            <p:cNvGrpSpPr/>
            <p:nvPr/>
          </p:nvGrpSpPr>
          <p:grpSpPr>
            <a:xfrm>
              <a:off x="6671851" y="934290"/>
              <a:ext cx="4492142" cy="2068565"/>
              <a:chOff x="7009783" y="934290"/>
              <a:chExt cx="4492142" cy="2068565"/>
            </a:xfrm>
          </p:grpSpPr>
          <p:sp>
            <p:nvSpPr>
              <p:cNvPr id="16" name="TextBox 18">
                <a:extLst>
                  <a:ext uri="{FF2B5EF4-FFF2-40B4-BE49-F238E27FC236}">
                    <a16:creationId xmlns:a16="http://schemas.microsoft.com/office/drawing/2014/main" id="{8A2A09D6-2563-B9AF-5FE3-26E0E19A288F}"/>
                  </a:ext>
                </a:extLst>
              </p:cNvPr>
              <p:cNvSpPr txBox="1"/>
              <p:nvPr/>
            </p:nvSpPr>
            <p:spPr>
              <a:xfrm>
                <a:off x="7229222" y="1570155"/>
                <a:ext cx="4257260" cy="1432700"/>
              </a:xfrm>
              <a:prstGeom prst="rect">
                <a:avLst/>
              </a:prstGeom>
              <a:noFill/>
            </p:spPr>
            <p:txBody>
              <a:bodyPr wrap="square" rtlCol="0">
                <a:spAutoFit/>
              </a:bodyPr>
              <a:lstStyle/>
              <a:p>
                <a:pPr>
                  <a:lnSpc>
                    <a:spcPct val="150000"/>
                  </a:lnSpc>
                </a:pPr>
                <a: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De verwerking vind plaats in een boek, online of in allebei. </a:t>
                </a:r>
              </a:p>
              <a:p>
                <a:pPr>
                  <a:lnSpc>
                    <a:spcPct val="150000"/>
                  </a:lnSpc>
                </a:pPr>
                <a: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t>Klik op de afbeelding waar je meer over wilt weten. </a:t>
                </a:r>
              </a:p>
            </p:txBody>
          </p:sp>
          <p:grpSp>
            <p:nvGrpSpPr>
              <p:cNvPr id="33" name="Groep 32">
                <a:extLst>
                  <a:ext uri="{FF2B5EF4-FFF2-40B4-BE49-F238E27FC236}">
                    <a16:creationId xmlns:a16="http://schemas.microsoft.com/office/drawing/2014/main" id="{4FCB0F8E-9023-1A6D-FB01-F57C0CAB9841}"/>
                  </a:ext>
                </a:extLst>
              </p:cNvPr>
              <p:cNvGrpSpPr/>
              <p:nvPr/>
            </p:nvGrpSpPr>
            <p:grpSpPr>
              <a:xfrm>
                <a:off x="7009783" y="934290"/>
                <a:ext cx="4492142" cy="1025366"/>
                <a:chOff x="7009783" y="934290"/>
                <a:chExt cx="4492142" cy="1025366"/>
              </a:xfrm>
            </p:grpSpPr>
            <p:grpSp>
              <p:nvGrpSpPr>
                <p:cNvPr id="9" name="Groep 9">
                  <a:extLst>
                    <a:ext uri="{FF2B5EF4-FFF2-40B4-BE49-F238E27FC236}">
                      <a16:creationId xmlns:a16="http://schemas.microsoft.com/office/drawing/2014/main" id="{401F3DF8-D22A-5549-A10B-BCD6D6088A1F}"/>
                    </a:ext>
                  </a:extLst>
                </p:cNvPr>
                <p:cNvGrpSpPr/>
                <p:nvPr/>
              </p:nvGrpSpPr>
              <p:grpSpPr>
                <a:xfrm>
                  <a:off x="7196956" y="1032942"/>
                  <a:ext cx="4304969" cy="926714"/>
                  <a:chOff x="7063898" y="2576163"/>
                  <a:chExt cx="5309989" cy="926714"/>
                </a:xfrm>
              </p:grpSpPr>
              <p:sp>
                <p:nvSpPr>
                  <p:cNvPr id="11" name="TextBox 18">
                    <a:extLst>
                      <a:ext uri="{FF2B5EF4-FFF2-40B4-BE49-F238E27FC236}">
                        <a16:creationId xmlns:a16="http://schemas.microsoft.com/office/drawing/2014/main" id="{B5F08831-8F63-4BD7-2606-AC4A784401B9}"/>
                      </a:ext>
                    </a:extLst>
                  </p:cNvPr>
                  <p:cNvSpPr txBox="1"/>
                  <p:nvPr/>
                </p:nvSpPr>
                <p:spPr>
                  <a:xfrm>
                    <a:off x="7103698" y="3108154"/>
                    <a:ext cx="5017728" cy="394723"/>
                  </a:xfrm>
                  <a:prstGeom prst="rect">
                    <a:avLst/>
                  </a:prstGeom>
                  <a:noFill/>
                </p:spPr>
                <p:txBody>
                  <a:bodyPr wrap="square" rtlCol="0">
                    <a:spAutoFit/>
                  </a:bodyPr>
                  <a:lstStyle/>
                  <a:p>
                    <a:pPr>
                      <a:lnSpc>
                        <a:spcPct val="150000"/>
                      </a:lnSpc>
                    </a:pPr>
                    <a:endPar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pic>
                <p:nvPicPr>
                  <p:cNvPr id="12" name="Afbeelding 5">
                    <a:extLst>
                      <a:ext uri="{FF2B5EF4-FFF2-40B4-BE49-F238E27FC236}">
                        <a16:creationId xmlns:a16="http://schemas.microsoft.com/office/drawing/2014/main" id="{4BBBF99E-AA9C-09A7-C280-B1F44C9E9A4D}"/>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7063898" y="2576163"/>
                    <a:ext cx="5309989" cy="394589"/>
                  </a:xfrm>
                  <a:prstGeom prst="rect">
                    <a:avLst/>
                  </a:prstGeom>
                </p:spPr>
              </p:pic>
              <p:sp>
                <p:nvSpPr>
                  <p:cNvPr id="13" name="TextBox 18">
                    <a:extLst>
                      <a:ext uri="{FF2B5EF4-FFF2-40B4-BE49-F238E27FC236}">
                        <a16:creationId xmlns:a16="http://schemas.microsoft.com/office/drawing/2014/main" id="{49B0A5A9-C256-2464-F3E9-3A8D81D39A15}"/>
                      </a:ext>
                    </a:extLst>
                  </p:cNvPr>
                  <p:cNvSpPr txBox="1"/>
                  <p:nvPr/>
                </p:nvSpPr>
                <p:spPr>
                  <a:xfrm>
                    <a:off x="7122745" y="2576163"/>
                    <a:ext cx="5251142"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Waar wil je meer over weten?</a:t>
                    </a:r>
                    <a:endParaRPr lang="nl-NL" sz="2000" b="1" dirty="0">
                      <a:solidFill>
                        <a:schemeClr val="bg1"/>
                      </a:solidFill>
                      <a:latin typeface="Aptos" panose="020B0004020202020204" pitchFamily="34" charset="0"/>
                      <a:ea typeface="Roboto Light" panose="02000000000000000000" pitchFamily="2" charset="0"/>
                    </a:endParaRPr>
                  </a:p>
                </p:txBody>
              </p:sp>
            </p:grpSp>
            <p:pic>
              <p:nvPicPr>
                <p:cNvPr id="30" name="Afbeelding 6" descr="Afbeelding met Graphics, symbool, clipart, kunst&#10;&#10;Door AI gegenereerde inhoud is mogelijk onjuist.">
                  <a:extLst>
                    <a:ext uri="{FF2B5EF4-FFF2-40B4-BE49-F238E27FC236}">
                      <a16:creationId xmlns:a16="http://schemas.microsoft.com/office/drawing/2014/main" id="{3A83465E-8F4E-251E-702D-1F79882EA3D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009783" y="934290"/>
                  <a:ext cx="438879" cy="573919"/>
                </a:xfrm>
                <a:prstGeom prst="rect">
                  <a:avLst/>
                </a:prstGeom>
              </p:spPr>
            </p:pic>
          </p:grpSp>
        </p:grpSp>
        <p:pic>
          <p:nvPicPr>
            <p:cNvPr id="61" name="Afbeelding 60" descr="Afbeelding met Graphics, symbool, clipart, kunst&#10;&#10;Door AI gegenereerde inhoud is mogelijk onjuist.">
              <a:extLst>
                <a:ext uri="{FF2B5EF4-FFF2-40B4-BE49-F238E27FC236}">
                  <a16:creationId xmlns:a16="http://schemas.microsoft.com/office/drawing/2014/main" id="{59C4B774-B8B6-5AE6-C788-D8AFCC3430D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671851" y="932895"/>
              <a:ext cx="438879" cy="573919"/>
            </a:xfrm>
            <a:prstGeom prst="rect">
              <a:avLst/>
            </a:prstGeom>
          </p:spPr>
        </p:pic>
      </p:grpSp>
    </p:spTree>
    <p:extLst>
      <p:ext uri="{BB962C8B-B14F-4D97-AF65-F5344CB8AC3E}">
        <p14:creationId xmlns:p14="http://schemas.microsoft.com/office/powerpoint/2010/main" val="392704995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Left)">
                                      <p:cBhvr>
                                        <p:cTn id="17" dur="500"/>
                                        <p:tgtEl>
                                          <p:spTgt spid="34"/>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Left)">
                                      <p:cBhvr>
                                        <p:cTn id="21" dur="500"/>
                                        <p:tgtEl>
                                          <p:spTgt spid="8"/>
                                        </p:tgtEl>
                                      </p:cBhvr>
                                    </p:animEffec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CBE2F-3EA6-6042-88E4-27E6AB5C1D33}"/>
            </a:ext>
          </a:extLst>
        </p:cNvPr>
        <p:cNvGrpSpPr/>
        <p:nvPr/>
      </p:nvGrpSpPr>
      <p:grpSpPr>
        <a:xfrm>
          <a:off x="0" y="0"/>
          <a:ext cx="0" cy="0"/>
          <a:chOff x="0" y="0"/>
          <a:chExt cx="0" cy="0"/>
        </a:xfrm>
      </p:grpSpPr>
      <p:sp>
        <p:nvSpPr>
          <p:cNvPr id="33" name="TextBox 18">
            <a:extLst>
              <a:ext uri="{FF2B5EF4-FFF2-40B4-BE49-F238E27FC236}">
                <a16:creationId xmlns:a16="http://schemas.microsoft.com/office/drawing/2014/main" id="{B5D7C8E6-4019-D49C-85B4-508147885B69}"/>
              </a:ext>
            </a:extLst>
          </p:cNvPr>
          <p:cNvSpPr txBox="1"/>
          <p:nvPr/>
        </p:nvSpPr>
        <p:spPr>
          <a:xfrm>
            <a:off x="956199" y="1763436"/>
            <a:ext cx="4356432" cy="1779654"/>
          </a:xfrm>
          <a:prstGeom prst="rect">
            <a:avLst/>
          </a:prstGeom>
          <a:noFill/>
        </p:spPr>
        <p:txBody>
          <a:bodyPr wrap="square" rtlCol="0">
            <a:spAutoFit/>
          </a:bodyPr>
          <a:lstStyle/>
          <a:p>
            <a:pPr>
              <a:lnSpc>
                <a:spcPct val="150000"/>
              </a:lnSpc>
            </a:pPr>
            <a: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Online verwerk je wat je hebt gedaan en geleerd tijdens de activiteiten.  </a:t>
            </a:r>
            <a:endPar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nSpc>
                <a:spcPct val="150000"/>
              </a:lnSpc>
            </a:pPr>
            <a: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t>Wanneer het tijd is voor de verwerkingsopdracht, wordt dat in de lespresentatie zo aangegeven: </a:t>
            </a:r>
          </a:p>
        </p:txBody>
      </p:sp>
      <p:sp>
        <p:nvSpPr>
          <p:cNvPr id="2" name="TextBox 18">
            <a:extLst>
              <a:ext uri="{FF2B5EF4-FFF2-40B4-BE49-F238E27FC236}">
                <a16:creationId xmlns:a16="http://schemas.microsoft.com/office/drawing/2014/main" id="{EA3FC5B0-6C30-A495-7493-5860E43BC2BA}"/>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De digitale omgeving</a:t>
            </a:r>
          </a:p>
        </p:txBody>
      </p:sp>
      <p:grpSp>
        <p:nvGrpSpPr>
          <p:cNvPr id="66" name="Groep 65">
            <a:extLst>
              <a:ext uri="{FF2B5EF4-FFF2-40B4-BE49-F238E27FC236}">
                <a16:creationId xmlns:a16="http://schemas.microsoft.com/office/drawing/2014/main" id="{00567C3B-5DF1-C561-98BD-2F208004EED4}"/>
              </a:ext>
            </a:extLst>
          </p:cNvPr>
          <p:cNvGrpSpPr/>
          <p:nvPr/>
        </p:nvGrpSpPr>
        <p:grpSpPr>
          <a:xfrm>
            <a:off x="956199" y="4109416"/>
            <a:ext cx="4356432" cy="2006840"/>
            <a:chOff x="956199" y="4109416"/>
            <a:chExt cx="4356432" cy="2006840"/>
          </a:xfrm>
        </p:grpSpPr>
        <p:pic>
          <p:nvPicPr>
            <p:cNvPr id="3" name="Afbeelding 2" descr="Afbeelding met schermopname, Graphics, ontwerp&#10;&#10;Door AI gegenereerde inhoud is mogelijk onjuist.">
              <a:extLst>
                <a:ext uri="{FF2B5EF4-FFF2-40B4-BE49-F238E27FC236}">
                  <a16:creationId xmlns:a16="http://schemas.microsoft.com/office/drawing/2014/main" id="{539932A9-221F-0264-95AC-1550F0ED52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15563" y="4109416"/>
              <a:ext cx="3240788" cy="919683"/>
            </a:xfrm>
            <a:prstGeom prst="rect">
              <a:avLst/>
            </a:prstGeom>
          </p:spPr>
        </p:pic>
        <p:pic>
          <p:nvPicPr>
            <p:cNvPr id="4" name="Afbeelding 3" descr="Afbeelding met schermopname, Graphics, logo, grafische vormgeving&#10;&#10;Door AI gegenereerde inhoud is mogelijk onjuist.">
              <a:extLst>
                <a:ext uri="{FF2B5EF4-FFF2-40B4-BE49-F238E27FC236}">
                  <a16:creationId xmlns:a16="http://schemas.microsoft.com/office/drawing/2014/main" id="{9080ECB2-2985-B109-DFF9-02D2C163B97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0778" y="4109682"/>
              <a:ext cx="855092" cy="919683"/>
            </a:xfrm>
            <a:prstGeom prst="rect">
              <a:avLst/>
            </a:prstGeom>
          </p:spPr>
        </p:pic>
        <p:sp>
          <p:nvSpPr>
            <p:cNvPr id="5" name="TextBox 18">
              <a:extLst>
                <a:ext uri="{FF2B5EF4-FFF2-40B4-BE49-F238E27FC236}">
                  <a16:creationId xmlns:a16="http://schemas.microsoft.com/office/drawing/2014/main" id="{71D41A62-1C66-74D1-271B-A060F865CD99}"/>
                </a:ext>
              </a:extLst>
            </p:cNvPr>
            <p:cNvSpPr txBox="1"/>
            <p:nvPr/>
          </p:nvSpPr>
          <p:spPr>
            <a:xfrm>
              <a:off x="2789013" y="4439675"/>
              <a:ext cx="1975006" cy="323165"/>
            </a:xfrm>
            <a:prstGeom prst="rect">
              <a:avLst/>
            </a:prstGeom>
            <a:noFill/>
          </p:spPr>
          <p:txBody>
            <a:bodyPr wrap="square" rtlCol="0">
              <a:spAutoFit/>
            </a:bodyPr>
            <a:lstStyle/>
            <a:p>
              <a:pPr algn="ctr">
                <a:lnSpc>
                  <a:spcPct val="100000"/>
                </a:lnSpc>
              </a:pPr>
              <a:r>
                <a:rPr lang="nl-NL" sz="1500" u="none" strike="noStrike" dirty="0">
                  <a:solidFill>
                    <a:schemeClr val="bg1"/>
                  </a:solidFill>
                  <a:effectLst/>
                  <a:latin typeface="Aptos" panose="020B0004020202020204" pitchFamily="34" charset="0"/>
                </a:rPr>
                <a:t>MAAK </a:t>
              </a:r>
              <a:r>
                <a:rPr lang="nl-NL" sz="1500" dirty="0">
                  <a:solidFill>
                    <a:schemeClr val="bg1"/>
                  </a:solidFill>
                  <a:latin typeface="Aptos" panose="020B0004020202020204" pitchFamily="34" charset="0"/>
                </a:rPr>
                <a:t>OPDRACHT 1.1</a:t>
              </a:r>
              <a:r>
                <a:rPr lang="nl-NL" sz="1500" u="none" strike="noStrike" dirty="0">
                  <a:solidFill>
                    <a:schemeClr val="bg1"/>
                  </a:solidFill>
                  <a:effectLst/>
                  <a:latin typeface="Aptos" panose="020B0004020202020204" pitchFamily="34" charset="0"/>
                </a:rPr>
                <a:t> </a:t>
              </a:r>
              <a:endParaRPr lang="nl-NL" sz="1500" dirty="0">
                <a:solidFill>
                  <a:schemeClr val="bg1"/>
                </a:solidFill>
                <a:latin typeface="Aptos" panose="020B0004020202020204" pitchFamily="34" charset="0"/>
                <a:ea typeface="Roboto Light" panose="02000000000000000000" pitchFamily="2" charset="0"/>
              </a:endParaRPr>
            </a:p>
          </p:txBody>
        </p:sp>
        <p:sp>
          <p:nvSpPr>
            <p:cNvPr id="7" name="TextBox 6">
              <a:extLst>
                <a:ext uri="{FF2B5EF4-FFF2-40B4-BE49-F238E27FC236}">
                  <a16:creationId xmlns:a16="http://schemas.microsoft.com/office/drawing/2014/main" id="{568FE852-F0D8-52B8-1916-70DDAE7AF46B}"/>
                </a:ext>
              </a:extLst>
            </p:cNvPr>
            <p:cNvSpPr txBox="1"/>
            <p:nvPr/>
          </p:nvSpPr>
          <p:spPr>
            <a:xfrm>
              <a:off x="956199" y="5029099"/>
              <a:ext cx="4356432" cy="1087157"/>
            </a:xfrm>
            <a:prstGeom prst="rect">
              <a:avLst/>
            </a:prstGeom>
            <a:noFill/>
          </p:spPr>
          <p:txBody>
            <a:bodyPr wrap="square">
              <a:spAutoFit/>
            </a:bodyPr>
            <a:lstStyle/>
            <a:p>
              <a:pPr>
                <a:lnSpc>
                  <a:spcPct val="150000"/>
                </a:lnSpc>
              </a:pPr>
              <a: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t>Je docent kan direct door naar de opdracht door op het boekje of het computertje te klikken en ze zo op het bord laten zien. </a:t>
              </a:r>
            </a:p>
          </p:txBody>
        </p:sp>
      </p:grpSp>
      <p:grpSp>
        <p:nvGrpSpPr>
          <p:cNvPr id="6" name="Groep 11">
            <a:extLst>
              <a:ext uri="{FF2B5EF4-FFF2-40B4-BE49-F238E27FC236}">
                <a16:creationId xmlns:a16="http://schemas.microsoft.com/office/drawing/2014/main" id="{8F1C567B-6CB2-10B3-C10A-B21E87DB1B89}"/>
              </a:ext>
            </a:extLst>
          </p:cNvPr>
          <p:cNvGrpSpPr/>
          <p:nvPr/>
        </p:nvGrpSpPr>
        <p:grpSpPr>
          <a:xfrm flipH="1">
            <a:off x="6889623" y="847634"/>
            <a:ext cx="5325645" cy="330002"/>
            <a:chOff x="-59267" y="1382665"/>
            <a:chExt cx="5325645" cy="330002"/>
          </a:xfrm>
        </p:grpSpPr>
        <p:cxnSp>
          <p:nvCxnSpPr>
            <p:cNvPr id="8" name="Rechte verbindingslijn 12">
              <a:extLst>
                <a:ext uri="{FF2B5EF4-FFF2-40B4-BE49-F238E27FC236}">
                  <a16:creationId xmlns:a16="http://schemas.microsoft.com/office/drawing/2014/main" id="{082F828B-B142-D958-F418-2D59AB01E515}"/>
                </a:ext>
              </a:extLst>
            </p:cNvPr>
            <p:cNvCxnSpPr>
              <a:cxnSpLocks/>
            </p:cNvCxnSpPr>
            <p:nvPr/>
          </p:nvCxnSpPr>
          <p:spPr>
            <a:xfrm flipV="1">
              <a:off x="-59267" y="1540999"/>
              <a:ext cx="5100377" cy="12551"/>
            </a:xfrm>
            <a:prstGeom prst="line">
              <a:avLst/>
            </a:prstGeom>
            <a:ln w="130175">
              <a:solidFill>
                <a:srgbClr val="167835"/>
              </a:solidFill>
            </a:ln>
          </p:spPr>
          <p:style>
            <a:lnRef idx="1">
              <a:schemeClr val="accent1"/>
            </a:lnRef>
            <a:fillRef idx="0">
              <a:schemeClr val="accent1"/>
            </a:fillRef>
            <a:effectRef idx="0">
              <a:schemeClr val="accent1"/>
            </a:effectRef>
            <a:fontRef idx="minor">
              <a:schemeClr val="tx1"/>
            </a:fontRef>
          </p:style>
        </p:cxnSp>
        <p:sp>
          <p:nvSpPr>
            <p:cNvPr id="9" name="Ovaal 13">
              <a:extLst>
                <a:ext uri="{FF2B5EF4-FFF2-40B4-BE49-F238E27FC236}">
                  <a16:creationId xmlns:a16="http://schemas.microsoft.com/office/drawing/2014/main" id="{16CAE35F-05A1-3E1E-9B84-7A6F3D1F18B5}"/>
                </a:ext>
              </a:extLst>
            </p:cNvPr>
            <p:cNvSpPr/>
            <p:nvPr/>
          </p:nvSpPr>
          <p:spPr>
            <a:xfrm>
              <a:off x="4951110" y="1382665"/>
              <a:ext cx="180000" cy="180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 name="Ovaal 14">
              <a:extLst>
                <a:ext uri="{FF2B5EF4-FFF2-40B4-BE49-F238E27FC236}">
                  <a16:creationId xmlns:a16="http://schemas.microsoft.com/office/drawing/2014/main" id="{E2801DF5-EB2A-5DEA-5D2D-F366631AAE7A}"/>
                </a:ext>
              </a:extLst>
            </p:cNvPr>
            <p:cNvSpPr/>
            <p:nvPr/>
          </p:nvSpPr>
          <p:spPr>
            <a:xfrm>
              <a:off x="4951110" y="1532667"/>
              <a:ext cx="180000" cy="180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Ovaal 15">
              <a:extLst>
                <a:ext uri="{FF2B5EF4-FFF2-40B4-BE49-F238E27FC236}">
                  <a16:creationId xmlns:a16="http://schemas.microsoft.com/office/drawing/2014/main" id="{3212D532-C130-4696-B33E-408C8B20452D}"/>
                </a:ext>
              </a:extLst>
            </p:cNvPr>
            <p:cNvSpPr/>
            <p:nvPr/>
          </p:nvSpPr>
          <p:spPr>
            <a:xfrm>
              <a:off x="5052287" y="1463550"/>
              <a:ext cx="176447" cy="180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2" name="Ovaal 16">
              <a:extLst>
                <a:ext uri="{FF2B5EF4-FFF2-40B4-BE49-F238E27FC236}">
                  <a16:creationId xmlns:a16="http://schemas.microsoft.com/office/drawing/2014/main" id="{03BCF150-6F09-C3CE-2536-2136A1718BE6}"/>
                </a:ext>
              </a:extLst>
            </p:cNvPr>
            <p:cNvSpPr/>
            <p:nvPr/>
          </p:nvSpPr>
          <p:spPr>
            <a:xfrm>
              <a:off x="5230378" y="1536271"/>
              <a:ext cx="36000" cy="36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3" name="Groep 18">
            <a:extLst>
              <a:ext uri="{FF2B5EF4-FFF2-40B4-BE49-F238E27FC236}">
                <a16:creationId xmlns:a16="http://schemas.microsoft.com/office/drawing/2014/main" id="{46822853-A99B-75F1-A856-A259FBAB053B}"/>
              </a:ext>
            </a:extLst>
          </p:cNvPr>
          <p:cNvGrpSpPr/>
          <p:nvPr/>
        </p:nvGrpSpPr>
        <p:grpSpPr>
          <a:xfrm flipH="1">
            <a:off x="7093758" y="1045572"/>
            <a:ext cx="5121510" cy="1413231"/>
            <a:chOff x="144868" y="1072599"/>
            <a:chExt cx="5121510" cy="1413231"/>
          </a:xfrm>
        </p:grpSpPr>
        <p:grpSp>
          <p:nvGrpSpPr>
            <p:cNvPr id="14" name="Groep 19">
              <a:extLst>
                <a:ext uri="{FF2B5EF4-FFF2-40B4-BE49-F238E27FC236}">
                  <a16:creationId xmlns:a16="http://schemas.microsoft.com/office/drawing/2014/main" id="{9AA9A3D4-501B-904F-CC24-B73DADF60195}"/>
                </a:ext>
              </a:extLst>
            </p:cNvPr>
            <p:cNvGrpSpPr/>
            <p:nvPr/>
          </p:nvGrpSpPr>
          <p:grpSpPr>
            <a:xfrm>
              <a:off x="144868" y="1072599"/>
              <a:ext cx="5121510" cy="1413231"/>
              <a:chOff x="144868" y="1032995"/>
              <a:chExt cx="5121510" cy="1413231"/>
            </a:xfrm>
          </p:grpSpPr>
          <p:pic>
            <p:nvPicPr>
              <p:cNvPr id="18" name="Afbeelding 22">
                <a:extLst>
                  <a:ext uri="{FF2B5EF4-FFF2-40B4-BE49-F238E27FC236}">
                    <a16:creationId xmlns:a16="http://schemas.microsoft.com/office/drawing/2014/main" id="{D8107E85-B1A4-C642-21EF-E9EA300FB06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144868" y="1281093"/>
                <a:ext cx="5121510" cy="1165133"/>
              </a:xfrm>
              <a:prstGeom prst="rect">
                <a:avLst/>
              </a:prstGeom>
            </p:spPr>
          </p:pic>
          <p:grpSp>
            <p:nvGrpSpPr>
              <p:cNvPr id="20" name="Groep 23">
                <a:extLst>
                  <a:ext uri="{FF2B5EF4-FFF2-40B4-BE49-F238E27FC236}">
                    <a16:creationId xmlns:a16="http://schemas.microsoft.com/office/drawing/2014/main" id="{F2AC8472-26FA-B2D6-F2A6-8E89AFEF5B81}"/>
                  </a:ext>
                </a:extLst>
              </p:cNvPr>
              <p:cNvGrpSpPr/>
              <p:nvPr/>
            </p:nvGrpSpPr>
            <p:grpSpPr>
              <a:xfrm>
                <a:off x="1676400" y="1032995"/>
                <a:ext cx="2065873" cy="322662"/>
                <a:chOff x="1676400" y="1032995"/>
                <a:chExt cx="2065873" cy="322662"/>
              </a:xfrm>
            </p:grpSpPr>
            <p:cxnSp>
              <p:nvCxnSpPr>
                <p:cNvPr id="21" name="Rechte verbindingslijn 24">
                  <a:extLst>
                    <a:ext uri="{FF2B5EF4-FFF2-40B4-BE49-F238E27FC236}">
                      <a16:creationId xmlns:a16="http://schemas.microsoft.com/office/drawing/2014/main" id="{237A3CC1-3723-9D16-5BB4-EB48727E82F5}"/>
                    </a:ext>
                  </a:extLst>
                </p:cNvPr>
                <p:cNvCxnSpPr>
                  <a:cxnSpLocks/>
                </p:cNvCxnSpPr>
                <p:nvPr/>
              </p:nvCxnSpPr>
              <p:spPr>
                <a:xfrm>
                  <a:off x="167640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5">
                  <a:extLst>
                    <a:ext uri="{FF2B5EF4-FFF2-40B4-BE49-F238E27FC236}">
                      <a16:creationId xmlns:a16="http://schemas.microsoft.com/office/drawing/2014/main" id="{5E8BED3C-B2D5-56AE-CBB4-BC5039AC7077}"/>
                    </a:ext>
                  </a:extLst>
                </p:cNvPr>
                <p:cNvCxnSpPr>
                  <a:cxnSpLocks/>
                </p:cNvCxnSpPr>
                <p:nvPr/>
              </p:nvCxnSpPr>
              <p:spPr>
                <a:xfrm>
                  <a:off x="374227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15" name="Afbeelding 20" descr="Afbeelding met clipart, tekenfilm, creativiteit&#10;&#10;Door AI gegenereerde inhoud is mogelijk onjuist.">
              <a:extLst>
                <a:ext uri="{FF2B5EF4-FFF2-40B4-BE49-F238E27FC236}">
                  <a16:creationId xmlns:a16="http://schemas.microsoft.com/office/drawing/2014/main" id="{78A100FD-4413-E5B4-61ED-08B88679DB3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74109" y="1109732"/>
              <a:ext cx="247630" cy="305896"/>
            </a:xfrm>
            <a:prstGeom prst="rect">
              <a:avLst/>
            </a:prstGeom>
          </p:spPr>
        </p:pic>
        <p:sp>
          <p:nvSpPr>
            <p:cNvPr id="16" name="Tekstvak 21">
              <a:extLst>
                <a:ext uri="{FF2B5EF4-FFF2-40B4-BE49-F238E27FC236}">
                  <a16:creationId xmlns:a16="http://schemas.microsoft.com/office/drawing/2014/main" id="{4C19E7EA-81E4-D184-75F7-08051427EE80}"/>
                </a:ext>
              </a:extLst>
            </p:cNvPr>
            <p:cNvSpPr txBox="1"/>
            <p:nvPr/>
          </p:nvSpPr>
          <p:spPr>
            <a:xfrm>
              <a:off x="2418126" y="1099352"/>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1</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23" name="Tekstvak 26">
            <a:extLst>
              <a:ext uri="{FF2B5EF4-FFF2-40B4-BE49-F238E27FC236}">
                <a16:creationId xmlns:a16="http://schemas.microsoft.com/office/drawing/2014/main" id="{58B7605C-F048-2B35-AA0F-6B448CBA653E}"/>
              </a:ext>
            </a:extLst>
          </p:cNvPr>
          <p:cNvSpPr txBox="1"/>
          <p:nvPr/>
        </p:nvSpPr>
        <p:spPr>
          <a:xfrm flipH="1">
            <a:off x="7177291" y="1238644"/>
            <a:ext cx="5002349" cy="1554656"/>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3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Geen goed of fout</a:t>
            </a:r>
            <a:br>
              <a:rPr lang="nl-NL" sz="1300" b="1" dirty="0">
                <a:solidFill>
                  <a:schemeClr val="bg1"/>
                </a:solidFill>
                <a:latin typeface="Century Gothic" panose="020B0502020202020204" pitchFamily="34" charset="0"/>
                <a:ea typeface="Verdana" panose="020B0604030504040204" pitchFamily="34" charset="0"/>
                <a:cs typeface="Verdana" panose="020B0604030504040204" pitchFamily="34" charset="0"/>
              </a:rPr>
            </a:b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Omdat Proeftuin over jezelf gaat, zijn er meestal geen foute antwoorden. Want of je nou liever kok of administratief medewerker wordt, het gaat erom wat jij leuk vindt.</a:t>
            </a:r>
          </a:p>
          <a:p>
            <a:pPr algn="ctr">
              <a:lnSpc>
                <a:spcPct val="150000"/>
              </a:lnSpc>
            </a:pPr>
            <a:endParaRPr lang="en-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grpSp>
        <p:nvGrpSpPr>
          <p:cNvPr id="24" name="Groep 27">
            <a:extLst>
              <a:ext uri="{FF2B5EF4-FFF2-40B4-BE49-F238E27FC236}">
                <a16:creationId xmlns:a16="http://schemas.microsoft.com/office/drawing/2014/main" id="{17310899-83D6-828A-4C2C-8FFB29738DCF}"/>
              </a:ext>
            </a:extLst>
          </p:cNvPr>
          <p:cNvGrpSpPr/>
          <p:nvPr/>
        </p:nvGrpSpPr>
        <p:grpSpPr>
          <a:xfrm flipH="1">
            <a:off x="7093758" y="2458803"/>
            <a:ext cx="5121510" cy="1413231"/>
            <a:chOff x="144868" y="1072599"/>
            <a:chExt cx="5121510" cy="1413231"/>
          </a:xfrm>
        </p:grpSpPr>
        <p:grpSp>
          <p:nvGrpSpPr>
            <p:cNvPr id="25" name="Groep 28">
              <a:extLst>
                <a:ext uri="{FF2B5EF4-FFF2-40B4-BE49-F238E27FC236}">
                  <a16:creationId xmlns:a16="http://schemas.microsoft.com/office/drawing/2014/main" id="{716739D8-541A-99F3-B3A3-9E8019E343B9}"/>
                </a:ext>
              </a:extLst>
            </p:cNvPr>
            <p:cNvGrpSpPr/>
            <p:nvPr/>
          </p:nvGrpSpPr>
          <p:grpSpPr>
            <a:xfrm>
              <a:off x="144868" y="1072599"/>
              <a:ext cx="5121510" cy="1413231"/>
              <a:chOff x="144868" y="1032995"/>
              <a:chExt cx="5121510" cy="1413231"/>
            </a:xfrm>
          </p:grpSpPr>
          <p:pic>
            <p:nvPicPr>
              <p:cNvPr id="28" name="Afbeelding 31">
                <a:extLst>
                  <a:ext uri="{FF2B5EF4-FFF2-40B4-BE49-F238E27FC236}">
                    <a16:creationId xmlns:a16="http://schemas.microsoft.com/office/drawing/2014/main" id="{18BC6521-C250-7DAA-3A4B-027551D38ED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144868" y="1281093"/>
                <a:ext cx="5121510" cy="1165133"/>
              </a:xfrm>
              <a:prstGeom prst="rect">
                <a:avLst/>
              </a:prstGeom>
            </p:spPr>
          </p:pic>
          <p:grpSp>
            <p:nvGrpSpPr>
              <p:cNvPr id="29" name="Groep 32">
                <a:extLst>
                  <a:ext uri="{FF2B5EF4-FFF2-40B4-BE49-F238E27FC236}">
                    <a16:creationId xmlns:a16="http://schemas.microsoft.com/office/drawing/2014/main" id="{2814620D-0DA1-4BA7-790E-26E303179115}"/>
                  </a:ext>
                </a:extLst>
              </p:cNvPr>
              <p:cNvGrpSpPr/>
              <p:nvPr/>
            </p:nvGrpSpPr>
            <p:grpSpPr>
              <a:xfrm>
                <a:off x="1676400" y="1032995"/>
                <a:ext cx="2065873" cy="322662"/>
                <a:chOff x="1676400" y="1032995"/>
                <a:chExt cx="2065873" cy="322662"/>
              </a:xfrm>
            </p:grpSpPr>
            <p:cxnSp>
              <p:nvCxnSpPr>
                <p:cNvPr id="31" name="Rechte verbindingslijn 34">
                  <a:extLst>
                    <a:ext uri="{FF2B5EF4-FFF2-40B4-BE49-F238E27FC236}">
                      <a16:creationId xmlns:a16="http://schemas.microsoft.com/office/drawing/2014/main" id="{BF130865-2255-5977-CA1E-206EB1D7A7F5}"/>
                    </a:ext>
                  </a:extLst>
                </p:cNvPr>
                <p:cNvCxnSpPr>
                  <a:cxnSpLocks/>
                </p:cNvCxnSpPr>
                <p:nvPr/>
              </p:nvCxnSpPr>
              <p:spPr>
                <a:xfrm>
                  <a:off x="167640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32" name="Rechte verbindingslijn 35">
                  <a:extLst>
                    <a:ext uri="{FF2B5EF4-FFF2-40B4-BE49-F238E27FC236}">
                      <a16:creationId xmlns:a16="http://schemas.microsoft.com/office/drawing/2014/main" id="{5AC38062-5246-B8D3-A51C-7C4870575F28}"/>
                    </a:ext>
                  </a:extLst>
                </p:cNvPr>
                <p:cNvCxnSpPr>
                  <a:cxnSpLocks/>
                </p:cNvCxnSpPr>
                <p:nvPr/>
              </p:nvCxnSpPr>
              <p:spPr>
                <a:xfrm>
                  <a:off x="374227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26" name="Afbeelding 29" descr="Afbeelding met clipart, tekenfilm, creativiteit&#10;&#10;Door AI gegenereerde inhoud is mogelijk onjuist.">
              <a:extLst>
                <a:ext uri="{FF2B5EF4-FFF2-40B4-BE49-F238E27FC236}">
                  <a16:creationId xmlns:a16="http://schemas.microsoft.com/office/drawing/2014/main" id="{15B15B79-0D42-8FCD-DCE7-21E1203E61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74109" y="1109732"/>
              <a:ext cx="247630" cy="305896"/>
            </a:xfrm>
            <a:prstGeom prst="rect">
              <a:avLst/>
            </a:prstGeom>
          </p:spPr>
        </p:pic>
        <p:sp>
          <p:nvSpPr>
            <p:cNvPr id="27" name="Tekstvak 30">
              <a:extLst>
                <a:ext uri="{FF2B5EF4-FFF2-40B4-BE49-F238E27FC236}">
                  <a16:creationId xmlns:a16="http://schemas.microsoft.com/office/drawing/2014/main" id="{ABC6BAD9-F317-C40D-6FBE-A27B4C17EE12}"/>
                </a:ext>
              </a:extLst>
            </p:cNvPr>
            <p:cNvSpPr txBox="1"/>
            <p:nvPr/>
          </p:nvSpPr>
          <p:spPr>
            <a:xfrm>
              <a:off x="2422334" y="1106684"/>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2</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34" name="Tekstvak 36">
            <a:extLst>
              <a:ext uri="{FF2B5EF4-FFF2-40B4-BE49-F238E27FC236}">
                <a16:creationId xmlns:a16="http://schemas.microsoft.com/office/drawing/2014/main" id="{613E6474-F0AF-6C98-B9AD-EFEFEEA471ED}"/>
              </a:ext>
            </a:extLst>
          </p:cNvPr>
          <p:cNvSpPr txBox="1"/>
          <p:nvPr/>
        </p:nvSpPr>
        <p:spPr>
          <a:xfrm flipH="1">
            <a:off x="7334546" y="2660947"/>
            <a:ext cx="4745454" cy="1254639"/>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3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Eindopdracht</a:t>
            </a:r>
            <a:endParaRPr lang="nl-NL" sz="1300" i="1"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gn="ctr">
              <a:lnSpc>
                <a:spcPct val="150000"/>
              </a:lnSpc>
            </a:pP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Elk thema heeft een eindopdracht. Meestal krijg je de keuze uit drie varianten. Je eindopdracht upload je in de online omgeving bij les 4 van een thema.</a:t>
            </a:r>
            <a:endParaRPr lang="en-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grpSp>
        <p:nvGrpSpPr>
          <p:cNvPr id="35" name="Groep 37">
            <a:extLst>
              <a:ext uri="{FF2B5EF4-FFF2-40B4-BE49-F238E27FC236}">
                <a16:creationId xmlns:a16="http://schemas.microsoft.com/office/drawing/2014/main" id="{1DFF0139-FF54-08CB-8D02-68306818A7FC}"/>
              </a:ext>
            </a:extLst>
          </p:cNvPr>
          <p:cNvGrpSpPr/>
          <p:nvPr/>
        </p:nvGrpSpPr>
        <p:grpSpPr>
          <a:xfrm flipH="1">
            <a:off x="7093758" y="3861318"/>
            <a:ext cx="5121510" cy="1413231"/>
            <a:chOff x="144868" y="1072599"/>
            <a:chExt cx="5121510" cy="1413231"/>
          </a:xfrm>
        </p:grpSpPr>
        <p:grpSp>
          <p:nvGrpSpPr>
            <p:cNvPr id="36" name="Groep 39">
              <a:extLst>
                <a:ext uri="{FF2B5EF4-FFF2-40B4-BE49-F238E27FC236}">
                  <a16:creationId xmlns:a16="http://schemas.microsoft.com/office/drawing/2014/main" id="{28B39C8A-42DA-944B-3D95-04D6EB97B0B6}"/>
                </a:ext>
              </a:extLst>
            </p:cNvPr>
            <p:cNvGrpSpPr/>
            <p:nvPr/>
          </p:nvGrpSpPr>
          <p:grpSpPr>
            <a:xfrm>
              <a:off x="144868" y="1072599"/>
              <a:ext cx="5121510" cy="1413231"/>
              <a:chOff x="144868" y="1032995"/>
              <a:chExt cx="5121510" cy="1413231"/>
            </a:xfrm>
          </p:grpSpPr>
          <p:pic>
            <p:nvPicPr>
              <p:cNvPr id="41" name="Afbeelding 42">
                <a:extLst>
                  <a:ext uri="{FF2B5EF4-FFF2-40B4-BE49-F238E27FC236}">
                    <a16:creationId xmlns:a16="http://schemas.microsoft.com/office/drawing/2014/main" id="{E51EF772-2A51-74FB-596F-C650BAF974D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144868" y="1281093"/>
                <a:ext cx="5121510" cy="1165133"/>
              </a:xfrm>
              <a:prstGeom prst="rect">
                <a:avLst/>
              </a:prstGeom>
            </p:spPr>
          </p:pic>
          <p:grpSp>
            <p:nvGrpSpPr>
              <p:cNvPr id="42" name="Groep 44">
                <a:extLst>
                  <a:ext uri="{FF2B5EF4-FFF2-40B4-BE49-F238E27FC236}">
                    <a16:creationId xmlns:a16="http://schemas.microsoft.com/office/drawing/2014/main" id="{51688388-ED35-5EA6-6A54-E7D2BE3A47EE}"/>
                  </a:ext>
                </a:extLst>
              </p:cNvPr>
              <p:cNvGrpSpPr/>
              <p:nvPr/>
            </p:nvGrpSpPr>
            <p:grpSpPr>
              <a:xfrm>
                <a:off x="1676400" y="1032995"/>
                <a:ext cx="2065873" cy="322662"/>
                <a:chOff x="1676400" y="1032995"/>
                <a:chExt cx="2065873" cy="322662"/>
              </a:xfrm>
            </p:grpSpPr>
            <p:cxnSp>
              <p:nvCxnSpPr>
                <p:cNvPr id="43" name="Rechte verbindingslijn 45">
                  <a:extLst>
                    <a:ext uri="{FF2B5EF4-FFF2-40B4-BE49-F238E27FC236}">
                      <a16:creationId xmlns:a16="http://schemas.microsoft.com/office/drawing/2014/main" id="{AF4ABCB3-C4CA-1034-9BB0-F8ED6331DFDB}"/>
                    </a:ext>
                  </a:extLst>
                </p:cNvPr>
                <p:cNvCxnSpPr>
                  <a:cxnSpLocks/>
                </p:cNvCxnSpPr>
                <p:nvPr/>
              </p:nvCxnSpPr>
              <p:spPr>
                <a:xfrm>
                  <a:off x="167640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6">
                  <a:extLst>
                    <a:ext uri="{FF2B5EF4-FFF2-40B4-BE49-F238E27FC236}">
                      <a16:creationId xmlns:a16="http://schemas.microsoft.com/office/drawing/2014/main" id="{46B22AE8-03C2-D7F0-CABD-DA45A9C2F468}"/>
                    </a:ext>
                  </a:extLst>
                </p:cNvPr>
                <p:cNvCxnSpPr>
                  <a:cxnSpLocks/>
                </p:cNvCxnSpPr>
                <p:nvPr/>
              </p:nvCxnSpPr>
              <p:spPr>
                <a:xfrm>
                  <a:off x="374227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37" name="Afbeelding 40" descr="Afbeelding met clipart, tekenfilm, creativiteit&#10;&#10;Door AI gegenereerde inhoud is mogelijk onjuist.">
              <a:extLst>
                <a:ext uri="{FF2B5EF4-FFF2-40B4-BE49-F238E27FC236}">
                  <a16:creationId xmlns:a16="http://schemas.microsoft.com/office/drawing/2014/main" id="{0222E9B8-F750-D3DA-3AAD-336057EC77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74109" y="1109732"/>
              <a:ext cx="247630" cy="305896"/>
            </a:xfrm>
            <a:prstGeom prst="rect">
              <a:avLst/>
            </a:prstGeom>
          </p:spPr>
        </p:pic>
        <p:sp>
          <p:nvSpPr>
            <p:cNvPr id="38" name="Tekstvak 41">
              <a:extLst>
                <a:ext uri="{FF2B5EF4-FFF2-40B4-BE49-F238E27FC236}">
                  <a16:creationId xmlns:a16="http://schemas.microsoft.com/office/drawing/2014/main" id="{00E0F529-BFA5-F768-D81E-0B4521F1E59E}"/>
                </a:ext>
              </a:extLst>
            </p:cNvPr>
            <p:cNvSpPr txBox="1"/>
            <p:nvPr/>
          </p:nvSpPr>
          <p:spPr>
            <a:xfrm>
              <a:off x="2422335" y="1104704"/>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3</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45" name="Tekstvak 47">
            <a:extLst>
              <a:ext uri="{FF2B5EF4-FFF2-40B4-BE49-F238E27FC236}">
                <a16:creationId xmlns:a16="http://schemas.microsoft.com/office/drawing/2014/main" id="{55FA248A-A982-EA12-8D38-D8997484C521}"/>
              </a:ext>
            </a:extLst>
          </p:cNvPr>
          <p:cNvSpPr txBox="1"/>
          <p:nvPr/>
        </p:nvSpPr>
        <p:spPr>
          <a:xfrm flipH="1">
            <a:off x="7281786" y="4070320"/>
            <a:ext cx="4745454" cy="1254639"/>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3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Zelftest en profiel</a:t>
            </a:r>
            <a:endParaRPr lang="nl-NL" sz="1300" i="1"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gn="ctr">
              <a:lnSpc>
                <a:spcPct val="150000"/>
              </a:lnSpc>
            </a:pP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Elk thema bevat een zelftest. Deze kun je los van de lessen zelf maken. De uitkomsten worden samen met je belangrijkste antwoorden verzameld in je profiel.</a:t>
            </a:r>
            <a:endParaRPr lang="en-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grpSp>
        <p:nvGrpSpPr>
          <p:cNvPr id="46" name="Groep 48">
            <a:extLst>
              <a:ext uri="{FF2B5EF4-FFF2-40B4-BE49-F238E27FC236}">
                <a16:creationId xmlns:a16="http://schemas.microsoft.com/office/drawing/2014/main" id="{2089F9DC-09E3-8C47-7B41-CB7C0C347620}"/>
              </a:ext>
            </a:extLst>
          </p:cNvPr>
          <p:cNvGrpSpPr/>
          <p:nvPr/>
        </p:nvGrpSpPr>
        <p:grpSpPr>
          <a:xfrm flipH="1">
            <a:off x="7093758" y="5262153"/>
            <a:ext cx="5121510" cy="1413231"/>
            <a:chOff x="144868" y="1072599"/>
            <a:chExt cx="5121510" cy="1413231"/>
          </a:xfrm>
        </p:grpSpPr>
        <p:grpSp>
          <p:nvGrpSpPr>
            <p:cNvPr id="47" name="Groep 49">
              <a:extLst>
                <a:ext uri="{FF2B5EF4-FFF2-40B4-BE49-F238E27FC236}">
                  <a16:creationId xmlns:a16="http://schemas.microsoft.com/office/drawing/2014/main" id="{5F929001-915A-A779-7DEE-E40BBBF47C88}"/>
                </a:ext>
              </a:extLst>
            </p:cNvPr>
            <p:cNvGrpSpPr/>
            <p:nvPr/>
          </p:nvGrpSpPr>
          <p:grpSpPr>
            <a:xfrm>
              <a:off x="144868" y="1072599"/>
              <a:ext cx="5121510" cy="1413231"/>
              <a:chOff x="144868" y="1032995"/>
              <a:chExt cx="5121510" cy="1413231"/>
            </a:xfrm>
          </p:grpSpPr>
          <p:pic>
            <p:nvPicPr>
              <p:cNvPr id="50" name="Afbeelding 52">
                <a:extLst>
                  <a:ext uri="{FF2B5EF4-FFF2-40B4-BE49-F238E27FC236}">
                    <a16:creationId xmlns:a16="http://schemas.microsoft.com/office/drawing/2014/main" id="{E00A6461-9BF2-1275-5E70-2AF3CA8896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144868" y="1281093"/>
                <a:ext cx="5121510" cy="1165133"/>
              </a:xfrm>
              <a:prstGeom prst="rect">
                <a:avLst/>
              </a:prstGeom>
            </p:spPr>
          </p:pic>
          <p:grpSp>
            <p:nvGrpSpPr>
              <p:cNvPr id="51" name="Groep 53">
                <a:extLst>
                  <a:ext uri="{FF2B5EF4-FFF2-40B4-BE49-F238E27FC236}">
                    <a16:creationId xmlns:a16="http://schemas.microsoft.com/office/drawing/2014/main" id="{06F66D5E-5B3E-F6FD-DFEA-7FF48B29CB06}"/>
                  </a:ext>
                </a:extLst>
              </p:cNvPr>
              <p:cNvGrpSpPr/>
              <p:nvPr/>
            </p:nvGrpSpPr>
            <p:grpSpPr>
              <a:xfrm>
                <a:off x="1676400" y="1032995"/>
                <a:ext cx="2065873" cy="322662"/>
                <a:chOff x="1676400" y="1032995"/>
                <a:chExt cx="2065873" cy="322662"/>
              </a:xfrm>
            </p:grpSpPr>
            <p:cxnSp>
              <p:nvCxnSpPr>
                <p:cNvPr id="52" name="Rechte verbindingslijn 54">
                  <a:extLst>
                    <a:ext uri="{FF2B5EF4-FFF2-40B4-BE49-F238E27FC236}">
                      <a16:creationId xmlns:a16="http://schemas.microsoft.com/office/drawing/2014/main" id="{14601DFA-38DD-4260-A91B-44894181D694}"/>
                    </a:ext>
                  </a:extLst>
                </p:cNvPr>
                <p:cNvCxnSpPr>
                  <a:cxnSpLocks/>
                </p:cNvCxnSpPr>
                <p:nvPr/>
              </p:nvCxnSpPr>
              <p:spPr>
                <a:xfrm>
                  <a:off x="167640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5">
                  <a:extLst>
                    <a:ext uri="{FF2B5EF4-FFF2-40B4-BE49-F238E27FC236}">
                      <a16:creationId xmlns:a16="http://schemas.microsoft.com/office/drawing/2014/main" id="{50A8DD72-4EEE-E539-4DAD-F436E225E814}"/>
                    </a:ext>
                  </a:extLst>
                </p:cNvPr>
                <p:cNvCxnSpPr>
                  <a:cxnSpLocks/>
                </p:cNvCxnSpPr>
                <p:nvPr/>
              </p:nvCxnSpPr>
              <p:spPr>
                <a:xfrm>
                  <a:off x="374227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48" name="Afbeelding 50" descr="Afbeelding met clipart, tekenfilm, creativiteit&#10;&#10;Door AI gegenereerde inhoud is mogelijk onjuist.">
              <a:extLst>
                <a:ext uri="{FF2B5EF4-FFF2-40B4-BE49-F238E27FC236}">
                  <a16:creationId xmlns:a16="http://schemas.microsoft.com/office/drawing/2014/main" id="{E64A6B07-B0CF-618C-FF52-4F699F06E71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74109" y="1109732"/>
              <a:ext cx="247630" cy="305896"/>
            </a:xfrm>
            <a:prstGeom prst="rect">
              <a:avLst/>
            </a:prstGeom>
          </p:spPr>
        </p:pic>
        <p:sp>
          <p:nvSpPr>
            <p:cNvPr id="49" name="Tekstvak 51">
              <a:extLst>
                <a:ext uri="{FF2B5EF4-FFF2-40B4-BE49-F238E27FC236}">
                  <a16:creationId xmlns:a16="http://schemas.microsoft.com/office/drawing/2014/main" id="{027121B4-BC37-4725-0060-63665EFE6E08}"/>
                </a:ext>
              </a:extLst>
            </p:cNvPr>
            <p:cNvSpPr txBox="1"/>
            <p:nvPr/>
          </p:nvSpPr>
          <p:spPr>
            <a:xfrm>
              <a:off x="2437484" y="1129119"/>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4</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54" name="Tekstvak 56">
            <a:extLst>
              <a:ext uri="{FF2B5EF4-FFF2-40B4-BE49-F238E27FC236}">
                <a16:creationId xmlns:a16="http://schemas.microsoft.com/office/drawing/2014/main" id="{2CA616FC-3620-22F7-0F11-9EBDFDB52D15}"/>
              </a:ext>
            </a:extLst>
          </p:cNvPr>
          <p:cNvSpPr txBox="1"/>
          <p:nvPr/>
        </p:nvSpPr>
        <p:spPr>
          <a:xfrm flipH="1">
            <a:off x="7236811" y="5465005"/>
            <a:ext cx="4912349" cy="1554656"/>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3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Je loopbaandossier</a:t>
            </a:r>
            <a:endParaRPr lang="nl-NL" sz="1300" i="1"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gn="ctr">
              <a:lnSpc>
                <a:spcPct val="150000"/>
              </a:lnSpc>
            </a:pP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Je portfolio (eindopdrachten) en je profiel (zelftest + antwoorden) vormen je loopbaandossier. Hiermee laat je zien dat je écht goed met LOB bezig bent geweest.</a:t>
            </a:r>
            <a:endParaRPr lang="en-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gn="ctr">
              <a:lnSpc>
                <a:spcPct val="150000"/>
              </a:lnSpc>
            </a:pPr>
            <a:endPar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cxnSp>
        <p:nvCxnSpPr>
          <p:cNvPr id="55" name="Rechte verbindingslijn 54">
            <a:extLst>
              <a:ext uri="{FF2B5EF4-FFF2-40B4-BE49-F238E27FC236}">
                <a16:creationId xmlns:a16="http://schemas.microsoft.com/office/drawing/2014/main" id="{28FFCB43-B35E-3D53-C32B-79F48F08F69A}"/>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60" name="Groep 59">
            <a:extLst>
              <a:ext uri="{FF2B5EF4-FFF2-40B4-BE49-F238E27FC236}">
                <a16:creationId xmlns:a16="http://schemas.microsoft.com/office/drawing/2014/main" id="{493D8CD2-061A-D90B-C811-3E0915F17ABC}"/>
              </a:ext>
            </a:extLst>
          </p:cNvPr>
          <p:cNvGrpSpPr/>
          <p:nvPr/>
        </p:nvGrpSpPr>
        <p:grpSpPr>
          <a:xfrm>
            <a:off x="831204" y="1217542"/>
            <a:ext cx="4481428" cy="400110"/>
            <a:chOff x="809112" y="1742329"/>
            <a:chExt cx="4504088" cy="400110"/>
          </a:xfrm>
        </p:grpSpPr>
        <p:pic>
          <p:nvPicPr>
            <p:cNvPr id="61" name="Afbeelding 60">
              <a:extLst>
                <a:ext uri="{FF2B5EF4-FFF2-40B4-BE49-F238E27FC236}">
                  <a16:creationId xmlns:a16="http://schemas.microsoft.com/office/drawing/2014/main" id="{D6D32D3C-7E7C-B737-2EB7-6236D85B499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09112" y="1743121"/>
              <a:ext cx="4504088" cy="393005"/>
            </a:xfrm>
            <a:prstGeom prst="rect">
              <a:avLst/>
            </a:prstGeom>
          </p:spPr>
        </p:pic>
        <p:sp>
          <p:nvSpPr>
            <p:cNvPr id="62" name="TextBox 18">
              <a:extLst>
                <a:ext uri="{FF2B5EF4-FFF2-40B4-BE49-F238E27FC236}">
                  <a16:creationId xmlns:a16="http://schemas.microsoft.com/office/drawing/2014/main" id="{A72E83FC-F379-4FDE-2A38-EDD8FEA34E64}"/>
                </a:ext>
              </a:extLst>
            </p:cNvPr>
            <p:cNvSpPr txBox="1"/>
            <p:nvPr/>
          </p:nvSpPr>
          <p:spPr>
            <a:xfrm>
              <a:off x="934739" y="1742329"/>
              <a:ext cx="4378461"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ea typeface="Roboto Light" panose="02000000000000000000" pitchFamily="2" charset="0"/>
                </a:rPr>
                <a:t>Hoe werk jij?</a:t>
              </a:r>
            </a:p>
          </p:txBody>
        </p:sp>
      </p:grpSp>
      <p:pic>
        <p:nvPicPr>
          <p:cNvPr id="63" name="Afbeelding 62" descr="Afbeelding met Graphics, symbool, clipart, kunst&#10;&#10;Door AI gegenereerde inhoud is mogelijk onjuist.">
            <a:extLst>
              <a:ext uri="{FF2B5EF4-FFF2-40B4-BE49-F238E27FC236}">
                <a16:creationId xmlns:a16="http://schemas.microsoft.com/office/drawing/2014/main" id="{E42729E4-A521-4536-891E-4A68220820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5299" y="1123016"/>
            <a:ext cx="438879" cy="573919"/>
          </a:xfrm>
          <a:prstGeom prst="rect">
            <a:avLst/>
          </a:prstGeom>
        </p:spPr>
      </p:pic>
    </p:spTree>
    <p:extLst>
      <p:ext uri="{BB962C8B-B14F-4D97-AF65-F5344CB8AC3E}">
        <p14:creationId xmlns:p14="http://schemas.microsoft.com/office/powerpoint/2010/main" val="362061527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7"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ppt_h/2"/>
                                          </p:val>
                                        </p:tav>
                                        <p:tav tm="100000">
                                          <p:val>
                                            <p:strVal val="#ppt_y"/>
                                          </p:val>
                                        </p:tav>
                                      </p:tavLst>
                                    </p:anim>
                                    <p:anim calcmode="lin" valueType="num">
                                      <p:cBhvr>
                                        <p:cTn id="20" dur="500" fill="hold"/>
                                        <p:tgtEl>
                                          <p:spTgt spid="13"/>
                                        </p:tgtEl>
                                        <p:attrNameLst>
                                          <p:attrName>ppt_w</p:attrName>
                                        </p:attrNameLst>
                                      </p:cBhvr>
                                      <p:tavLst>
                                        <p:tav tm="0">
                                          <p:val>
                                            <p:strVal val="#ppt_w"/>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ppt_x</p:attrName>
                                        </p:attrNameLst>
                                      </p:cBhvr>
                                      <p:tavLst>
                                        <p:tav tm="0">
                                          <p:val>
                                            <p:strVal val="#ppt_x"/>
                                          </p:val>
                                        </p:tav>
                                        <p:tav tm="100000">
                                          <p:val>
                                            <p:strVal val="#ppt_x"/>
                                          </p:val>
                                        </p:tav>
                                      </p:tavLst>
                                    </p:anim>
                                    <p:anim calcmode="lin" valueType="num">
                                      <p:cBhvr>
                                        <p:cTn id="31" dur="500" fill="hold"/>
                                        <p:tgtEl>
                                          <p:spTgt spid="24"/>
                                        </p:tgtEl>
                                        <p:attrNameLst>
                                          <p:attrName>ppt_y</p:attrName>
                                        </p:attrNameLst>
                                      </p:cBhvr>
                                      <p:tavLst>
                                        <p:tav tm="0">
                                          <p:val>
                                            <p:strVal val="#ppt_y-#ppt_h/2"/>
                                          </p:val>
                                        </p:tav>
                                        <p:tav tm="100000">
                                          <p:val>
                                            <p:strVal val="#ppt_y"/>
                                          </p:val>
                                        </p:tav>
                                      </p:tavLst>
                                    </p:anim>
                                    <p:anim calcmode="lin" valueType="num">
                                      <p:cBhvr>
                                        <p:cTn id="32" dur="500" fill="hold"/>
                                        <p:tgtEl>
                                          <p:spTgt spid="24"/>
                                        </p:tgtEl>
                                        <p:attrNameLst>
                                          <p:attrName>ppt_w</p:attrName>
                                        </p:attrNameLst>
                                      </p:cBhvr>
                                      <p:tavLst>
                                        <p:tav tm="0">
                                          <p:val>
                                            <p:strVal val="#ppt_w"/>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1" fill="hold" nodeType="click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ppt_x</p:attrName>
                                        </p:attrNameLst>
                                      </p:cBhvr>
                                      <p:tavLst>
                                        <p:tav tm="0">
                                          <p:val>
                                            <p:strVal val="#ppt_x"/>
                                          </p:val>
                                        </p:tav>
                                        <p:tav tm="100000">
                                          <p:val>
                                            <p:strVal val="#ppt_x"/>
                                          </p:val>
                                        </p:tav>
                                      </p:tavLst>
                                    </p:anim>
                                    <p:anim calcmode="lin" valueType="num">
                                      <p:cBhvr>
                                        <p:cTn id="43" dur="500" fill="hold"/>
                                        <p:tgtEl>
                                          <p:spTgt spid="35"/>
                                        </p:tgtEl>
                                        <p:attrNameLst>
                                          <p:attrName>ppt_y</p:attrName>
                                        </p:attrNameLst>
                                      </p:cBhvr>
                                      <p:tavLst>
                                        <p:tav tm="0">
                                          <p:val>
                                            <p:strVal val="#ppt_y-#ppt_h/2"/>
                                          </p:val>
                                        </p:tav>
                                        <p:tav tm="100000">
                                          <p:val>
                                            <p:strVal val="#ppt_y"/>
                                          </p:val>
                                        </p:tav>
                                      </p:tavLst>
                                    </p:anim>
                                    <p:anim calcmode="lin" valueType="num">
                                      <p:cBhvr>
                                        <p:cTn id="44" dur="500" fill="hold"/>
                                        <p:tgtEl>
                                          <p:spTgt spid="35"/>
                                        </p:tgtEl>
                                        <p:attrNameLst>
                                          <p:attrName>ppt_w</p:attrName>
                                        </p:attrNameLst>
                                      </p:cBhvr>
                                      <p:tavLst>
                                        <p:tav tm="0">
                                          <p:val>
                                            <p:strVal val="#ppt_w"/>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1" fill="hold" nodeType="click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ppt_x</p:attrName>
                                        </p:attrNameLst>
                                      </p:cBhvr>
                                      <p:tavLst>
                                        <p:tav tm="0">
                                          <p:val>
                                            <p:strVal val="#ppt_x"/>
                                          </p:val>
                                        </p:tav>
                                        <p:tav tm="100000">
                                          <p:val>
                                            <p:strVal val="#ppt_x"/>
                                          </p:val>
                                        </p:tav>
                                      </p:tavLst>
                                    </p:anim>
                                    <p:anim calcmode="lin" valueType="num">
                                      <p:cBhvr>
                                        <p:cTn id="55" dur="500" fill="hold"/>
                                        <p:tgtEl>
                                          <p:spTgt spid="46"/>
                                        </p:tgtEl>
                                        <p:attrNameLst>
                                          <p:attrName>ppt_y</p:attrName>
                                        </p:attrNameLst>
                                      </p:cBhvr>
                                      <p:tavLst>
                                        <p:tav tm="0">
                                          <p:val>
                                            <p:strVal val="#ppt_y-#ppt_h/2"/>
                                          </p:val>
                                        </p:tav>
                                        <p:tav tm="100000">
                                          <p:val>
                                            <p:strVal val="#ppt_y"/>
                                          </p:val>
                                        </p:tav>
                                      </p:tavLst>
                                    </p:anim>
                                    <p:anim calcmode="lin" valueType="num">
                                      <p:cBhvr>
                                        <p:cTn id="56" dur="500" fill="hold"/>
                                        <p:tgtEl>
                                          <p:spTgt spid="46"/>
                                        </p:tgtEl>
                                        <p:attrNameLst>
                                          <p:attrName>ppt_w</p:attrName>
                                        </p:attrNameLst>
                                      </p:cBhvr>
                                      <p:tavLst>
                                        <p:tav tm="0">
                                          <p:val>
                                            <p:strVal val="#ppt_w"/>
                                          </p:val>
                                        </p:tav>
                                        <p:tav tm="100000">
                                          <p:val>
                                            <p:strVal val="#ppt_w"/>
                                          </p:val>
                                        </p:tav>
                                      </p:tavLst>
                                    </p:anim>
                                    <p:anim calcmode="lin" valueType="num">
                                      <p:cBhvr>
                                        <p:cTn id="57" dur="500" fill="hold"/>
                                        <p:tgtEl>
                                          <p:spTgt spid="46"/>
                                        </p:tgtEl>
                                        <p:attrNameLst>
                                          <p:attrName>ppt_h</p:attrName>
                                        </p:attrNameLst>
                                      </p:cBhvr>
                                      <p:tavLst>
                                        <p:tav tm="0">
                                          <p:val>
                                            <p:fltVal val="0"/>
                                          </p:val>
                                        </p:tav>
                                        <p:tav tm="100000">
                                          <p:val>
                                            <p:strVal val="#ppt_h"/>
                                          </p:val>
                                        </p:tav>
                                      </p:tavLst>
                                    </p:anim>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4" grpId="0"/>
      <p:bldP spid="45"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Proeftuin Rondleiding voor Leerlingen">
            <a:hlinkClick r:id="" action="ppaction://media"/>
            <a:extLst>
              <a:ext uri="{FF2B5EF4-FFF2-40B4-BE49-F238E27FC236}">
                <a16:creationId xmlns:a16="http://schemas.microsoft.com/office/drawing/2014/main" id="{284B4DFF-5CCF-4535-8730-9C1DE5DE326A}"/>
              </a:ext>
            </a:extLst>
          </p:cNvPr>
          <p:cNvPicPr>
            <a:picLocks noRot="1" noChangeAspect="1"/>
          </p:cNvPicPr>
          <p:nvPr>
            <a:videoFile r:link="rId1"/>
          </p:nvPr>
        </p:nvPicPr>
        <p:blipFill>
          <a:blip r:embed="rId3"/>
          <a:stretch>
            <a:fillRect/>
          </a:stretch>
        </p:blipFill>
        <p:spPr>
          <a:xfrm>
            <a:off x="2342365" y="1791130"/>
            <a:ext cx="7083470" cy="4002160"/>
          </a:xfrm>
          <a:prstGeom prst="rect">
            <a:avLst/>
          </a:prstGeom>
        </p:spPr>
      </p:pic>
      <p:pic>
        <p:nvPicPr>
          <p:cNvPr id="5" name="Afbeelding 6" descr="Afbeelding met schermopname, Rechthoek, ontwerp&#10;&#10;Automatisch gegenereerde beschrijving">
            <a:extLst>
              <a:ext uri="{FF2B5EF4-FFF2-40B4-BE49-F238E27FC236}">
                <a16:creationId xmlns:a16="http://schemas.microsoft.com/office/drawing/2014/main" id="{4DCA1FA1-A4D9-F957-6504-BF02CD53DDE3}"/>
              </a:ext>
            </a:extLst>
          </p:cNvPr>
          <p:cNvPicPr>
            <a:picLocks noChangeAspect="1"/>
          </p:cNvPicPr>
          <p:nvPr/>
        </p:nvPicPr>
        <p:blipFill>
          <a:blip r:embed="rId4" cstate="screen">
            <a:duotone>
              <a:prstClr val="black"/>
              <a:schemeClr val="accent3">
                <a:tint val="45000"/>
                <a:satMod val="400000"/>
              </a:schemeClr>
            </a:duotone>
            <a:extLst>
              <a:ext uri="{BEBA8EAE-BF5A-486C-A8C5-ECC9F3942E4B}">
                <a14:imgProps xmlns:a14="http://schemas.microsoft.com/office/drawing/2010/main">
                  <a14:imgLayer r:embed="rId5">
                    <a14:imgEffect>
                      <a14:colorTemperature colorTemp="1500"/>
                    </a14:imgEffect>
                    <a14:imgEffect>
                      <a14:saturation sat="42000"/>
                    </a14:imgEffect>
                    <a14:imgEffect>
                      <a14:brightnessContrast bright="-90000" contrast="-49000"/>
                    </a14:imgEffect>
                  </a14:imgLayer>
                </a14:imgProps>
              </a:ext>
              <a:ext uri="{28A0092B-C50C-407E-A947-70E740481C1C}">
                <a14:useLocalDpi xmlns:a14="http://schemas.microsoft.com/office/drawing/2010/main"/>
              </a:ext>
            </a:extLst>
          </a:blip>
          <a:srcRect/>
          <a:stretch/>
        </p:blipFill>
        <p:spPr>
          <a:xfrm flipH="1">
            <a:off x="1401338" y="387130"/>
            <a:ext cx="9116273" cy="5799774"/>
          </a:xfrm>
          <a:prstGeom prst="rect">
            <a:avLst/>
          </a:prstGeom>
        </p:spPr>
      </p:pic>
      <p:sp>
        <p:nvSpPr>
          <p:cNvPr id="8" name="TextBox 18">
            <a:extLst>
              <a:ext uri="{FF2B5EF4-FFF2-40B4-BE49-F238E27FC236}">
                <a16:creationId xmlns:a16="http://schemas.microsoft.com/office/drawing/2014/main" id="{EBCD4977-917F-D60E-0098-58595C69836E}"/>
              </a:ext>
            </a:extLst>
          </p:cNvPr>
          <p:cNvSpPr txBox="1"/>
          <p:nvPr/>
        </p:nvSpPr>
        <p:spPr>
          <a:xfrm>
            <a:off x="4085578" y="248083"/>
            <a:ext cx="3969093"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ea typeface="Roboto Light" panose="02000000000000000000" pitchFamily="2" charset="0"/>
              </a:rPr>
              <a:t>Zo werkt Proeftuin digitaal</a:t>
            </a:r>
          </a:p>
        </p:txBody>
      </p:sp>
    </p:spTree>
    <p:extLst>
      <p:ext uri="{BB962C8B-B14F-4D97-AF65-F5344CB8AC3E}">
        <p14:creationId xmlns:p14="http://schemas.microsoft.com/office/powerpoint/2010/main" val="50410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6EA74-1AF0-DD38-08E9-8B2F376BD26C}"/>
            </a:ext>
          </a:extLst>
        </p:cNvPr>
        <p:cNvGrpSpPr/>
        <p:nvPr/>
      </p:nvGrpSpPr>
      <p:grpSpPr>
        <a:xfrm>
          <a:off x="0" y="0"/>
          <a:ext cx="0" cy="0"/>
          <a:chOff x="0" y="0"/>
          <a:chExt cx="0" cy="0"/>
        </a:xfrm>
      </p:grpSpPr>
      <p:cxnSp>
        <p:nvCxnSpPr>
          <p:cNvPr id="8" name="Rechte verbindingslijn 7">
            <a:extLst>
              <a:ext uri="{FF2B5EF4-FFF2-40B4-BE49-F238E27FC236}">
                <a16:creationId xmlns:a16="http://schemas.microsoft.com/office/drawing/2014/main" id="{8C537E16-B326-847D-46CB-A35CDE4074F2}"/>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3" name="TextBox 18">
            <a:extLst>
              <a:ext uri="{FF2B5EF4-FFF2-40B4-BE49-F238E27FC236}">
                <a16:creationId xmlns:a16="http://schemas.microsoft.com/office/drawing/2014/main" id="{342AFFF0-59C3-3002-F10F-4C35C4966D57}"/>
              </a:ext>
            </a:extLst>
          </p:cNvPr>
          <p:cNvSpPr txBox="1"/>
          <p:nvPr/>
        </p:nvSpPr>
        <p:spPr>
          <a:xfrm>
            <a:off x="911088" y="1653350"/>
            <a:ext cx="4232592" cy="1433406"/>
          </a:xfrm>
          <a:prstGeom prst="rect">
            <a:avLst/>
          </a:prstGeom>
          <a:noFill/>
        </p:spPr>
        <p:txBody>
          <a:bodyPr wrap="square" rtlCol="0">
            <a:spAutoFit/>
          </a:bodyPr>
          <a:lstStyle/>
          <a:p>
            <a:pPr>
              <a:lnSpc>
                <a:spcPct val="150000"/>
              </a:lnSpc>
            </a:pPr>
            <a: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In het werkboek verwerk je wat je hebt gedaan en geleerd tijdens de activiteiten. </a:t>
            </a:r>
            <a:b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br>
            <a: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t>Wanneer het tijd is om een opdracht gaat maken, wordt dat zo aangegeven:</a:t>
            </a:r>
          </a:p>
        </p:txBody>
      </p:sp>
      <p:sp>
        <p:nvSpPr>
          <p:cNvPr id="2" name="TextBox 18">
            <a:extLst>
              <a:ext uri="{FF2B5EF4-FFF2-40B4-BE49-F238E27FC236}">
                <a16:creationId xmlns:a16="http://schemas.microsoft.com/office/drawing/2014/main" id="{47777B16-3829-A468-AEA6-B894DA13736D}"/>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Het werkboek</a:t>
            </a:r>
          </a:p>
        </p:txBody>
      </p:sp>
      <p:grpSp>
        <p:nvGrpSpPr>
          <p:cNvPr id="14" name="Groep 13">
            <a:extLst>
              <a:ext uri="{FF2B5EF4-FFF2-40B4-BE49-F238E27FC236}">
                <a16:creationId xmlns:a16="http://schemas.microsoft.com/office/drawing/2014/main" id="{9AEBA30F-D38A-73F5-F4EA-93084AC2757B}"/>
              </a:ext>
            </a:extLst>
          </p:cNvPr>
          <p:cNvGrpSpPr/>
          <p:nvPr/>
        </p:nvGrpSpPr>
        <p:grpSpPr>
          <a:xfrm>
            <a:off x="911088" y="3429000"/>
            <a:ext cx="4185664" cy="2006840"/>
            <a:chOff x="911088" y="3429000"/>
            <a:chExt cx="4185664" cy="2006840"/>
          </a:xfrm>
        </p:grpSpPr>
        <p:pic>
          <p:nvPicPr>
            <p:cNvPr id="3" name="Afbeelding 2" descr="Afbeelding met schermopname, Graphics, ontwerp&#10;&#10;Door AI gegenereerde inhoud is mogelijk onjuist.">
              <a:extLst>
                <a:ext uri="{FF2B5EF4-FFF2-40B4-BE49-F238E27FC236}">
                  <a16:creationId xmlns:a16="http://schemas.microsoft.com/office/drawing/2014/main" id="{0DE56B1E-5442-8E87-82CB-836063DF33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65873" y="3429000"/>
              <a:ext cx="3240788" cy="919683"/>
            </a:xfrm>
            <a:prstGeom prst="rect">
              <a:avLst/>
            </a:prstGeom>
          </p:spPr>
        </p:pic>
        <p:pic>
          <p:nvPicPr>
            <p:cNvPr id="4" name="Afbeelding 3" descr="Afbeelding met schermopname, Graphics, logo, grafische vormgeving&#10;&#10;Door AI gegenereerde inhoud is mogelijk onjuist.">
              <a:extLst>
                <a:ext uri="{FF2B5EF4-FFF2-40B4-BE49-F238E27FC236}">
                  <a16:creationId xmlns:a16="http://schemas.microsoft.com/office/drawing/2014/main" id="{ED8A7F77-6B24-31C5-6602-D1911775656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1088" y="3429266"/>
              <a:ext cx="855092" cy="919683"/>
            </a:xfrm>
            <a:prstGeom prst="rect">
              <a:avLst/>
            </a:prstGeom>
          </p:spPr>
        </p:pic>
        <p:sp>
          <p:nvSpPr>
            <p:cNvPr id="5" name="TextBox 18">
              <a:extLst>
                <a:ext uri="{FF2B5EF4-FFF2-40B4-BE49-F238E27FC236}">
                  <a16:creationId xmlns:a16="http://schemas.microsoft.com/office/drawing/2014/main" id="{D43C8533-35F2-5CAF-5723-C39530D0107C}"/>
                </a:ext>
              </a:extLst>
            </p:cNvPr>
            <p:cNvSpPr txBox="1"/>
            <p:nvPr/>
          </p:nvSpPr>
          <p:spPr>
            <a:xfrm>
              <a:off x="2639323" y="3759259"/>
              <a:ext cx="1975006" cy="323165"/>
            </a:xfrm>
            <a:prstGeom prst="rect">
              <a:avLst/>
            </a:prstGeom>
            <a:noFill/>
          </p:spPr>
          <p:txBody>
            <a:bodyPr wrap="square" rtlCol="0">
              <a:spAutoFit/>
            </a:bodyPr>
            <a:lstStyle/>
            <a:p>
              <a:pPr algn="ctr">
                <a:lnSpc>
                  <a:spcPct val="100000"/>
                </a:lnSpc>
              </a:pPr>
              <a:r>
                <a:rPr lang="nl-NL" sz="1500" u="none" strike="noStrike" dirty="0">
                  <a:solidFill>
                    <a:schemeClr val="bg1"/>
                  </a:solidFill>
                  <a:effectLst/>
                  <a:latin typeface="Aptos" panose="020B0004020202020204" pitchFamily="34" charset="0"/>
                </a:rPr>
                <a:t>MAAK </a:t>
              </a:r>
              <a:r>
                <a:rPr lang="nl-NL" sz="1500" dirty="0">
                  <a:solidFill>
                    <a:schemeClr val="bg1"/>
                  </a:solidFill>
                  <a:latin typeface="Aptos" panose="020B0004020202020204" pitchFamily="34" charset="0"/>
                </a:rPr>
                <a:t>OPDRACHT 1.1</a:t>
              </a:r>
              <a:r>
                <a:rPr lang="nl-NL" sz="1500" u="none" strike="noStrike" dirty="0">
                  <a:solidFill>
                    <a:schemeClr val="bg1"/>
                  </a:solidFill>
                  <a:effectLst/>
                  <a:latin typeface="Aptos" panose="020B0004020202020204" pitchFamily="34" charset="0"/>
                </a:rPr>
                <a:t> </a:t>
              </a:r>
              <a:endParaRPr lang="nl-NL" sz="1500" dirty="0">
                <a:solidFill>
                  <a:schemeClr val="bg1"/>
                </a:solidFill>
                <a:latin typeface="Aptos" panose="020B0004020202020204" pitchFamily="34" charset="0"/>
                <a:ea typeface="Roboto Light" panose="02000000000000000000" pitchFamily="2" charset="0"/>
              </a:endParaRPr>
            </a:p>
          </p:txBody>
        </p:sp>
        <p:sp>
          <p:nvSpPr>
            <p:cNvPr id="7" name="TextBox 6">
              <a:extLst>
                <a:ext uri="{FF2B5EF4-FFF2-40B4-BE49-F238E27FC236}">
                  <a16:creationId xmlns:a16="http://schemas.microsoft.com/office/drawing/2014/main" id="{1E0770F6-FE3B-F08D-085A-0F6B64625FC6}"/>
                </a:ext>
              </a:extLst>
            </p:cNvPr>
            <p:cNvSpPr txBox="1"/>
            <p:nvPr/>
          </p:nvSpPr>
          <p:spPr>
            <a:xfrm>
              <a:off x="911088" y="4348683"/>
              <a:ext cx="4185664" cy="1087157"/>
            </a:xfrm>
            <a:prstGeom prst="rect">
              <a:avLst/>
            </a:prstGeom>
            <a:noFill/>
          </p:spPr>
          <p:txBody>
            <a:bodyPr wrap="square">
              <a:spAutoFit/>
            </a:bodyPr>
            <a:lstStyle/>
            <a:p>
              <a:pPr>
                <a:lnSpc>
                  <a:spcPct val="150000"/>
                </a:lnSpc>
              </a:pPr>
              <a: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t>Je docent kan klikken op de plaatjes om zo de opdracht op het </a:t>
              </a:r>
              <a:r>
                <a:rPr lang="nl-NL" sz="1500" dirty="0" err="1">
                  <a:solidFill>
                    <a:schemeClr val="bg1"/>
                  </a:solidFill>
                  <a:latin typeface="Century Gothic" panose="020B0502020202020204" pitchFamily="34" charset="0"/>
                  <a:ea typeface="Verdana" panose="020B0604030504040204" pitchFamily="34" charset="0"/>
                  <a:cs typeface="Verdana" panose="020B0604030504040204" pitchFamily="34" charset="0"/>
                </a:rPr>
                <a:t>digibord</a:t>
              </a:r>
              <a:r>
                <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rPr>
                <a:t> te laten zien.</a:t>
              </a:r>
            </a:p>
          </p:txBody>
        </p:sp>
      </p:grpSp>
      <p:grpSp>
        <p:nvGrpSpPr>
          <p:cNvPr id="72" name="Groep 100">
            <a:extLst>
              <a:ext uri="{FF2B5EF4-FFF2-40B4-BE49-F238E27FC236}">
                <a16:creationId xmlns:a16="http://schemas.microsoft.com/office/drawing/2014/main" id="{55B81B20-83FA-E22A-DC56-E2437B2559B4}"/>
              </a:ext>
            </a:extLst>
          </p:cNvPr>
          <p:cNvGrpSpPr/>
          <p:nvPr/>
        </p:nvGrpSpPr>
        <p:grpSpPr>
          <a:xfrm flipH="1">
            <a:off x="5873888" y="897555"/>
            <a:ext cx="6443080" cy="330002"/>
            <a:chOff x="-1392823" y="1382665"/>
            <a:chExt cx="6659201" cy="330002"/>
          </a:xfrm>
        </p:grpSpPr>
        <p:cxnSp>
          <p:nvCxnSpPr>
            <p:cNvPr id="73" name="Rechte verbindingslijn 101">
              <a:extLst>
                <a:ext uri="{FF2B5EF4-FFF2-40B4-BE49-F238E27FC236}">
                  <a16:creationId xmlns:a16="http://schemas.microsoft.com/office/drawing/2014/main" id="{19E55FB7-D52B-C078-90E1-30B173F90937}"/>
                </a:ext>
              </a:extLst>
            </p:cNvPr>
            <p:cNvCxnSpPr>
              <a:cxnSpLocks/>
            </p:cNvCxnSpPr>
            <p:nvPr/>
          </p:nvCxnSpPr>
          <p:spPr>
            <a:xfrm flipV="1">
              <a:off x="-1392823" y="1540999"/>
              <a:ext cx="6433933" cy="20344"/>
            </a:xfrm>
            <a:prstGeom prst="line">
              <a:avLst/>
            </a:prstGeom>
            <a:ln w="130175">
              <a:solidFill>
                <a:srgbClr val="167835"/>
              </a:solidFill>
            </a:ln>
          </p:spPr>
          <p:style>
            <a:lnRef idx="1">
              <a:schemeClr val="accent1"/>
            </a:lnRef>
            <a:fillRef idx="0">
              <a:schemeClr val="accent1"/>
            </a:fillRef>
            <a:effectRef idx="0">
              <a:schemeClr val="accent1"/>
            </a:effectRef>
            <a:fontRef idx="minor">
              <a:schemeClr val="tx1"/>
            </a:fontRef>
          </p:style>
        </p:cxnSp>
        <p:sp>
          <p:nvSpPr>
            <p:cNvPr id="74" name="Ovaal 102">
              <a:extLst>
                <a:ext uri="{FF2B5EF4-FFF2-40B4-BE49-F238E27FC236}">
                  <a16:creationId xmlns:a16="http://schemas.microsoft.com/office/drawing/2014/main" id="{B2F248A4-3C44-1C12-E096-F3CB816035B8}"/>
                </a:ext>
              </a:extLst>
            </p:cNvPr>
            <p:cNvSpPr/>
            <p:nvPr/>
          </p:nvSpPr>
          <p:spPr>
            <a:xfrm>
              <a:off x="4951110" y="1382665"/>
              <a:ext cx="180000" cy="180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5" name="Ovaal 103">
              <a:extLst>
                <a:ext uri="{FF2B5EF4-FFF2-40B4-BE49-F238E27FC236}">
                  <a16:creationId xmlns:a16="http://schemas.microsoft.com/office/drawing/2014/main" id="{C0CFBEC6-BDD6-177D-6F92-450B45983FCC}"/>
                </a:ext>
              </a:extLst>
            </p:cNvPr>
            <p:cNvSpPr/>
            <p:nvPr/>
          </p:nvSpPr>
          <p:spPr>
            <a:xfrm>
              <a:off x="4951110" y="1532667"/>
              <a:ext cx="180000" cy="180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6" name="Ovaal 104">
              <a:extLst>
                <a:ext uri="{FF2B5EF4-FFF2-40B4-BE49-F238E27FC236}">
                  <a16:creationId xmlns:a16="http://schemas.microsoft.com/office/drawing/2014/main" id="{D4C6D9A3-4E1D-E963-4A61-7010F3209108}"/>
                </a:ext>
              </a:extLst>
            </p:cNvPr>
            <p:cNvSpPr/>
            <p:nvPr/>
          </p:nvSpPr>
          <p:spPr>
            <a:xfrm>
              <a:off x="5052287" y="1463550"/>
              <a:ext cx="176447" cy="180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77" name="Ovaal 105">
              <a:extLst>
                <a:ext uri="{FF2B5EF4-FFF2-40B4-BE49-F238E27FC236}">
                  <a16:creationId xmlns:a16="http://schemas.microsoft.com/office/drawing/2014/main" id="{6FB7A4E1-9193-AE92-9375-E8A6C9F6A9C4}"/>
                </a:ext>
              </a:extLst>
            </p:cNvPr>
            <p:cNvSpPr/>
            <p:nvPr/>
          </p:nvSpPr>
          <p:spPr>
            <a:xfrm>
              <a:off x="5230378" y="1536271"/>
              <a:ext cx="36000" cy="36000"/>
            </a:xfrm>
            <a:prstGeom prst="ellipse">
              <a:avLst/>
            </a:prstGeom>
            <a:solidFill>
              <a:srgbClr val="167835"/>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78" name="Groep 106">
            <a:extLst>
              <a:ext uri="{FF2B5EF4-FFF2-40B4-BE49-F238E27FC236}">
                <a16:creationId xmlns:a16="http://schemas.microsoft.com/office/drawing/2014/main" id="{B3A75DAA-7A71-5B47-2697-7D6433F4CFB6}"/>
              </a:ext>
            </a:extLst>
          </p:cNvPr>
          <p:cNvGrpSpPr/>
          <p:nvPr/>
        </p:nvGrpSpPr>
        <p:grpSpPr>
          <a:xfrm>
            <a:off x="6273380" y="1114053"/>
            <a:ext cx="5649830" cy="1701692"/>
            <a:chOff x="144868" y="1072599"/>
            <a:chExt cx="5121510" cy="1701692"/>
          </a:xfrm>
        </p:grpSpPr>
        <p:grpSp>
          <p:nvGrpSpPr>
            <p:cNvPr id="79" name="Groep 107">
              <a:extLst>
                <a:ext uri="{FF2B5EF4-FFF2-40B4-BE49-F238E27FC236}">
                  <a16:creationId xmlns:a16="http://schemas.microsoft.com/office/drawing/2014/main" id="{2A160B84-DF06-085D-D618-885AB0D888FC}"/>
                </a:ext>
              </a:extLst>
            </p:cNvPr>
            <p:cNvGrpSpPr/>
            <p:nvPr/>
          </p:nvGrpSpPr>
          <p:grpSpPr>
            <a:xfrm>
              <a:off x="144868" y="1072599"/>
              <a:ext cx="5121510" cy="1701692"/>
              <a:chOff x="144868" y="1032995"/>
              <a:chExt cx="5121510" cy="1701692"/>
            </a:xfrm>
          </p:grpSpPr>
          <p:pic>
            <p:nvPicPr>
              <p:cNvPr id="82" name="Afbeelding 110">
                <a:extLst>
                  <a:ext uri="{FF2B5EF4-FFF2-40B4-BE49-F238E27FC236}">
                    <a16:creationId xmlns:a16="http://schemas.microsoft.com/office/drawing/2014/main" id="{1BF28E7B-EE3F-89E2-934F-A6C3D817135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144868" y="1281093"/>
                <a:ext cx="5121510" cy="1453594"/>
              </a:xfrm>
              <a:prstGeom prst="rect">
                <a:avLst/>
              </a:prstGeom>
            </p:spPr>
          </p:pic>
          <p:grpSp>
            <p:nvGrpSpPr>
              <p:cNvPr id="83" name="Groep 111">
                <a:extLst>
                  <a:ext uri="{FF2B5EF4-FFF2-40B4-BE49-F238E27FC236}">
                    <a16:creationId xmlns:a16="http://schemas.microsoft.com/office/drawing/2014/main" id="{AC8C0181-122F-953D-A8E6-08EDF82F3618}"/>
                  </a:ext>
                </a:extLst>
              </p:cNvPr>
              <p:cNvGrpSpPr/>
              <p:nvPr/>
            </p:nvGrpSpPr>
            <p:grpSpPr>
              <a:xfrm>
                <a:off x="1676400" y="1032995"/>
                <a:ext cx="2065873" cy="322662"/>
                <a:chOff x="1676400" y="1032995"/>
                <a:chExt cx="2065873" cy="322662"/>
              </a:xfrm>
            </p:grpSpPr>
            <p:cxnSp>
              <p:nvCxnSpPr>
                <p:cNvPr id="84" name="Rechte verbindingslijn 112">
                  <a:extLst>
                    <a:ext uri="{FF2B5EF4-FFF2-40B4-BE49-F238E27FC236}">
                      <a16:creationId xmlns:a16="http://schemas.microsoft.com/office/drawing/2014/main" id="{225E7EE4-E0B1-9C61-723F-C75B0ECEB7B8}"/>
                    </a:ext>
                  </a:extLst>
                </p:cNvPr>
                <p:cNvCxnSpPr>
                  <a:cxnSpLocks/>
                </p:cNvCxnSpPr>
                <p:nvPr/>
              </p:nvCxnSpPr>
              <p:spPr>
                <a:xfrm>
                  <a:off x="167640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85" name="Rechte verbindingslijn 113">
                  <a:extLst>
                    <a:ext uri="{FF2B5EF4-FFF2-40B4-BE49-F238E27FC236}">
                      <a16:creationId xmlns:a16="http://schemas.microsoft.com/office/drawing/2014/main" id="{B3F589CF-8DC1-7CCE-2529-267D0D512777}"/>
                    </a:ext>
                  </a:extLst>
                </p:cNvPr>
                <p:cNvCxnSpPr>
                  <a:cxnSpLocks/>
                </p:cNvCxnSpPr>
                <p:nvPr/>
              </p:nvCxnSpPr>
              <p:spPr>
                <a:xfrm>
                  <a:off x="374227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80" name="Afbeelding 108" descr="Afbeelding met clipart, tekenfilm, creativiteit&#10;&#10;Door AI gegenereerde inhoud is mogelijk onjuist.">
              <a:extLst>
                <a:ext uri="{FF2B5EF4-FFF2-40B4-BE49-F238E27FC236}">
                  <a16:creationId xmlns:a16="http://schemas.microsoft.com/office/drawing/2014/main" id="{484FD4E9-81B9-4D7B-40CD-32C23DB7C2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74109" y="1109732"/>
              <a:ext cx="247630" cy="305896"/>
            </a:xfrm>
            <a:prstGeom prst="rect">
              <a:avLst/>
            </a:prstGeom>
          </p:spPr>
        </p:pic>
        <p:sp>
          <p:nvSpPr>
            <p:cNvPr id="81" name="Tekstvak 109">
              <a:extLst>
                <a:ext uri="{FF2B5EF4-FFF2-40B4-BE49-F238E27FC236}">
                  <a16:creationId xmlns:a16="http://schemas.microsoft.com/office/drawing/2014/main" id="{402FC06D-2022-37CF-7AE9-AAC7F2DBB5CA}"/>
                </a:ext>
              </a:extLst>
            </p:cNvPr>
            <p:cNvSpPr txBox="1"/>
            <p:nvPr/>
          </p:nvSpPr>
          <p:spPr>
            <a:xfrm>
              <a:off x="2564096" y="1120176"/>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1</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86" name="Tekstvak 114">
            <a:extLst>
              <a:ext uri="{FF2B5EF4-FFF2-40B4-BE49-F238E27FC236}">
                <a16:creationId xmlns:a16="http://schemas.microsoft.com/office/drawing/2014/main" id="{2E3D593A-DB35-6AF7-64CE-71C538BEB0A1}"/>
              </a:ext>
            </a:extLst>
          </p:cNvPr>
          <p:cNvSpPr txBox="1"/>
          <p:nvPr/>
        </p:nvSpPr>
        <p:spPr>
          <a:xfrm>
            <a:off x="6356654" y="1390905"/>
            <a:ext cx="5461434" cy="1597938"/>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4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Geen goed of fout</a:t>
            </a:r>
            <a:br>
              <a:rPr lang="nl-NL" sz="1400" b="1" dirty="0">
                <a:solidFill>
                  <a:schemeClr val="bg1"/>
                </a:solidFill>
                <a:latin typeface="Century Gothic" panose="020B0502020202020204" pitchFamily="34" charset="0"/>
                <a:ea typeface="Verdana" panose="020B0604030504040204" pitchFamily="34" charset="0"/>
                <a:cs typeface="Verdana" panose="020B0604030504040204" pitchFamily="34" charset="0"/>
              </a:rPr>
            </a:b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Omdat Proeftuin over jezelf gaat, zijn er meestal geen foute antwoorden. Want of je nou liever kok of administratief medewerker wordt, het gaat erom wat jij leuk vindt.</a:t>
            </a:r>
          </a:p>
          <a:p>
            <a:pPr algn="ctr">
              <a:lnSpc>
                <a:spcPct val="150000"/>
              </a:lnSpc>
            </a:pPr>
            <a:endParaRPr lang="en-NL" sz="14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grpSp>
        <p:nvGrpSpPr>
          <p:cNvPr id="87" name="Groep 115">
            <a:extLst>
              <a:ext uri="{FF2B5EF4-FFF2-40B4-BE49-F238E27FC236}">
                <a16:creationId xmlns:a16="http://schemas.microsoft.com/office/drawing/2014/main" id="{C378DCB0-533D-88DF-FCCA-BAEF8EC656E2}"/>
              </a:ext>
            </a:extLst>
          </p:cNvPr>
          <p:cNvGrpSpPr/>
          <p:nvPr/>
        </p:nvGrpSpPr>
        <p:grpSpPr>
          <a:xfrm>
            <a:off x="6273380" y="2801604"/>
            <a:ext cx="5649830" cy="1684326"/>
            <a:chOff x="144868" y="1072599"/>
            <a:chExt cx="5121510" cy="1770132"/>
          </a:xfrm>
        </p:grpSpPr>
        <p:grpSp>
          <p:nvGrpSpPr>
            <p:cNvPr id="88" name="Groep 116">
              <a:extLst>
                <a:ext uri="{FF2B5EF4-FFF2-40B4-BE49-F238E27FC236}">
                  <a16:creationId xmlns:a16="http://schemas.microsoft.com/office/drawing/2014/main" id="{7E33939B-11C8-4A89-BDEB-E8CB6E63A8FF}"/>
                </a:ext>
              </a:extLst>
            </p:cNvPr>
            <p:cNvGrpSpPr/>
            <p:nvPr/>
          </p:nvGrpSpPr>
          <p:grpSpPr>
            <a:xfrm>
              <a:off x="144868" y="1072599"/>
              <a:ext cx="5121510" cy="1770132"/>
              <a:chOff x="144868" y="1032995"/>
              <a:chExt cx="5121510" cy="1770132"/>
            </a:xfrm>
          </p:grpSpPr>
          <p:pic>
            <p:nvPicPr>
              <p:cNvPr id="91" name="Afbeelding 119">
                <a:extLst>
                  <a:ext uri="{FF2B5EF4-FFF2-40B4-BE49-F238E27FC236}">
                    <a16:creationId xmlns:a16="http://schemas.microsoft.com/office/drawing/2014/main" id="{E8CD337D-91DA-A0A0-1DE7-46D6612A60F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144868" y="1281093"/>
                <a:ext cx="5121510" cy="1522034"/>
              </a:xfrm>
              <a:prstGeom prst="rect">
                <a:avLst/>
              </a:prstGeom>
            </p:spPr>
          </p:pic>
          <p:grpSp>
            <p:nvGrpSpPr>
              <p:cNvPr id="92" name="Groep 120">
                <a:extLst>
                  <a:ext uri="{FF2B5EF4-FFF2-40B4-BE49-F238E27FC236}">
                    <a16:creationId xmlns:a16="http://schemas.microsoft.com/office/drawing/2014/main" id="{0DEB3DEB-092F-AF15-5A7E-9A738F73AD9E}"/>
                  </a:ext>
                </a:extLst>
              </p:cNvPr>
              <p:cNvGrpSpPr/>
              <p:nvPr/>
            </p:nvGrpSpPr>
            <p:grpSpPr>
              <a:xfrm>
                <a:off x="1676400" y="1032995"/>
                <a:ext cx="2065873" cy="322662"/>
                <a:chOff x="1676400" y="1032995"/>
                <a:chExt cx="2065873" cy="322662"/>
              </a:xfrm>
            </p:grpSpPr>
            <p:cxnSp>
              <p:nvCxnSpPr>
                <p:cNvPr id="93" name="Rechte verbindingslijn 121">
                  <a:extLst>
                    <a:ext uri="{FF2B5EF4-FFF2-40B4-BE49-F238E27FC236}">
                      <a16:creationId xmlns:a16="http://schemas.microsoft.com/office/drawing/2014/main" id="{D17CECDA-3275-0305-119B-9825FE2BA64D}"/>
                    </a:ext>
                  </a:extLst>
                </p:cNvPr>
                <p:cNvCxnSpPr>
                  <a:cxnSpLocks/>
                </p:cNvCxnSpPr>
                <p:nvPr/>
              </p:nvCxnSpPr>
              <p:spPr>
                <a:xfrm>
                  <a:off x="167640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94" name="Rechte verbindingslijn 122">
                  <a:extLst>
                    <a:ext uri="{FF2B5EF4-FFF2-40B4-BE49-F238E27FC236}">
                      <a16:creationId xmlns:a16="http://schemas.microsoft.com/office/drawing/2014/main" id="{EE2129BE-1514-FFA6-1E5F-92A0F1F8B28F}"/>
                    </a:ext>
                  </a:extLst>
                </p:cNvPr>
                <p:cNvCxnSpPr>
                  <a:cxnSpLocks/>
                </p:cNvCxnSpPr>
                <p:nvPr/>
              </p:nvCxnSpPr>
              <p:spPr>
                <a:xfrm>
                  <a:off x="374227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89" name="Afbeelding 117" descr="Afbeelding met clipart, tekenfilm, creativiteit&#10;&#10;Door AI gegenereerde inhoud is mogelijk onjuist.">
              <a:extLst>
                <a:ext uri="{FF2B5EF4-FFF2-40B4-BE49-F238E27FC236}">
                  <a16:creationId xmlns:a16="http://schemas.microsoft.com/office/drawing/2014/main" id="{43B0F0A3-CD02-BFBC-73C9-9BE2C113E15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74109" y="1109732"/>
              <a:ext cx="247630" cy="305896"/>
            </a:xfrm>
            <a:prstGeom prst="rect">
              <a:avLst/>
            </a:prstGeom>
          </p:spPr>
        </p:pic>
        <p:sp>
          <p:nvSpPr>
            <p:cNvPr id="90" name="Tekstvak 118">
              <a:extLst>
                <a:ext uri="{FF2B5EF4-FFF2-40B4-BE49-F238E27FC236}">
                  <a16:creationId xmlns:a16="http://schemas.microsoft.com/office/drawing/2014/main" id="{83CD301E-7FA9-6ECE-EDE7-2751286358BF}"/>
                </a:ext>
              </a:extLst>
            </p:cNvPr>
            <p:cNvSpPr txBox="1"/>
            <p:nvPr/>
          </p:nvSpPr>
          <p:spPr>
            <a:xfrm>
              <a:off x="2564096" y="1120176"/>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2</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95" name="Tekstvak 123">
            <a:extLst>
              <a:ext uri="{FF2B5EF4-FFF2-40B4-BE49-F238E27FC236}">
                <a16:creationId xmlns:a16="http://schemas.microsoft.com/office/drawing/2014/main" id="{10E5C47D-5EBC-438F-68A5-9863B8009E93}"/>
              </a:ext>
            </a:extLst>
          </p:cNvPr>
          <p:cNvSpPr txBox="1"/>
          <p:nvPr/>
        </p:nvSpPr>
        <p:spPr>
          <a:xfrm>
            <a:off x="6669045" y="3088231"/>
            <a:ext cx="4829337" cy="1277657"/>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4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Eindopdracht</a:t>
            </a:r>
            <a:endParaRPr lang="nl-NL" sz="1400" i="1"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gn="ctr">
              <a:lnSpc>
                <a:spcPct val="150000"/>
              </a:lnSpc>
            </a:pP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Elk thema heeft een eindopdracht. Meestal krijg je de keuze uit drie varianten. Vraag aan je docent waar je deze eindopdracht upload voor je portfolio. </a:t>
            </a:r>
            <a:endParaRPr lang="en-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grpSp>
        <p:nvGrpSpPr>
          <p:cNvPr id="96" name="Groep 124">
            <a:extLst>
              <a:ext uri="{FF2B5EF4-FFF2-40B4-BE49-F238E27FC236}">
                <a16:creationId xmlns:a16="http://schemas.microsoft.com/office/drawing/2014/main" id="{0689666C-F123-271E-9051-C86567A055BA}"/>
              </a:ext>
            </a:extLst>
          </p:cNvPr>
          <p:cNvGrpSpPr/>
          <p:nvPr/>
        </p:nvGrpSpPr>
        <p:grpSpPr>
          <a:xfrm>
            <a:off x="6273380" y="4469295"/>
            <a:ext cx="5649830" cy="2103352"/>
            <a:chOff x="-383452" y="1072599"/>
            <a:chExt cx="5649830" cy="1669831"/>
          </a:xfrm>
        </p:grpSpPr>
        <p:grpSp>
          <p:nvGrpSpPr>
            <p:cNvPr id="97" name="Groep 125">
              <a:extLst>
                <a:ext uri="{FF2B5EF4-FFF2-40B4-BE49-F238E27FC236}">
                  <a16:creationId xmlns:a16="http://schemas.microsoft.com/office/drawing/2014/main" id="{8F8331B8-C88C-AC8E-ADE9-28CDD8F77408}"/>
                </a:ext>
              </a:extLst>
            </p:cNvPr>
            <p:cNvGrpSpPr/>
            <p:nvPr/>
          </p:nvGrpSpPr>
          <p:grpSpPr>
            <a:xfrm>
              <a:off x="-383452" y="1072599"/>
              <a:ext cx="5649830" cy="1669831"/>
              <a:chOff x="-383452" y="1032995"/>
              <a:chExt cx="5649830" cy="1669831"/>
            </a:xfrm>
          </p:grpSpPr>
          <p:pic>
            <p:nvPicPr>
              <p:cNvPr id="100" name="Afbeelding 128">
                <a:extLst>
                  <a:ext uri="{FF2B5EF4-FFF2-40B4-BE49-F238E27FC236}">
                    <a16:creationId xmlns:a16="http://schemas.microsoft.com/office/drawing/2014/main" id="{C9D8C4AB-1145-9FB8-89D5-9631E0AE11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41107"/>
              <a:stretch/>
            </p:blipFill>
            <p:spPr>
              <a:xfrm>
                <a:off x="-383452" y="1281093"/>
                <a:ext cx="5649830" cy="1421733"/>
              </a:xfrm>
              <a:prstGeom prst="rect">
                <a:avLst/>
              </a:prstGeom>
            </p:spPr>
          </p:pic>
          <p:grpSp>
            <p:nvGrpSpPr>
              <p:cNvPr id="101" name="Groep 129">
                <a:extLst>
                  <a:ext uri="{FF2B5EF4-FFF2-40B4-BE49-F238E27FC236}">
                    <a16:creationId xmlns:a16="http://schemas.microsoft.com/office/drawing/2014/main" id="{076C3DC4-9D48-6B80-F859-A08E17151EEC}"/>
                  </a:ext>
                </a:extLst>
              </p:cNvPr>
              <p:cNvGrpSpPr/>
              <p:nvPr/>
            </p:nvGrpSpPr>
            <p:grpSpPr>
              <a:xfrm>
                <a:off x="1318260" y="1032995"/>
                <a:ext cx="2241133" cy="322662"/>
                <a:chOff x="1318260" y="1032995"/>
                <a:chExt cx="2241133" cy="322662"/>
              </a:xfrm>
            </p:grpSpPr>
            <p:cxnSp>
              <p:nvCxnSpPr>
                <p:cNvPr id="102" name="Rechte verbindingslijn 130">
                  <a:extLst>
                    <a:ext uri="{FF2B5EF4-FFF2-40B4-BE49-F238E27FC236}">
                      <a16:creationId xmlns:a16="http://schemas.microsoft.com/office/drawing/2014/main" id="{7F3CD26C-8C7F-913D-5D70-9691DC274AE1}"/>
                    </a:ext>
                  </a:extLst>
                </p:cNvPr>
                <p:cNvCxnSpPr>
                  <a:cxnSpLocks/>
                </p:cNvCxnSpPr>
                <p:nvPr/>
              </p:nvCxnSpPr>
              <p:spPr>
                <a:xfrm>
                  <a:off x="1318260"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cxnSp>
              <p:nvCxnSpPr>
                <p:cNvPr id="103" name="Rechte verbindingslijn 131">
                  <a:extLst>
                    <a:ext uri="{FF2B5EF4-FFF2-40B4-BE49-F238E27FC236}">
                      <a16:creationId xmlns:a16="http://schemas.microsoft.com/office/drawing/2014/main" id="{D5799AFB-9532-527A-5E15-2A1A93C22E5D}"/>
                    </a:ext>
                  </a:extLst>
                </p:cNvPr>
                <p:cNvCxnSpPr>
                  <a:cxnSpLocks/>
                </p:cNvCxnSpPr>
                <p:nvPr/>
              </p:nvCxnSpPr>
              <p:spPr>
                <a:xfrm>
                  <a:off x="3559393" y="1032995"/>
                  <a:ext cx="0" cy="322662"/>
                </a:xfrm>
                <a:prstGeom prst="line">
                  <a:avLst/>
                </a:prstGeom>
                <a:ln w="85725">
                  <a:solidFill>
                    <a:srgbClr val="167835"/>
                  </a:solidFill>
                </a:ln>
              </p:spPr>
              <p:style>
                <a:lnRef idx="1">
                  <a:schemeClr val="accent1"/>
                </a:lnRef>
                <a:fillRef idx="0">
                  <a:schemeClr val="accent1"/>
                </a:fillRef>
                <a:effectRef idx="0">
                  <a:schemeClr val="accent1"/>
                </a:effectRef>
                <a:fontRef idx="minor">
                  <a:schemeClr val="tx1"/>
                </a:fontRef>
              </p:style>
            </p:cxnSp>
          </p:grpSp>
        </p:grpSp>
        <p:pic>
          <p:nvPicPr>
            <p:cNvPr id="98" name="Afbeelding 126" descr="Afbeelding met clipart, tekenfilm, creativiteit&#10;&#10;Door AI gegenereerde inhoud is mogelijk onjuist.">
              <a:extLst>
                <a:ext uri="{FF2B5EF4-FFF2-40B4-BE49-F238E27FC236}">
                  <a16:creationId xmlns:a16="http://schemas.microsoft.com/office/drawing/2014/main" id="{C09209B6-E90A-7AD5-D724-89DAC2C07C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84549" y="1109732"/>
              <a:ext cx="247630" cy="305896"/>
            </a:xfrm>
            <a:prstGeom prst="rect">
              <a:avLst/>
            </a:prstGeom>
          </p:spPr>
        </p:pic>
        <p:sp>
          <p:nvSpPr>
            <p:cNvPr id="99" name="Tekstvak 127">
              <a:extLst>
                <a:ext uri="{FF2B5EF4-FFF2-40B4-BE49-F238E27FC236}">
                  <a16:creationId xmlns:a16="http://schemas.microsoft.com/office/drawing/2014/main" id="{F3B1DFBD-50C3-A223-C107-4A1093D38DD3}"/>
                </a:ext>
              </a:extLst>
            </p:cNvPr>
            <p:cNvSpPr txBox="1"/>
            <p:nvPr/>
          </p:nvSpPr>
          <p:spPr>
            <a:xfrm>
              <a:off x="2269309" y="1155892"/>
              <a:ext cx="407079" cy="333681"/>
            </a:xfrm>
            <a:prstGeom prst="rect">
              <a:avLst/>
            </a:prstGeom>
            <a:noFill/>
            <a:effectLst>
              <a:outerShdw sx="1000" sy="1000" algn="tl" rotWithShape="0">
                <a:schemeClr val="tx2"/>
              </a:outerShdw>
            </a:effectLst>
          </p:spPr>
          <p:txBody>
            <a:bodyPr wrap="square">
              <a:spAutoFit/>
            </a:bodyPr>
            <a:lstStyle/>
            <a:p>
              <a:pPr algn="l">
                <a:lnSpc>
                  <a:spcPct val="150000"/>
                </a:lnSpc>
              </a:pPr>
              <a:r>
                <a:rPr lang="nl-NL" sz="1200" b="1" dirty="0">
                  <a:solidFill>
                    <a:schemeClr val="bg1"/>
                  </a:solidFill>
                  <a:latin typeface="Century Gothic" panose="020B0502020202020204" pitchFamily="34" charset="0"/>
                  <a:ea typeface="Roboto Light" panose="02000000000000000000" pitchFamily="2" charset="0"/>
                </a:rPr>
                <a:t>3</a:t>
              </a:r>
              <a:endParaRPr lang="nl-NL" sz="1500" b="1" dirty="0">
                <a:solidFill>
                  <a:schemeClr val="bg1"/>
                </a:solidFill>
                <a:latin typeface="Century Gothic" panose="020B0502020202020204" pitchFamily="34" charset="0"/>
                <a:ea typeface="Roboto Light" panose="02000000000000000000" pitchFamily="2" charset="0"/>
              </a:endParaRPr>
            </a:p>
          </p:txBody>
        </p:sp>
      </p:grpSp>
      <p:sp>
        <p:nvSpPr>
          <p:cNvPr id="104" name="Tekstvak 132">
            <a:extLst>
              <a:ext uri="{FF2B5EF4-FFF2-40B4-BE49-F238E27FC236}">
                <a16:creationId xmlns:a16="http://schemas.microsoft.com/office/drawing/2014/main" id="{A23E0244-9BC7-B88D-54AE-45E0D3BD9F0F}"/>
              </a:ext>
            </a:extLst>
          </p:cNvPr>
          <p:cNvSpPr txBox="1"/>
          <p:nvPr/>
        </p:nvSpPr>
        <p:spPr>
          <a:xfrm>
            <a:off x="6695746" y="4905459"/>
            <a:ext cx="4745454" cy="1577740"/>
          </a:xfrm>
          <a:prstGeom prst="rect">
            <a:avLst/>
          </a:prstGeom>
          <a:noFill/>
          <a:effectLst>
            <a:outerShdw sx="1000" sy="1000" algn="tl" rotWithShape="0">
              <a:schemeClr val="tx2"/>
            </a:outerShdw>
          </a:effectLst>
        </p:spPr>
        <p:txBody>
          <a:bodyPr wrap="square">
            <a:spAutoFit/>
          </a:bodyPr>
          <a:lstStyle/>
          <a:p>
            <a:pPr algn="ctr">
              <a:lnSpc>
                <a:spcPct val="150000"/>
              </a:lnSpc>
            </a:pPr>
            <a:r>
              <a:rPr lang="nl-NL" sz="14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Portfolio of loopbaandossier</a:t>
            </a:r>
            <a:endParaRPr lang="nl-NL" sz="1400" i="1"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a:p>
            <a:pPr algn="ctr">
              <a:lnSpc>
                <a:spcPct val="150000"/>
              </a:lnSpc>
            </a:pPr>
            <a:r>
              <a:rPr lang="nl-NL" sz="1300" dirty="0">
                <a:solidFill>
                  <a:schemeClr val="bg1"/>
                </a:solidFill>
                <a:latin typeface="Century Gothic" panose="020B0502020202020204" pitchFamily="34" charset="0"/>
                <a:ea typeface="Verdana" panose="020B0604030504040204" pitchFamily="34" charset="0"/>
                <a:cs typeface="Verdana" panose="020B0604030504040204" pitchFamily="34" charset="0"/>
              </a:rPr>
              <a:t>Je eindopdrachten vormen samen je portfolio, ook wel je loopbaandossier genoemd. Hier werk je gedurende je je hele schoolperiode aan en dit kan je helpen bij de keuze van je vervolgstudie.</a:t>
            </a:r>
            <a:endParaRPr lang="en-NL" sz="13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grpSp>
        <p:nvGrpSpPr>
          <p:cNvPr id="10" name="Groep 9">
            <a:extLst>
              <a:ext uri="{FF2B5EF4-FFF2-40B4-BE49-F238E27FC236}">
                <a16:creationId xmlns:a16="http://schemas.microsoft.com/office/drawing/2014/main" id="{5E8C6BD1-FE11-E828-6307-3AB46ECA1161}"/>
              </a:ext>
            </a:extLst>
          </p:cNvPr>
          <p:cNvGrpSpPr/>
          <p:nvPr/>
        </p:nvGrpSpPr>
        <p:grpSpPr>
          <a:xfrm>
            <a:off x="816012" y="1027421"/>
            <a:ext cx="4369311" cy="400110"/>
            <a:chOff x="809112" y="1742329"/>
            <a:chExt cx="4391404" cy="400110"/>
          </a:xfrm>
        </p:grpSpPr>
        <p:pic>
          <p:nvPicPr>
            <p:cNvPr id="11" name="Afbeelding 10">
              <a:extLst>
                <a:ext uri="{FF2B5EF4-FFF2-40B4-BE49-F238E27FC236}">
                  <a16:creationId xmlns:a16="http://schemas.microsoft.com/office/drawing/2014/main" id="{7B55B854-20BC-76B0-810E-2866A1E5506D}"/>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09112" y="1743121"/>
              <a:ext cx="4391404" cy="393005"/>
            </a:xfrm>
            <a:prstGeom prst="rect">
              <a:avLst/>
            </a:prstGeom>
          </p:spPr>
        </p:pic>
        <p:sp>
          <p:nvSpPr>
            <p:cNvPr id="12" name="TextBox 18">
              <a:extLst>
                <a:ext uri="{FF2B5EF4-FFF2-40B4-BE49-F238E27FC236}">
                  <a16:creationId xmlns:a16="http://schemas.microsoft.com/office/drawing/2014/main" id="{440C2DCE-94ED-91E2-9DF4-73D8C3C52914}"/>
                </a:ext>
              </a:extLst>
            </p:cNvPr>
            <p:cNvSpPr txBox="1"/>
            <p:nvPr/>
          </p:nvSpPr>
          <p:spPr>
            <a:xfrm>
              <a:off x="934739" y="1742329"/>
              <a:ext cx="4176758"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ea typeface="Roboto Light" panose="02000000000000000000" pitchFamily="2" charset="0"/>
                </a:rPr>
                <a:t>Hoe werk jij?</a:t>
              </a:r>
            </a:p>
          </p:txBody>
        </p:sp>
      </p:grpSp>
      <p:pic>
        <p:nvPicPr>
          <p:cNvPr id="13" name="Afbeelding 12" descr="Afbeelding met Graphics, symbool, clipart, kunst&#10;&#10;Door AI gegenereerde inhoud is mogelijk onjuist.">
            <a:extLst>
              <a:ext uri="{FF2B5EF4-FFF2-40B4-BE49-F238E27FC236}">
                <a16:creationId xmlns:a16="http://schemas.microsoft.com/office/drawing/2014/main" id="{952D9F42-B934-386E-1CAE-391B6762BBC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0107" y="932895"/>
            <a:ext cx="438879" cy="573919"/>
          </a:xfrm>
          <a:prstGeom prst="rect">
            <a:avLst/>
          </a:prstGeom>
        </p:spPr>
      </p:pic>
    </p:spTree>
    <p:extLst>
      <p:ext uri="{BB962C8B-B14F-4D97-AF65-F5344CB8AC3E}">
        <p14:creationId xmlns:p14="http://schemas.microsoft.com/office/powerpoint/2010/main" val="28280183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additive="base">
                                        <p:cTn id="13" dur="500" fill="hold"/>
                                        <p:tgtEl>
                                          <p:spTgt spid="72"/>
                                        </p:tgtEl>
                                        <p:attrNameLst>
                                          <p:attrName>ppt_x</p:attrName>
                                        </p:attrNameLst>
                                      </p:cBhvr>
                                      <p:tavLst>
                                        <p:tav tm="0">
                                          <p:val>
                                            <p:strVal val="1+#ppt_w/2"/>
                                          </p:val>
                                        </p:tav>
                                        <p:tav tm="100000">
                                          <p:val>
                                            <p:strVal val="#ppt_x"/>
                                          </p:val>
                                        </p:tav>
                                      </p:tavLst>
                                    </p:anim>
                                    <p:anim calcmode="lin" valueType="num">
                                      <p:cBhvr additive="base">
                                        <p:cTn id="14" dur="500" fill="hold"/>
                                        <p:tgtEl>
                                          <p:spTgt spid="7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7" presetClass="entr" presetSubtype="1" fill="hold" nodeType="afterEffect">
                                  <p:stCondLst>
                                    <p:cond delay="0"/>
                                  </p:stCondLst>
                                  <p:childTnLst>
                                    <p:set>
                                      <p:cBhvr>
                                        <p:cTn id="17" dur="1" fill="hold">
                                          <p:stCondLst>
                                            <p:cond delay="0"/>
                                          </p:stCondLst>
                                        </p:cTn>
                                        <p:tgtEl>
                                          <p:spTgt spid="78"/>
                                        </p:tgtEl>
                                        <p:attrNameLst>
                                          <p:attrName>style.visibility</p:attrName>
                                        </p:attrNameLst>
                                      </p:cBhvr>
                                      <p:to>
                                        <p:strVal val="visible"/>
                                      </p:to>
                                    </p:set>
                                    <p:anim calcmode="lin" valueType="num">
                                      <p:cBhvr>
                                        <p:cTn id="18" dur="500" fill="hold"/>
                                        <p:tgtEl>
                                          <p:spTgt spid="78"/>
                                        </p:tgtEl>
                                        <p:attrNameLst>
                                          <p:attrName>ppt_x</p:attrName>
                                        </p:attrNameLst>
                                      </p:cBhvr>
                                      <p:tavLst>
                                        <p:tav tm="0">
                                          <p:val>
                                            <p:strVal val="#ppt_x"/>
                                          </p:val>
                                        </p:tav>
                                        <p:tav tm="100000">
                                          <p:val>
                                            <p:strVal val="#ppt_x"/>
                                          </p:val>
                                        </p:tav>
                                      </p:tavLst>
                                    </p:anim>
                                    <p:anim calcmode="lin" valueType="num">
                                      <p:cBhvr>
                                        <p:cTn id="19" dur="500" fill="hold"/>
                                        <p:tgtEl>
                                          <p:spTgt spid="78"/>
                                        </p:tgtEl>
                                        <p:attrNameLst>
                                          <p:attrName>ppt_y</p:attrName>
                                        </p:attrNameLst>
                                      </p:cBhvr>
                                      <p:tavLst>
                                        <p:tav tm="0">
                                          <p:val>
                                            <p:strVal val="#ppt_y-#ppt_h/2"/>
                                          </p:val>
                                        </p:tav>
                                        <p:tav tm="100000">
                                          <p:val>
                                            <p:strVal val="#ppt_y"/>
                                          </p:val>
                                        </p:tav>
                                      </p:tavLst>
                                    </p:anim>
                                    <p:anim calcmode="lin" valueType="num">
                                      <p:cBhvr>
                                        <p:cTn id="20" dur="500" fill="hold"/>
                                        <p:tgtEl>
                                          <p:spTgt spid="78"/>
                                        </p:tgtEl>
                                        <p:attrNameLst>
                                          <p:attrName>ppt_w</p:attrName>
                                        </p:attrNameLst>
                                      </p:cBhvr>
                                      <p:tavLst>
                                        <p:tav tm="0">
                                          <p:val>
                                            <p:strVal val="#ppt_w"/>
                                          </p:val>
                                        </p:tav>
                                        <p:tav tm="100000">
                                          <p:val>
                                            <p:strVal val="#ppt_w"/>
                                          </p:val>
                                        </p:tav>
                                      </p:tavLst>
                                    </p:anim>
                                    <p:anim calcmode="lin" valueType="num">
                                      <p:cBhvr>
                                        <p:cTn id="21" dur="500" fill="hold"/>
                                        <p:tgtEl>
                                          <p:spTgt spid="78"/>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nodeType="click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p:cTn id="30" dur="500" fill="hold"/>
                                        <p:tgtEl>
                                          <p:spTgt spid="87"/>
                                        </p:tgtEl>
                                        <p:attrNameLst>
                                          <p:attrName>ppt_x</p:attrName>
                                        </p:attrNameLst>
                                      </p:cBhvr>
                                      <p:tavLst>
                                        <p:tav tm="0">
                                          <p:val>
                                            <p:strVal val="#ppt_x"/>
                                          </p:val>
                                        </p:tav>
                                        <p:tav tm="100000">
                                          <p:val>
                                            <p:strVal val="#ppt_x"/>
                                          </p:val>
                                        </p:tav>
                                      </p:tavLst>
                                    </p:anim>
                                    <p:anim calcmode="lin" valueType="num">
                                      <p:cBhvr>
                                        <p:cTn id="31" dur="500" fill="hold"/>
                                        <p:tgtEl>
                                          <p:spTgt spid="87"/>
                                        </p:tgtEl>
                                        <p:attrNameLst>
                                          <p:attrName>ppt_y</p:attrName>
                                        </p:attrNameLst>
                                      </p:cBhvr>
                                      <p:tavLst>
                                        <p:tav tm="0">
                                          <p:val>
                                            <p:strVal val="#ppt_y-#ppt_h/2"/>
                                          </p:val>
                                        </p:tav>
                                        <p:tav tm="100000">
                                          <p:val>
                                            <p:strVal val="#ppt_y"/>
                                          </p:val>
                                        </p:tav>
                                      </p:tavLst>
                                    </p:anim>
                                    <p:anim calcmode="lin" valueType="num">
                                      <p:cBhvr>
                                        <p:cTn id="32" dur="500" fill="hold"/>
                                        <p:tgtEl>
                                          <p:spTgt spid="87"/>
                                        </p:tgtEl>
                                        <p:attrNameLst>
                                          <p:attrName>ppt_w</p:attrName>
                                        </p:attrNameLst>
                                      </p:cBhvr>
                                      <p:tavLst>
                                        <p:tav tm="0">
                                          <p:val>
                                            <p:strVal val="#ppt_w"/>
                                          </p:val>
                                        </p:tav>
                                        <p:tav tm="100000">
                                          <p:val>
                                            <p:strVal val="#ppt_w"/>
                                          </p:val>
                                        </p:tav>
                                      </p:tavLst>
                                    </p:anim>
                                    <p:anim calcmode="lin" valueType="num">
                                      <p:cBhvr>
                                        <p:cTn id="33" dur="500" fill="hold"/>
                                        <p:tgtEl>
                                          <p:spTgt spid="87"/>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1" fill="hold" nodeType="clickEffect">
                                  <p:stCondLst>
                                    <p:cond delay="0"/>
                                  </p:stCondLst>
                                  <p:childTnLst>
                                    <p:set>
                                      <p:cBhvr>
                                        <p:cTn id="41" dur="1" fill="hold">
                                          <p:stCondLst>
                                            <p:cond delay="0"/>
                                          </p:stCondLst>
                                        </p:cTn>
                                        <p:tgtEl>
                                          <p:spTgt spid="96"/>
                                        </p:tgtEl>
                                        <p:attrNameLst>
                                          <p:attrName>style.visibility</p:attrName>
                                        </p:attrNameLst>
                                      </p:cBhvr>
                                      <p:to>
                                        <p:strVal val="visible"/>
                                      </p:to>
                                    </p:set>
                                    <p:anim calcmode="lin" valueType="num">
                                      <p:cBhvr>
                                        <p:cTn id="42" dur="500" fill="hold"/>
                                        <p:tgtEl>
                                          <p:spTgt spid="96"/>
                                        </p:tgtEl>
                                        <p:attrNameLst>
                                          <p:attrName>ppt_x</p:attrName>
                                        </p:attrNameLst>
                                      </p:cBhvr>
                                      <p:tavLst>
                                        <p:tav tm="0">
                                          <p:val>
                                            <p:strVal val="#ppt_x"/>
                                          </p:val>
                                        </p:tav>
                                        <p:tav tm="100000">
                                          <p:val>
                                            <p:strVal val="#ppt_x"/>
                                          </p:val>
                                        </p:tav>
                                      </p:tavLst>
                                    </p:anim>
                                    <p:anim calcmode="lin" valueType="num">
                                      <p:cBhvr>
                                        <p:cTn id="43" dur="500" fill="hold"/>
                                        <p:tgtEl>
                                          <p:spTgt spid="96"/>
                                        </p:tgtEl>
                                        <p:attrNameLst>
                                          <p:attrName>ppt_y</p:attrName>
                                        </p:attrNameLst>
                                      </p:cBhvr>
                                      <p:tavLst>
                                        <p:tav tm="0">
                                          <p:val>
                                            <p:strVal val="#ppt_y-#ppt_h/2"/>
                                          </p:val>
                                        </p:tav>
                                        <p:tav tm="100000">
                                          <p:val>
                                            <p:strVal val="#ppt_y"/>
                                          </p:val>
                                        </p:tav>
                                      </p:tavLst>
                                    </p:anim>
                                    <p:anim calcmode="lin" valueType="num">
                                      <p:cBhvr>
                                        <p:cTn id="44" dur="500" fill="hold"/>
                                        <p:tgtEl>
                                          <p:spTgt spid="96"/>
                                        </p:tgtEl>
                                        <p:attrNameLst>
                                          <p:attrName>ppt_w</p:attrName>
                                        </p:attrNameLst>
                                      </p:cBhvr>
                                      <p:tavLst>
                                        <p:tav tm="0">
                                          <p:val>
                                            <p:strVal val="#ppt_w"/>
                                          </p:val>
                                        </p:tav>
                                        <p:tav tm="100000">
                                          <p:val>
                                            <p:strVal val="#ppt_w"/>
                                          </p:val>
                                        </p:tav>
                                      </p:tavLst>
                                    </p:anim>
                                    <p:anim calcmode="lin" valueType="num">
                                      <p:cBhvr>
                                        <p:cTn id="45" dur="500" fill="hold"/>
                                        <p:tgtEl>
                                          <p:spTgt spid="96"/>
                                        </p:tgtEl>
                                        <p:attrNameLst>
                                          <p:attrName>ppt_h</p:attrName>
                                        </p:attrNameLst>
                                      </p:cBhvr>
                                      <p:tavLst>
                                        <p:tav tm="0">
                                          <p:val>
                                            <p:fltVal val="0"/>
                                          </p:val>
                                        </p:tav>
                                        <p:tav tm="100000">
                                          <p:val>
                                            <p:strVal val="#ppt_h"/>
                                          </p:val>
                                        </p:tav>
                                      </p:tavLst>
                                    </p:anim>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5" grpId="0"/>
      <p:bldP spid="10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F8DB7-7287-0378-2B5E-36FA32C0D9A5}"/>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1E53DE7E-3C99-B4A3-1581-987536CB29AB}"/>
              </a:ext>
            </a:extLst>
          </p:cNvPr>
          <p:cNvGrpSpPr/>
          <p:nvPr/>
        </p:nvGrpSpPr>
        <p:grpSpPr>
          <a:xfrm>
            <a:off x="119456" y="2518392"/>
            <a:ext cx="5828870" cy="4238174"/>
            <a:chOff x="4276725" y="964504"/>
            <a:chExt cx="7736339" cy="5438733"/>
          </a:xfrm>
        </p:grpSpPr>
        <p:pic>
          <p:nvPicPr>
            <p:cNvPr id="16" name="Picture 15" descr="A map of land with different colored objects&#10;&#10;AI-generated content may be incorrect.">
              <a:extLst>
                <a:ext uri="{FF2B5EF4-FFF2-40B4-BE49-F238E27FC236}">
                  <a16:creationId xmlns:a16="http://schemas.microsoft.com/office/drawing/2014/main" id="{AC8D75B8-2915-C57B-4C12-FE8F2345D9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62311" y="1540855"/>
              <a:ext cx="6460085" cy="4368282"/>
            </a:xfrm>
            <a:prstGeom prst="rect">
              <a:avLst/>
            </a:prstGeom>
          </p:spPr>
        </p:pic>
        <p:pic>
          <p:nvPicPr>
            <p:cNvPr id="4" name="Afbeelding 3" descr="Afbeelding met fotolijst, Rechthoek, omlijsting, kunst&#10;&#10;Door AI gegenereerde inhoud is mogelijk onjuist.">
              <a:extLst>
                <a:ext uri="{FF2B5EF4-FFF2-40B4-BE49-F238E27FC236}">
                  <a16:creationId xmlns:a16="http://schemas.microsoft.com/office/drawing/2014/main" id="{06985CFA-A70D-F1C2-F6AF-E55D47EC837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276725" y="964504"/>
              <a:ext cx="7736339" cy="5438733"/>
            </a:xfrm>
            <a:prstGeom prst="rect">
              <a:avLst/>
            </a:prstGeom>
          </p:spPr>
        </p:pic>
      </p:grpSp>
      <p:sp>
        <p:nvSpPr>
          <p:cNvPr id="8" name="TextBox 18">
            <a:extLst>
              <a:ext uri="{FF2B5EF4-FFF2-40B4-BE49-F238E27FC236}">
                <a16:creationId xmlns:a16="http://schemas.microsoft.com/office/drawing/2014/main" id="{B5D345BE-072F-2C7B-8429-9254ABCF1FEF}"/>
              </a:ext>
            </a:extLst>
          </p:cNvPr>
          <p:cNvSpPr txBox="1"/>
          <p:nvPr/>
        </p:nvSpPr>
        <p:spPr>
          <a:xfrm>
            <a:off x="466786" y="1397054"/>
            <a:ext cx="4281335" cy="1433406"/>
          </a:xfrm>
          <a:prstGeom prst="rect">
            <a:avLst/>
          </a:prstGeom>
          <a:noFill/>
        </p:spPr>
        <p:txBody>
          <a:bodyPr wrap="square" rtlCol="0">
            <a:spAutoFit/>
          </a:bodyPr>
          <a:lstStyle/>
          <a:p>
            <a:pPr>
              <a:lnSpc>
                <a:spcPct val="150000"/>
              </a:lnSpc>
            </a:pPr>
            <a: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Maar wat léér je nou precies met Proeftuin? </a:t>
            </a:r>
            <a:b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br>
            <a:r>
              <a:rPr lang="nl-NL" sz="1500" b="1" dirty="0">
                <a:solidFill>
                  <a:schemeClr val="bg1"/>
                </a:solidFill>
                <a:latin typeface="Century Gothic" panose="020B0502020202020204" pitchFamily="34" charset="0"/>
                <a:ea typeface="Verdana" panose="020B0604030504040204" pitchFamily="34" charset="0"/>
                <a:cs typeface="Verdana" panose="020B0604030504040204" pitchFamily="34" charset="0"/>
              </a:rPr>
              <a:t>Dat zie je het beste aan de hand van de drie eilanden van Proeftuin. </a:t>
            </a:r>
          </a:p>
          <a:p>
            <a:pPr>
              <a:lnSpc>
                <a:spcPct val="150000"/>
              </a:lnSpc>
            </a:pPr>
            <a:endParaRPr lang="nl-NL" sz="1500" dirty="0">
              <a:solidFill>
                <a:schemeClr val="bg1"/>
              </a:solidFill>
              <a:latin typeface="Century Gothic" panose="020B0502020202020204" pitchFamily="34" charset="0"/>
              <a:ea typeface="Verdana" panose="020B0604030504040204" pitchFamily="34" charset="0"/>
              <a:cs typeface="Verdana" panose="020B0604030504040204" pitchFamily="34" charset="0"/>
            </a:endParaRPr>
          </a:p>
        </p:txBody>
      </p:sp>
      <p:sp>
        <p:nvSpPr>
          <p:cNvPr id="3" name="TextBox 18">
            <a:extLst>
              <a:ext uri="{FF2B5EF4-FFF2-40B4-BE49-F238E27FC236}">
                <a16:creationId xmlns:a16="http://schemas.microsoft.com/office/drawing/2014/main" id="{3AFAC59E-2904-5F34-B263-111824DCF24C}"/>
              </a:ext>
            </a:extLst>
          </p:cNvPr>
          <p:cNvSpPr txBox="1"/>
          <p:nvPr/>
        </p:nvSpPr>
        <p:spPr>
          <a:xfrm>
            <a:off x="4085578" y="248083"/>
            <a:ext cx="4176584" cy="400110"/>
          </a:xfrm>
          <a:prstGeom prst="rect">
            <a:avLst/>
          </a:prstGeom>
          <a:noFill/>
        </p:spPr>
        <p:txBody>
          <a:bodyPr wrap="square" rtlCol="0">
            <a:spAutoFit/>
          </a:bodyPr>
          <a:lstStyle/>
          <a:p>
            <a:pPr algn="ctr">
              <a:lnSpc>
                <a:spcPct val="100000"/>
              </a:lnSpc>
            </a:pPr>
            <a:r>
              <a:rPr lang="nl-NL" sz="2000" b="1" dirty="0">
                <a:solidFill>
                  <a:schemeClr val="bg1"/>
                </a:solidFill>
                <a:latin typeface="Aptos" panose="020B0004020202020204" pitchFamily="34" charset="0"/>
                <a:ea typeface="Roboto Light" panose="02000000000000000000" pitchFamily="2" charset="0"/>
              </a:rPr>
              <a:t>Proeftuin in drie delen</a:t>
            </a:r>
          </a:p>
        </p:txBody>
      </p:sp>
      <p:cxnSp>
        <p:nvCxnSpPr>
          <p:cNvPr id="2" name="Rechte verbindingslijn 1">
            <a:extLst>
              <a:ext uri="{FF2B5EF4-FFF2-40B4-BE49-F238E27FC236}">
                <a16:creationId xmlns:a16="http://schemas.microsoft.com/office/drawing/2014/main" id="{C7FC19F1-1BE0-E83F-3EC4-39DE105548FA}"/>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5" name="Afbeelding 4" descr="Afbeelding met schermopname, Rechthoek, plein, ontwerp&#10;&#10;Automatisch gegenereerde beschrijving">
            <a:extLst>
              <a:ext uri="{FF2B5EF4-FFF2-40B4-BE49-F238E27FC236}">
                <a16:creationId xmlns:a16="http://schemas.microsoft.com/office/drawing/2014/main" id="{363E3341-AAC9-7153-372F-7DAAD548AF8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88359" y="865063"/>
            <a:ext cx="5136854" cy="6075645"/>
          </a:xfrm>
          <a:prstGeom prst="rect">
            <a:avLst/>
          </a:prstGeom>
          <a:effectLst>
            <a:outerShdw blurRad="50800" dist="38100" dir="2700000" algn="tl" rotWithShape="0">
              <a:prstClr val="black">
                <a:alpha val="40000"/>
              </a:prstClr>
            </a:outerShdw>
          </a:effectLst>
        </p:spPr>
      </p:pic>
      <p:pic>
        <p:nvPicPr>
          <p:cNvPr id="22" name="Picture 6" descr="A green logo on a black background&#10;&#10;AI-generated content may be incorrect.">
            <a:extLst>
              <a:ext uri="{FF2B5EF4-FFF2-40B4-BE49-F238E27FC236}">
                <a16:creationId xmlns:a16="http://schemas.microsoft.com/office/drawing/2014/main" id="{2EB9EAD0-4633-7573-103B-3D3EBAA940F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168021" y="4908427"/>
            <a:ext cx="635000" cy="463637"/>
          </a:xfrm>
          <a:prstGeom prst="rect">
            <a:avLst/>
          </a:prstGeom>
        </p:spPr>
      </p:pic>
      <p:pic>
        <p:nvPicPr>
          <p:cNvPr id="23" name="Picture 8" descr="A green logo on a black background&#10;&#10;AI-generated content may be incorrect.">
            <a:extLst>
              <a:ext uri="{FF2B5EF4-FFF2-40B4-BE49-F238E27FC236}">
                <a16:creationId xmlns:a16="http://schemas.microsoft.com/office/drawing/2014/main" id="{528CE7C2-1615-24A5-E8F0-9839244C81B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168021" y="1786487"/>
            <a:ext cx="635000" cy="335071"/>
          </a:xfrm>
          <a:prstGeom prst="rect">
            <a:avLst/>
          </a:prstGeom>
        </p:spPr>
      </p:pic>
      <p:pic>
        <p:nvPicPr>
          <p:cNvPr id="24" name="Picture 10" descr="A green logo on a black background&#10;&#10;AI-generated content may be incorrect.">
            <a:extLst>
              <a:ext uri="{FF2B5EF4-FFF2-40B4-BE49-F238E27FC236}">
                <a16:creationId xmlns:a16="http://schemas.microsoft.com/office/drawing/2014/main" id="{77FE8A4D-7805-B9AC-C777-74FB8BA90064}"/>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168021" y="3083249"/>
            <a:ext cx="635000" cy="436108"/>
          </a:xfrm>
          <a:prstGeom prst="rect">
            <a:avLst/>
          </a:prstGeom>
        </p:spPr>
      </p:pic>
      <p:sp>
        <p:nvSpPr>
          <p:cNvPr id="25" name="TextBox 18">
            <a:extLst>
              <a:ext uri="{FF2B5EF4-FFF2-40B4-BE49-F238E27FC236}">
                <a16:creationId xmlns:a16="http://schemas.microsoft.com/office/drawing/2014/main" id="{92CC2041-3AC1-B7DD-0951-E3588AB330B5}"/>
              </a:ext>
            </a:extLst>
          </p:cNvPr>
          <p:cNvSpPr txBox="1"/>
          <p:nvPr/>
        </p:nvSpPr>
        <p:spPr>
          <a:xfrm>
            <a:off x="7111244" y="2107663"/>
            <a:ext cx="4174521" cy="654410"/>
          </a:xfrm>
          <a:prstGeom prst="rect">
            <a:avLst/>
          </a:prstGeom>
          <a:noFill/>
        </p:spPr>
        <p:txBody>
          <a:bodyPr wrap="square" rtlCol="0">
            <a:spAutoFit/>
          </a:bodyPr>
          <a:lstStyle/>
          <a:p>
            <a:pPr>
              <a:lnSpc>
                <a:spcPct val="150000"/>
              </a:lnSpc>
            </a:pPr>
            <a:r>
              <a:rPr lang="nl-NL" sz="1300" dirty="0">
                <a:latin typeface="Century Gothic" panose="020B0502020202020204" pitchFamily="34" charset="0"/>
                <a:ea typeface="Verdana" panose="020B0604030504040204" pitchFamily="34" charset="0"/>
                <a:cs typeface="Verdana" panose="020B0604030504040204" pitchFamily="34" charset="0"/>
              </a:rPr>
              <a:t>Dit eiland gaat over je persoonlijke ontwikkeling én hoe je omgaat met anderen.</a:t>
            </a:r>
          </a:p>
        </p:txBody>
      </p:sp>
      <p:sp>
        <p:nvSpPr>
          <p:cNvPr id="26" name="TextBox 18">
            <a:extLst>
              <a:ext uri="{FF2B5EF4-FFF2-40B4-BE49-F238E27FC236}">
                <a16:creationId xmlns:a16="http://schemas.microsoft.com/office/drawing/2014/main" id="{917D94CC-5737-5226-B1CA-7A6AED8FBD5C}"/>
              </a:ext>
            </a:extLst>
          </p:cNvPr>
          <p:cNvSpPr txBox="1"/>
          <p:nvPr/>
        </p:nvSpPr>
        <p:spPr>
          <a:xfrm>
            <a:off x="7111244" y="3440848"/>
            <a:ext cx="4174521" cy="1254574"/>
          </a:xfrm>
          <a:prstGeom prst="rect">
            <a:avLst/>
          </a:prstGeom>
          <a:noFill/>
        </p:spPr>
        <p:txBody>
          <a:bodyPr wrap="square" rtlCol="0">
            <a:spAutoFit/>
          </a:bodyPr>
          <a:lstStyle/>
          <a:p>
            <a:pPr>
              <a:lnSpc>
                <a:spcPct val="150000"/>
              </a:lnSpc>
            </a:pPr>
            <a:r>
              <a:rPr lang="nl-NL" sz="1300" dirty="0">
                <a:latin typeface="Century Gothic" panose="020B0502020202020204" pitchFamily="34" charset="0"/>
                <a:ea typeface="Verdana" panose="020B0604030504040204" pitchFamily="34" charset="0"/>
                <a:cs typeface="Verdana" panose="020B0604030504040204" pitchFamily="34" charset="0"/>
              </a:rPr>
              <a:t>Leren gaat over alles wat met leren te maken heeft. Van hoe je studeert en plant tot je examens. Dit wordt ook wel studievaardigheden genoemd. </a:t>
            </a:r>
          </a:p>
        </p:txBody>
      </p:sp>
      <p:sp>
        <p:nvSpPr>
          <p:cNvPr id="27" name="TextBox 18">
            <a:extLst>
              <a:ext uri="{FF2B5EF4-FFF2-40B4-BE49-F238E27FC236}">
                <a16:creationId xmlns:a16="http://schemas.microsoft.com/office/drawing/2014/main" id="{C414711A-369B-878E-E11B-771BB4EA0823}"/>
              </a:ext>
            </a:extLst>
          </p:cNvPr>
          <p:cNvSpPr txBox="1"/>
          <p:nvPr/>
        </p:nvSpPr>
        <p:spPr>
          <a:xfrm>
            <a:off x="7111243" y="5254728"/>
            <a:ext cx="4174521" cy="1254574"/>
          </a:xfrm>
          <a:prstGeom prst="rect">
            <a:avLst/>
          </a:prstGeom>
          <a:noFill/>
        </p:spPr>
        <p:txBody>
          <a:bodyPr wrap="square" rtlCol="0">
            <a:spAutoFit/>
          </a:bodyPr>
          <a:lstStyle/>
          <a:p>
            <a:pPr>
              <a:lnSpc>
                <a:spcPct val="150000"/>
              </a:lnSpc>
            </a:pPr>
            <a:r>
              <a:rPr lang="nl-NL" sz="1300" dirty="0">
                <a:latin typeface="Century Gothic" panose="020B0502020202020204" pitchFamily="34" charset="0"/>
                <a:ea typeface="Verdana" panose="020B0604030504040204" pitchFamily="34" charset="0"/>
                <a:cs typeface="Verdana" panose="020B0604030504040204" pitchFamily="34" charset="0"/>
              </a:rPr>
              <a:t>Later gaat over keuzes voor je toekomst. LOB dus. Je onderzoekt wat je goed kunt en wat je leuk lijkt, en welke keuzes je nu kunt maken om die droom werkelijkheid te laten worden. </a:t>
            </a:r>
          </a:p>
        </p:txBody>
      </p:sp>
      <p:grpSp>
        <p:nvGrpSpPr>
          <p:cNvPr id="36" name="Groep 35">
            <a:extLst>
              <a:ext uri="{FF2B5EF4-FFF2-40B4-BE49-F238E27FC236}">
                <a16:creationId xmlns:a16="http://schemas.microsoft.com/office/drawing/2014/main" id="{56AEC300-3065-27C4-481D-386684439BFD}"/>
              </a:ext>
            </a:extLst>
          </p:cNvPr>
          <p:cNvGrpSpPr/>
          <p:nvPr/>
        </p:nvGrpSpPr>
        <p:grpSpPr>
          <a:xfrm>
            <a:off x="378810" y="872004"/>
            <a:ext cx="4369311" cy="400110"/>
            <a:chOff x="809112" y="1742329"/>
            <a:chExt cx="4391404" cy="400110"/>
          </a:xfrm>
        </p:grpSpPr>
        <p:pic>
          <p:nvPicPr>
            <p:cNvPr id="37" name="Afbeelding 36">
              <a:extLst>
                <a:ext uri="{FF2B5EF4-FFF2-40B4-BE49-F238E27FC236}">
                  <a16:creationId xmlns:a16="http://schemas.microsoft.com/office/drawing/2014/main" id="{ED4E80B2-CE0C-CBC0-B93C-EC281CF1BE46}"/>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09112" y="1743121"/>
              <a:ext cx="4391404" cy="393005"/>
            </a:xfrm>
            <a:prstGeom prst="rect">
              <a:avLst/>
            </a:prstGeom>
          </p:spPr>
        </p:pic>
        <p:sp>
          <p:nvSpPr>
            <p:cNvPr id="38" name="TextBox 18">
              <a:extLst>
                <a:ext uri="{FF2B5EF4-FFF2-40B4-BE49-F238E27FC236}">
                  <a16:creationId xmlns:a16="http://schemas.microsoft.com/office/drawing/2014/main" id="{9C9C9E18-1DC7-3FFA-9232-9320409B5BF4}"/>
                </a:ext>
              </a:extLst>
            </p:cNvPr>
            <p:cNvSpPr txBox="1"/>
            <p:nvPr/>
          </p:nvSpPr>
          <p:spPr>
            <a:xfrm>
              <a:off x="934739" y="1742329"/>
              <a:ext cx="4176758" cy="400110"/>
            </a:xfrm>
            <a:prstGeom prst="rect">
              <a:avLst/>
            </a:prstGeom>
            <a:noFill/>
          </p:spPr>
          <p:txBody>
            <a:bodyPr wrap="square" rtlCol="0">
              <a:spAutoFit/>
            </a:bodyPr>
            <a:lstStyle/>
            <a:p>
              <a:pPr algn="ctr">
                <a:lnSpc>
                  <a:spcPct val="100000"/>
                </a:lnSpc>
              </a:pPr>
              <a:r>
                <a:rPr lang="nl-NL" sz="2000" b="1" dirty="0" err="1">
                  <a:solidFill>
                    <a:schemeClr val="bg1"/>
                  </a:solidFill>
                  <a:latin typeface="Aptos" panose="020B0004020202020204" pitchFamily="34" charset="0"/>
                  <a:ea typeface="Roboto Light" panose="02000000000000000000" pitchFamily="2" charset="0"/>
                </a:rPr>
                <a:t>Mentorles</a:t>
              </a:r>
              <a:r>
                <a:rPr lang="nl-NL" sz="2000" b="1" dirty="0">
                  <a:solidFill>
                    <a:schemeClr val="bg1"/>
                  </a:solidFill>
                  <a:latin typeface="Aptos" panose="020B0004020202020204" pitchFamily="34" charset="0"/>
                  <a:ea typeface="Roboto Light" panose="02000000000000000000" pitchFamily="2" charset="0"/>
                </a:rPr>
                <a:t> én LOB</a:t>
              </a:r>
            </a:p>
          </p:txBody>
        </p:sp>
      </p:grpSp>
      <p:pic>
        <p:nvPicPr>
          <p:cNvPr id="39" name="Afbeelding 38" descr="Afbeelding met Graphics, symbool, clipart, kunst&#10;&#10;Door AI gegenereerde inhoud is mogelijk onjuist.">
            <a:extLst>
              <a:ext uri="{FF2B5EF4-FFF2-40B4-BE49-F238E27FC236}">
                <a16:creationId xmlns:a16="http://schemas.microsoft.com/office/drawing/2014/main" id="{B041040A-7656-71C7-CF69-9328B77371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2905" y="777478"/>
            <a:ext cx="438879" cy="573919"/>
          </a:xfrm>
          <a:prstGeom prst="rect">
            <a:avLst/>
          </a:prstGeom>
        </p:spPr>
      </p:pic>
    </p:spTree>
    <p:extLst>
      <p:ext uri="{BB962C8B-B14F-4D97-AF65-F5344CB8AC3E}">
        <p14:creationId xmlns:p14="http://schemas.microsoft.com/office/powerpoint/2010/main" val="295723256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65E4-D504-0D42-970D-3FE5C18013EA}"/>
            </a:ext>
          </a:extLst>
        </p:cNvPr>
        <p:cNvGrpSpPr/>
        <p:nvPr/>
      </p:nvGrpSpPr>
      <p:grpSpPr>
        <a:xfrm>
          <a:off x="0" y="0"/>
          <a:ext cx="0" cy="0"/>
          <a:chOff x="0" y="0"/>
          <a:chExt cx="0" cy="0"/>
        </a:xfrm>
      </p:grpSpPr>
      <p:pic>
        <p:nvPicPr>
          <p:cNvPr id="40" name="Afbeelding 39">
            <a:extLst>
              <a:ext uri="{FF2B5EF4-FFF2-40B4-BE49-F238E27FC236}">
                <a16:creationId xmlns:a16="http://schemas.microsoft.com/office/drawing/2014/main" id="{54246E65-196E-297D-B7EF-A98B9C02CAF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24352" y="1486286"/>
            <a:ext cx="4369311" cy="393005"/>
          </a:xfrm>
          <a:prstGeom prst="rect">
            <a:avLst/>
          </a:prstGeom>
        </p:spPr>
      </p:pic>
      <p:pic>
        <p:nvPicPr>
          <p:cNvPr id="32" name="Afbeelding 31">
            <a:extLst>
              <a:ext uri="{FF2B5EF4-FFF2-40B4-BE49-F238E27FC236}">
                <a16:creationId xmlns:a16="http://schemas.microsoft.com/office/drawing/2014/main" id="{B414F1D5-8CEF-7BB2-F921-A8BBD73D76E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1728" y="1069868"/>
            <a:ext cx="4369311" cy="393005"/>
          </a:xfrm>
          <a:prstGeom prst="rect">
            <a:avLst/>
          </a:prstGeom>
        </p:spPr>
      </p:pic>
      <p:sp>
        <p:nvSpPr>
          <p:cNvPr id="3" name="TextBox 18">
            <a:extLst>
              <a:ext uri="{FF2B5EF4-FFF2-40B4-BE49-F238E27FC236}">
                <a16:creationId xmlns:a16="http://schemas.microsoft.com/office/drawing/2014/main" id="{376D9E05-B4AE-711D-AE8D-59A7D6B73DF2}"/>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cxnSp>
        <p:nvCxnSpPr>
          <p:cNvPr id="2" name="Rechte verbindingslijn 1">
            <a:extLst>
              <a:ext uri="{FF2B5EF4-FFF2-40B4-BE49-F238E27FC236}">
                <a16:creationId xmlns:a16="http://schemas.microsoft.com/office/drawing/2014/main" id="{7C1654D9-4A65-F874-BB03-B0037BF2E7F2}"/>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8">
            <a:extLst>
              <a:ext uri="{FF2B5EF4-FFF2-40B4-BE49-F238E27FC236}">
                <a16:creationId xmlns:a16="http://schemas.microsoft.com/office/drawing/2014/main" id="{0A3EB5BE-4081-12AA-4041-27D0A3018F8B}"/>
              </a:ext>
            </a:extLst>
          </p:cNvPr>
          <p:cNvSpPr/>
          <p:nvPr/>
        </p:nvSpPr>
        <p:spPr>
          <a:xfrm>
            <a:off x="666735" y="1633843"/>
            <a:ext cx="4405375" cy="907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sz="1500" b="1" dirty="0">
                <a:solidFill>
                  <a:schemeClr val="bg1"/>
                </a:solidFill>
                <a:latin typeface="Century Gothic" panose="020B0502020202020204" pitchFamily="34" charset="0"/>
                <a:ea typeface="Verdana" panose="020B0604030504040204" pitchFamily="34" charset="0"/>
                <a:cs typeface="Arial" panose="020B0604020202020204" pitchFamily="34" charset="0"/>
              </a:rPr>
              <a:t>Wat houdt LOB in en waarom krijg je het? Neem het op tegen je klasgenoten in de Proeftuin-quiz!</a:t>
            </a:r>
          </a:p>
        </p:txBody>
      </p:sp>
      <p:sp>
        <p:nvSpPr>
          <p:cNvPr id="11" name="Parallelogram 20">
            <a:extLst>
              <a:ext uri="{FF2B5EF4-FFF2-40B4-BE49-F238E27FC236}">
                <a16:creationId xmlns:a16="http://schemas.microsoft.com/office/drawing/2014/main" id="{4F223AF9-550F-8AA3-CF2F-7B3AC1056618}"/>
              </a:ext>
            </a:extLst>
          </p:cNvPr>
          <p:cNvSpPr/>
          <p:nvPr/>
        </p:nvSpPr>
        <p:spPr>
          <a:xfrm>
            <a:off x="771419" y="2980529"/>
            <a:ext cx="3042148" cy="3665928"/>
          </a:xfrm>
          <a:prstGeom prst="parallelogram">
            <a:avLst>
              <a:gd name="adj" fmla="val 0"/>
            </a:avLst>
          </a:prstGeom>
          <a:solidFill>
            <a:schemeClr val="bg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latin typeface="Century Gothic" panose="020B0502020202020204" pitchFamily="34" charset="0"/>
            </a:endParaRPr>
          </a:p>
        </p:txBody>
      </p:sp>
      <p:sp>
        <p:nvSpPr>
          <p:cNvPr id="12" name="TextBox 24">
            <a:extLst>
              <a:ext uri="{FF2B5EF4-FFF2-40B4-BE49-F238E27FC236}">
                <a16:creationId xmlns:a16="http://schemas.microsoft.com/office/drawing/2014/main" id="{540881D5-C4BD-8B00-FB44-C4D956602047}"/>
              </a:ext>
            </a:extLst>
          </p:cNvPr>
          <p:cNvSpPr txBox="1"/>
          <p:nvPr/>
        </p:nvSpPr>
        <p:spPr>
          <a:xfrm>
            <a:off x="864304" y="3121727"/>
            <a:ext cx="2856378" cy="2929456"/>
          </a:xfrm>
          <a:prstGeom prst="rect">
            <a:avLst/>
          </a:prstGeom>
          <a:noFill/>
        </p:spPr>
        <p:txBody>
          <a:bodyPr wrap="square" rtlCol="0">
            <a:spAutoFit/>
          </a:bodyPr>
          <a:lstStyle/>
          <a:p>
            <a:pPr>
              <a:lnSpc>
                <a:spcPct val="150000"/>
              </a:lnSpc>
            </a:pPr>
            <a:r>
              <a:rPr lang="en-NL" sz="1300" b="1" dirty="0">
                <a:latin typeface="Century Gothic" panose="020B0502020202020204" pitchFamily="34" charset="0"/>
              </a:rPr>
              <a:t>Naam team: </a:t>
            </a:r>
            <a:r>
              <a:rPr lang="en-NL" sz="1300" dirty="0">
                <a:latin typeface="Century Gothic" panose="020B0502020202020204" pitchFamily="34" charset="0"/>
              </a:rPr>
              <a:t>Vliegende Panters</a:t>
            </a:r>
          </a:p>
          <a:p>
            <a:pPr>
              <a:lnSpc>
                <a:spcPct val="150000"/>
              </a:lnSpc>
            </a:pPr>
            <a:r>
              <a:rPr lang="en-NL" sz="1300" b="1" dirty="0">
                <a:latin typeface="Century Gothic" panose="020B0502020202020204" pitchFamily="34" charset="0"/>
              </a:rPr>
              <a:t>Leden</a:t>
            </a:r>
            <a:r>
              <a:rPr lang="en-NL" sz="1300" b="1">
                <a:latin typeface="Century Gothic" panose="020B0502020202020204" pitchFamily="34" charset="0"/>
              </a:rPr>
              <a:t>: </a:t>
            </a:r>
            <a:r>
              <a:rPr lang="en-NL" sz="1300">
                <a:latin typeface="Century Gothic" panose="020B0502020202020204" pitchFamily="34" charset="0"/>
              </a:rPr>
              <a:t>Jair</a:t>
            </a:r>
            <a:r>
              <a:rPr lang="nl-NL" sz="1300" dirty="0">
                <a:latin typeface="Century Gothic" panose="020B0502020202020204" pitchFamily="34" charset="0"/>
              </a:rPr>
              <a:t> en</a:t>
            </a:r>
            <a:r>
              <a:rPr lang="en-NL" sz="1300">
                <a:latin typeface="Century Gothic" panose="020B0502020202020204" pitchFamily="34" charset="0"/>
              </a:rPr>
              <a:t> Emma</a:t>
            </a:r>
            <a:endParaRPr lang="nl-NL" sz="1300" dirty="0">
              <a:latin typeface="Century Gothic" panose="020B0502020202020204" pitchFamily="34" charset="0"/>
            </a:endParaRPr>
          </a:p>
          <a:p>
            <a:pPr>
              <a:lnSpc>
                <a:spcPct val="150000"/>
              </a:lnSpc>
            </a:pPr>
            <a:endParaRPr lang="en-NL" sz="1300" dirty="0">
              <a:solidFill>
                <a:schemeClr val="accent3"/>
              </a:solidFill>
              <a:latin typeface="Century Gothic" panose="020B0502020202020204" pitchFamily="34" charset="0"/>
            </a:endParaRPr>
          </a:p>
          <a:p>
            <a:pPr>
              <a:lnSpc>
                <a:spcPct val="200000"/>
              </a:lnSpc>
            </a:pPr>
            <a:r>
              <a:rPr lang="en-NL" sz="1300" b="1">
                <a:latin typeface="Century Gothic" panose="020B0502020202020204" pitchFamily="34" charset="0"/>
              </a:rPr>
              <a:t>1</a:t>
            </a:r>
            <a:endParaRPr lang="en-NL" sz="1300" b="1" dirty="0">
              <a:latin typeface="Century Gothic" panose="020B0502020202020204" pitchFamily="34" charset="0"/>
            </a:endParaRPr>
          </a:p>
          <a:p>
            <a:pPr>
              <a:lnSpc>
                <a:spcPct val="200000"/>
              </a:lnSpc>
            </a:pPr>
            <a:r>
              <a:rPr lang="en-NL" sz="1300" b="1" dirty="0">
                <a:latin typeface="Century Gothic" panose="020B0502020202020204" pitchFamily="34" charset="0"/>
              </a:rPr>
              <a:t>2</a:t>
            </a:r>
          </a:p>
          <a:p>
            <a:pPr>
              <a:lnSpc>
                <a:spcPct val="200000"/>
              </a:lnSpc>
            </a:pPr>
            <a:r>
              <a:rPr lang="en-NL" sz="1300" b="1" dirty="0">
                <a:latin typeface="Century Gothic" panose="020B0502020202020204" pitchFamily="34" charset="0"/>
              </a:rPr>
              <a:t>3</a:t>
            </a:r>
          </a:p>
          <a:p>
            <a:pPr>
              <a:lnSpc>
                <a:spcPct val="200000"/>
              </a:lnSpc>
            </a:pPr>
            <a:r>
              <a:rPr lang="en-NL" sz="1300" b="1" dirty="0">
                <a:latin typeface="Century Gothic" panose="020B0502020202020204" pitchFamily="34" charset="0"/>
              </a:rPr>
              <a:t>4</a:t>
            </a:r>
          </a:p>
          <a:p>
            <a:pPr>
              <a:lnSpc>
                <a:spcPct val="200000"/>
              </a:lnSpc>
            </a:pPr>
            <a:r>
              <a:rPr lang="en-NL" sz="1300" b="1">
                <a:latin typeface="Century Gothic" panose="020B0502020202020204" pitchFamily="34" charset="0"/>
              </a:rPr>
              <a:t>5</a:t>
            </a:r>
            <a:endParaRPr lang="en-NL" sz="1300" b="1" dirty="0">
              <a:latin typeface="Century Gothic" panose="020B0502020202020204" pitchFamily="34" charset="0"/>
            </a:endParaRPr>
          </a:p>
        </p:txBody>
      </p:sp>
      <p:sp>
        <p:nvSpPr>
          <p:cNvPr id="13" name="TextBox 25">
            <a:extLst>
              <a:ext uri="{FF2B5EF4-FFF2-40B4-BE49-F238E27FC236}">
                <a16:creationId xmlns:a16="http://schemas.microsoft.com/office/drawing/2014/main" id="{589F10ED-357E-B66D-B7C8-C6D91F46ADC9}"/>
              </a:ext>
            </a:extLst>
          </p:cNvPr>
          <p:cNvSpPr txBox="1"/>
          <p:nvPr/>
        </p:nvSpPr>
        <p:spPr>
          <a:xfrm>
            <a:off x="771419" y="6315409"/>
            <a:ext cx="1650296" cy="292388"/>
          </a:xfrm>
          <a:prstGeom prst="rect">
            <a:avLst/>
          </a:prstGeom>
          <a:noFill/>
        </p:spPr>
        <p:txBody>
          <a:bodyPr wrap="square" rtlCol="0">
            <a:spAutoFit/>
          </a:bodyPr>
          <a:lstStyle/>
          <a:p>
            <a:r>
              <a:rPr lang="en-NL" sz="1300" b="1" dirty="0">
                <a:latin typeface="Century Gothic" panose="020B0502020202020204" pitchFamily="34" charset="0"/>
              </a:rPr>
              <a:t>Nagekeken door:</a:t>
            </a:r>
          </a:p>
        </p:txBody>
      </p:sp>
      <p:sp>
        <p:nvSpPr>
          <p:cNvPr id="18" name="TextBox 15">
            <a:extLst>
              <a:ext uri="{FF2B5EF4-FFF2-40B4-BE49-F238E27FC236}">
                <a16:creationId xmlns:a16="http://schemas.microsoft.com/office/drawing/2014/main" id="{557044AC-DB36-7916-AE07-65AF81F1CAC6}"/>
              </a:ext>
            </a:extLst>
          </p:cNvPr>
          <p:cNvSpPr txBox="1"/>
          <p:nvPr/>
        </p:nvSpPr>
        <p:spPr>
          <a:xfrm>
            <a:off x="6832997" y="2133569"/>
            <a:ext cx="4843891" cy="316464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NL" sz="1500">
                <a:solidFill>
                  <a:schemeClr val="bg1"/>
                </a:solidFill>
                <a:latin typeface="Century Gothic" panose="020B0502020202020204" pitchFamily="34" charset="0"/>
              </a:rPr>
              <a:t>Maak </a:t>
            </a:r>
            <a:r>
              <a:rPr lang="nl-NL" sz="1500" dirty="0">
                <a:solidFill>
                  <a:schemeClr val="bg1"/>
                </a:solidFill>
                <a:latin typeface="Century Gothic" panose="020B0502020202020204" pitchFamily="34" charset="0"/>
              </a:rPr>
              <a:t>tweetallen.</a:t>
            </a:r>
            <a:endParaRPr lang="en-NL" sz="1500" dirty="0">
              <a:solidFill>
                <a:schemeClr val="bg1"/>
              </a:solidFill>
              <a:latin typeface="Century Gothic" panose="020B0502020202020204" pitchFamily="34" charset="0"/>
            </a:endParaRPr>
          </a:p>
          <a:p>
            <a:pPr marL="285750" indent="-285750">
              <a:lnSpc>
                <a:spcPct val="150000"/>
              </a:lnSpc>
              <a:buFont typeface="Arial" panose="020B0604020202020204" pitchFamily="34" charset="0"/>
              <a:buChar char="•"/>
            </a:pPr>
            <a:r>
              <a:rPr lang="en-NL" sz="1500" dirty="0">
                <a:solidFill>
                  <a:schemeClr val="bg1"/>
                </a:solidFill>
                <a:latin typeface="Century Gothic" panose="020B0502020202020204" pitchFamily="34" charset="0"/>
              </a:rPr>
              <a:t>Pak </a:t>
            </a:r>
            <a:r>
              <a:rPr lang="en-NL" sz="1500">
                <a:solidFill>
                  <a:schemeClr val="bg1"/>
                </a:solidFill>
                <a:latin typeface="Century Gothic" panose="020B0502020202020204" pitchFamily="34" charset="0"/>
              </a:rPr>
              <a:t>per </a:t>
            </a:r>
            <a:r>
              <a:rPr lang="nl-NL" sz="1500" dirty="0">
                <a:solidFill>
                  <a:schemeClr val="bg1"/>
                </a:solidFill>
                <a:latin typeface="Century Gothic" panose="020B0502020202020204" pitchFamily="34" charset="0"/>
              </a:rPr>
              <a:t>duo</a:t>
            </a:r>
            <a:r>
              <a:rPr lang="en-NL" sz="1500">
                <a:solidFill>
                  <a:schemeClr val="bg1"/>
                </a:solidFill>
                <a:latin typeface="Century Gothic" panose="020B0502020202020204" pitchFamily="34" charset="0"/>
              </a:rPr>
              <a:t> </a:t>
            </a:r>
            <a:r>
              <a:rPr lang="en-NL" sz="1500" dirty="0">
                <a:solidFill>
                  <a:schemeClr val="bg1"/>
                </a:solidFill>
                <a:latin typeface="Century Gothic" panose="020B0502020202020204" pitchFamily="34" charset="0"/>
              </a:rPr>
              <a:t>één A4.</a:t>
            </a:r>
          </a:p>
          <a:p>
            <a:pPr marL="285750" indent="-285750">
              <a:lnSpc>
                <a:spcPct val="150000"/>
              </a:lnSpc>
              <a:buFont typeface="Arial" panose="020B0604020202020204" pitchFamily="34" charset="0"/>
              <a:buChar char="•"/>
            </a:pPr>
            <a:r>
              <a:rPr lang="en-NL" sz="1500" dirty="0">
                <a:solidFill>
                  <a:schemeClr val="bg1"/>
                </a:solidFill>
                <a:latin typeface="Century Gothic" panose="020B0502020202020204" pitchFamily="34" charset="0"/>
              </a:rPr>
              <a:t>Verzin </a:t>
            </a:r>
            <a:r>
              <a:rPr lang="en-NL" sz="1500">
                <a:solidFill>
                  <a:schemeClr val="bg1"/>
                </a:solidFill>
                <a:latin typeface="Century Gothic" panose="020B0502020202020204" pitchFamily="34" charset="0"/>
              </a:rPr>
              <a:t>een </a:t>
            </a:r>
            <a:r>
              <a:rPr lang="nl-NL" sz="1500" dirty="0">
                <a:solidFill>
                  <a:schemeClr val="bg1"/>
                </a:solidFill>
                <a:latin typeface="Century Gothic" panose="020B0502020202020204" pitchFamily="34" charset="0"/>
              </a:rPr>
              <a:t>team</a:t>
            </a:r>
            <a:r>
              <a:rPr lang="en-NL" sz="1500">
                <a:solidFill>
                  <a:schemeClr val="bg1"/>
                </a:solidFill>
                <a:latin typeface="Century Gothic" panose="020B0502020202020204" pitchFamily="34" charset="0"/>
              </a:rPr>
              <a:t>naam </a:t>
            </a:r>
            <a:r>
              <a:rPr lang="en-NL" sz="1500" dirty="0">
                <a:solidFill>
                  <a:schemeClr val="bg1"/>
                </a:solidFill>
                <a:latin typeface="Century Gothic" panose="020B0502020202020204" pitchFamily="34" charset="0"/>
              </a:rPr>
              <a:t>en zet </a:t>
            </a:r>
            <a:r>
              <a:rPr lang="en-NL" sz="1500">
                <a:solidFill>
                  <a:schemeClr val="bg1"/>
                </a:solidFill>
                <a:latin typeface="Century Gothic" panose="020B0502020202020204" pitchFamily="34" charset="0"/>
              </a:rPr>
              <a:t>die bovenaan</a:t>
            </a:r>
            <a:r>
              <a:rPr lang="nl-NL" sz="1500" dirty="0">
                <a:solidFill>
                  <a:schemeClr val="bg1"/>
                </a:solidFill>
                <a:latin typeface="Century Gothic" panose="020B0502020202020204" pitchFamily="34" charset="0"/>
              </a:rPr>
              <a:t>.</a:t>
            </a:r>
            <a:endParaRPr lang="en-NL" sz="1500" dirty="0">
              <a:solidFill>
                <a:schemeClr val="bg1"/>
              </a:solidFill>
              <a:latin typeface="Century Gothic" panose="020B0502020202020204" pitchFamily="34" charset="0"/>
            </a:endParaRPr>
          </a:p>
          <a:p>
            <a:pPr marL="285750" indent="-285750">
              <a:lnSpc>
                <a:spcPct val="150000"/>
              </a:lnSpc>
              <a:buFont typeface="Arial" panose="020B0604020202020204" pitchFamily="34" charset="0"/>
              <a:buChar char="•"/>
            </a:pPr>
            <a:r>
              <a:rPr lang="en-NL" sz="1500" dirty="0">
                <a:solidFill>
                  <a:schemeClr val="bg1"/>
                </a:solidFill>
                <a:latin typeface="Century Gothic" panose="020B0502020202020204" pitchFamily="34" charset="0"/>
              </a:rPr>
              <a:t>Noteer onder elkaar de cijfers 1 tot en </a:t>
            </a:r>
            <a:r>
              <a:rPr lang="en-NL" sz="1500">
                <a:solidFill>
                  <a:schemeClr val="bg1"/>
                </a:solidFill>
                <a:latin typeface="Century Gothic" panose="020B0502020202020204" pitchFamily="34" charset="0"/>
              </a:rPr>
              <a:t>met </a:t>
            </a:r>
            <a:r>
              <a:rPr lang="nl-NL" sz="1500" dirty="0">
                <a:solidFill>
                  <a:schemeClr val="bg1"/>
                </a:solidFill>
                <a:latin typeface="Century Gothic" panose="020B0502020202020204" pitchFamily="34" charset="0"/>
              </a:rPr>
              <a:t>5.</a:t>
            </a:r>
            <a:endParaRPr lang="en-NL" sz="1500" dirty="0">
              <a:solidFill>
                <a:schemeClr val="bg1"/>
              </a:solidFill>
              <a:latin typeface="Century Gothic" panose="020B0502020202020204" pitchFamily="34" charset="0"/>
            </a:endParaRPr>
          </a:p>
          <a:p>
            <a:pPr marL="285750" indent="-285750">
              <a:lnSpc>
                <a:spcPct val="150000"/>
              </a:lnSpc>
              <a:buFont typeface="Arial" panose="020B0604020202020204" pitchFamily="34" charset="0"/>
              <a:buChar char="•"/>
            </a:pPr>
            <a:r>
              <a:rPr lang="en-NL" sz="1500" dirty="0">
                <a:solidFill>
                  <a:schemeClr val="bg1"/>
                </a:solidFill>
                <a:latin typeface="Century Gothic" panose="020B0502020202020204" pitchFamily="34" charset="0"/>
              </a:rPr>
              <a:t>De docent of quizmaster leest de vragen voor.</a:t>
            </a:r>
          </a:p>
          <a:p>
            <a:pPr marL="285750" indent="-285750">
              <a:lnSpc>
                <a:spcPct val="150000"/>
              </a:lnSpc>
              <a:buFont typeface="Arial" panose="020B0604020202020204" pitchFamily="34" charset="0"/>
              <a:buChar char="•"/>
            </a:pPr>
            <a:r>
              <a:rPr lang="en-NL" sz="1500" dirty="0">
                <a:solidFill>
                  <a:schemeClr val="bg1"/>
                </a:solidFill>
                <a:latin typeface="Century Gothic" panose="020B0502020202020204" pitchFamily="34" charset="0"/>
              </a:rPr>
              <a:t>Beantwoord gezamenlijk de vraag en noteer de vraag achter het juiste cijfer. </a:t>
            </a:r>
          </a:p>
          <a:p>
            <a:pPr marL="285750" indent="-285750">
              <a:lnSpc>
                <a:spcPct val="150000"/>
              </a:lnSpc>
              <a:buFont typeface="Arial" panose="020B0604020202020204" pitchFamily="34" charset="0"/>
              <a:buChar char="•"/>
            </a:pPr>
            <a:r>
              <a:rPr lang="en-NL" sz="1500" dirty="0">
                <a:solidFill>
                  <a:schemeClr val="bg1"/>
                </a:solidFill>
                <a:latin typeface="Century Gothic" panose="020B0502020202020204" pitchFamily="34" charset="0"/>
              </a:rPr>
              <a:t>Zijn alle vragen geweest? </a:t>
            </a:r>
            <a:r>
              <a:rPr lang="en-GB" sz="1500" dirty="0">
                <a:solidFill>
                  <a:schemeClr val="bg1"/>
                </a:solidFill>
                <a:latin typeface="Century Gothic" panose="020B0502020202020204" pitchFamily="34" charset="0"/>
              </a:rPr>
              <a:t>W</a:t>
            </a:r>
            <a:r>
              <a:rPr lang="en-NL" sz="1500" dirty="0">
                <a:solidFill>
                  <a:schemeClr val="bg1"/>
                </a:solidFill>
                <a:latin typeface="Century Gothic" panose="020B0502020202020204" pitchFamily="34" charset="0"/>
              </a:rPr>
              <a:t>issel je blad met een ander team en kijk elkaars vragen na. </a:t>
            </a:r>
          </a:p>
        </p:txBody>
      </p:sp>
      <p:sp>
        <p:nvSpPr>
          <p:cNvPr id="20" name="Tekstvak 19">
            <a:extLst>
              <a:ext uri="{FF2B5EF4-FFF2-40B4-BE49-F238E27FC236}">
                <a16:creationId xmlns:a16="http://schemas.microsoft.com/office/drawing/2014/main" id="{0CDFEF63-7204-9363-501A-BC994BD703D3}"/>
              </a:ext>
            </a:extLst>
          </p:cNvPr>
          <p:cNvSpPr txBox="1"/>
          <p:nvPr/>
        </p:nvSpPr>
        <p:spPr>
          <a:xfrm>
            <a:off x="701728" y="930374"/>
            <a:ext cx="4300691" cy="67129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00000"/>
              </a:lnSpc>
            </a:pPr>
            <a:r>
              <a:rPr lang="nl-NL" sz="2000" b="1" dirty="0">
                <a:solidFill>
                  <a:schemeClr val="bg1"/>
                </a:solidFill>
                <a:latin typeface="Aptos" panose="020B0004020202020204" pitchFamily="34" charset="0"/>
                <a:ea typeface="Verdana" panose="020B0604030504040204" pitchFamily="34" charset="0"/>
                <a:cs typeface="Verdana" panose="020B0604030504040204" pitchFamily="34" charset="0"/>
              </a:rPr>
              <a:t>Pubquiz</a:t>
            </a:r>
          </a:p>
        </p:txBody>
      </p:sp>
      <p:pic>
        <p:nvPicPr>
          <p:cNvPr id="21" name="Afbeelding 20" descr="Afbeelding met Graphics, symbool, Kleurrijkheid, logo&#10;&#10;Door AI gegenereerde inhoud is mogelijk onjuist.">
            <a:extLst>
              <a:ext uri="{FF2B5EF4-FFF2-40B4-BE49-F238E27FC236}">
                <a16:creationId xmlns:a16="http://schemas.microsoft.com/office/drawing/2014/main" id="{B78154DB-EB23-8E47-9D9E-A1EE105FB1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980" y="979060"/>
            <a:ext cx="438879" cy="573919"/>
          </a:xfrm>
          <a:prstGeom prst="rect">
            <a:avLst/>
          </a:prstGeom>
        </p:spPr>
      </p:pic>
      <p:pic>
        <p:nvPicPr>
          <p:cNvPr id="23" name="Afbeelding 22" descr="Afbeelding met Graphics, symbool, clipart, kunst&#10;&#10;Door AI gegenereerde inhoud is mogelijk onjuist.">
            <a:extLst>
              <a:ext uri="{FF2B5EF4-FFF2-40B4-BE49-F238E27FC236}">
                <a16:creationId xmlns:a16="http://schemas.microsoft.com/office/drawing/2014/main" id="{1FFE26D0-5BFC-07DE-6BA2-523DE5ECDB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7844" y="1409118"/>
            <a:ext cx="438878" cy="573918"/>
          </a:xfrm>
          <a:prstGeom prst="rect">
            <a:avLst/>
          </a:prstGeom>
        </p:spPr>
      </p:pic>
      <p:sp>
        <p:nvSpPr>
          <p:cNvPr id="24" name="Tekstvak 23">
            <a:extLst>
              <a:ext uri="{FF2B5EF4-FFF2-40B4-BE49-F238E27FC236}">
                <a16:creationId xmlns:a16="http://schemas.microsoft.com/office/drawing/2014/main" id="{06AC93EB-E27E-CE54-8688-B74ADD756650}"/>
              </a:ext>
            </a:extLst>
          </p:cNvPr>
          <p:cNvSpPr txBox="1"/>
          <p:nvPr/>
        </p:nvSpPr>
        <p:spPr>
          <a:xfrm>
            <a:off x="6832997" y="1323971"/>
            <a:ext cx="4360666" cy="67129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00000"/>
              </a:lnSpc>
            </a:pPr>
            <a:r>
              <a:rPr lang="nl-NL" sz="2000" b="1" dirty="0">
                <a:solidFill>
                  <a:schemeClr val="bg1"/>
                </a:solidFill>
                <a:latin typeface="Aptos" panose="020B0004020202020204" pitchFamily="34" charset="0"/>
                <a:ea typeface="Verdana" panose="020B0604030504040204" pitchFamily="34" charset="0"/>
                <a:cs typeface="Verdana" panose="020B0604030504040204" pitchFamily="34" charset="0"/>
              </a:rPr>
              <a:t>Pubquiz regels</a:t>
            </a:r>
          </a:p>
        </p:txBody>
      </p:sp>
      <p:pic>
        <p:nvPicPr>
          <p:cNvPr id="33" name="Afbeelding 14">
            <a:extLst>
              <a:ext uri="{FF2B5EF4-FFF2-40B4-BE49-F238E27FC236}">
                <a16:creationId xmlns:a16="http://schemas.microsoft.com/office/drawing/2014/main" id="{141EE84A-5C23-F4F9-D1FB-9630204DC3C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2190050"/>
            <a:ext cx="220197" cy="274208"/>
          </a:xfrm>
          <a:prstGeom prst="rect">
            <a:avLst/>
          </a:prstGeom>
        </p:spPr>
      </p:pic>
      <p:pic>
        <p:nvPicPr>
          <p:cNvPr id="34" name="Afbeelding 14">
            <a:extLst>
              <a:ext uri="{FF2B5EF4-FFF2-40B4-BE49-F238E27FC236}">
                <a16:creationId xmlns:a16="http://schemas.microsoft.com/office/drawing/2014/main" id="{CF1C679B-CC22-BBC8-46AD-13DF26737A8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2527132"/>
            <a:ext cx="220197" cy="274208"/>
          </a:xfrm>
          <a:prstGeom prst="rect">
            <a:avLst/>
          </a:prstGeom>
        </p:spPr>
      </p:pic>
      <p:pic>
        <p:nvPicPr>
          <p:cNvPr id="35" name="Afbeelding 14">
            <a:extLst>
              <a:ext uri="{FF2B5EF4-FFF2-40B4-BE49-F238E27FC236}">
                <a16:creationId xmlns:a16="http://schemas.microsoft.com/office/drawing/2014/main" id="{458ED45F-A385-4930-45A6-FB7BADBEE1E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2864214"/>
            <a:ext cx="220197" cy="274208"/>
          </a:xfrm>
          <a:prstGeom prst="rect">
            <a:avLst/>
          </a:prstGeom>
        </p:spPr>
      </p:pic>
      <p:pic>
        <p:nvPicPr>
          <p:cNvPr id="36" name="Afbeelding 14">
            <a:extLst>
              <a:ext uri="{FF2B5EF4-FFF2-40B4-BE49-F238E27FC236}">
                <a16:creationId xmlns:a16="http://schemas.microsoft.com/office/drawing/2014/main" id="{DC7558CE-B43A-3A5F-D145-A4924495259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3201296"/>
            <a:ext cx="220197" cy="274208"/>
          </a:xfrm>
          <a:prstGeom prst="rect">
            <a:avLst/>
          </a:prstGeom>
        </p:spPr>
      </p:pic>
      <p:pic>
        <p:nvPicPr>
          <p:cNvPr id="37" name="Afbeelding 14">
            <a:extLst>
              <a:ext uri="{FF2B5EF4-FFF2-40B4-BE49-F238E27FC236}">
                <a16:creationId xmlns:a16="http://schemas.microsoft.com/office/drawing/2014/main" id="{AD8892EF-21E6-97B0-B9CB-DEB0E2C97F2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3538378"/>
            <a:ext cx="220197" cy="274208"/>
          </a:xfrm>
          <a:prstGeom prst="rect">
            <a:avLst/>
          </a:prstGeom>
        </p:spPr>
      </p:pic>
      <p:pic>
        <p:nvPicPr>
          <p:cNvPr id="38" name="Afbeelding 14">
            <a:extLst>
              <a:ext uri="{FF2B5EF4-FFF2-40B4-BE49-F238E27FC236}">
                <a16:creationId xmlns:a16="http://schemas.microsoft.com/office/drawing/2014/main" id="{16FA83B5-5AB1-27C0-6200-3F9F3E4F908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3875461"/>
            <a:ext cx="220197" cy="274208"/>
          </a:xfrm>
          <a:prstGeom prst="rect">
            <a:avLst/>
          </a:prstGeom>
        </p:spPr>
      </p:pic>
      <p:pic>
        <p:nvPicPr>
          <p:cNvPr id="39" name="Afbeelding 14">
            <a:extLst>
              <a:ext uri="{FF2B5EF4-FFF2-40B4-BE49-F238E27FC236}">
                <a16:creationId xmlns:a16="http://schemas.microsoft.com/office/drawing/2014/main" id="{D6AECE96-E72B-C231-8FAD-7F36CF3C45B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6525" y="4583956"/>
            <a:ext cx="220197" cy="274208"/>
          </a:xfrm>
          <a:prstGeom prst="rect">
            <a:avLst/>
          </a:prstGeom>
        </p:spPr>
      </p:pic>
    </p:spTree>
    <p:extLst>
      <p:ext uri="{BB962C8B-B14F-4D97-AF65-F5344CB8AC3E}">
        <p14:creationId xmlns:p14="http://schemas.microsoft.com/office/powerpoint/2010/main" val="3757066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26112129-E191-2F2F-8A81-066138275D1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grpSp>
        <p:nvGrpSpPr>
          <p:cNvPr id="50" name="Group 49">
            <a:extLst>
              <a:ext uri="{FF2B5EF4-FFF2-40B4-BE49-F238E27FC236}">
                <a16:creationId xmlns:a16="http://schemas.microsoft.com/office/drawing/2014/main" id="{97251AC9-F554-4D4A-BA77-8527690122CA}"/>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9C73E273-BAE2-304E-A794-C42ECF8CDABC}"/>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7DAA789D-1B4A-514A-9BFA-0CB3FF2B452E}"/>
                </a:ext>
              </a:extLst>
            </p:cNvPr>
            <p:cNvSpPr txBox="1"/>
            <p:nvPr/>
          </p:nvSpPr>
          <p:spPr>
            <a:xfrm>
              <a:off x="9400068" y="4544416"/>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3CBBF20C-C939-0B46-84BE-507001F5198D}"/>
                </a:ext>
              </a:extLst>
            </p:cNvPr>
            <p:cNvSpPr/>
            <p:nvPr/>
          </p:nvSpPr>
          <p:spPr>
            <a:xfrm>
              <a:off x="9988981" y="4612297"/>
              <a:ext cx="1819688" cy="1103178"/>
            </a:xfrm>
            <a:prstGeom prst="rect">
              <a:avLst/>
            </a:prstGeom>
          </p:spPr>
          <p:txBody>
            <a:bodyPr wrap="square">
              <a:spAutoFit/>
            </a:bodyPr>
            <a:lstStyle/>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Loopbaanoriëntatie </a:t>
              </a:r>
            </a:p>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en –begeleiding</a:t>
              </a:r>
            </a:p>
            <a:p>
              <a:endParaRPr lang="en-NL" sz="1400" dirty="0">
                <a:latin typeface="Arial" panose="020B0604020202020204" pitchFamily="34" charset="0"/>
                <a:ea typeface="Verdana" panose="020B060403050404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63E89CF1-9913-C744-9137-5C0658459AB8}"/>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E8C54D94-CAAF-104A-B9A5-E75F131B04A3}"/>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3ADDB6EE-1902-A04D-894F-0B0B3F646EAD}"/>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0DC679E5-D9CA-A34D-80EE-EF9B16059FA8}"/>
                  </a:ext>
                </a:extLst>
              </p:cNvPr>
              <p:cNvSpPr txBox="1"/>
              <p:nvPr/>
            </p:nvSpPr>
            <p:spPr>
              <a:xfrm>
                <a:off x="5352270" y="4558259"/>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705434C9-3EF4-124D-BF4D-EAD469B3CF44}"/>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CB072EE7-F193-D14F-9F7B-0EF8BB418593}"/>
                </a:ext>
              </a:extLst>
            </p:cNvPr>
            <p:cNvSpPr/>
            <p:nvPr/>
          </p:nvSpPr>
          <p:spPr>
            <a:xfrm>
              <a:off x="9571283" y="3954703"/>
              <a:ext cx="1716697" cy="1231106"/>
            </a:xfrm>
            <a:prstGeom prst="rect">
              <a:avLst/>
            </a:prstGeom>
          </p:spPr>
          <p:txBody>
            <a:bodyPr wrap="square">
              <a:spAutoFit/>
            </a:bodyPr>
            <a:lstStyle/>
            <a:p>
              <a:pPr>
                <a:lnSpc>
                  <a:spcPct val="150000"/>
                </a:lnSpc>
              </a:pPr>
              <a:endParaRPr lang="en-NL" sz="1400" dirty="0">
                <a:latin typeface="Century Gothic" panose="020B0502020202020204" pitchFamily="34" charset="0"/>
                <a:ea typeface="Verdana" panose="020B0604030504040204" pitchFamily="34" charset="0"/>
                <a:cs typeface="Arial" panose="020B0604020202020204" pitchFamily="34" charset="0"/>
              </a:endParaRPr>
            </a:p>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Leren, opleiding en beroep</a:t>
              </a:r>
            </a:p>
            <a:p>
              <a:endParaRPr lang="en-NL" sz="1400" dirty="0">
                <a:latin typeface="Arial" panose="020B0604020202020204" pitchFamily="34" charset="0"/>
                <a:ea typeface="Verdana" panose="020B0604030504040204" pitchFamily="34" charset="0"/>
                <a:cs typeface="Arial" panose="020B0604020202020204" pitchFamily="34" charset="0"/>
              </a:endParaRPr>
            </a:p>
          </p:txBody>
        </p:sp>
      </p:grpSp>
      <p:pic>
        <p:nvPicPr>
          <p:cNvPr id="31" name="Picture 47" descr="A picture containing envelope, monitor, food, shirt&#10;&#10;Description automatically generated">
            <a:extLst>
              <a:ext uri="{FF2B5EF4-FFF2-40B4-BE49-F238E27FC236}">
                <a16:creationId xmlns:a16="http://schemas.microsoft.com/office/drawing/2014/main" id="{77F054E6-F317-B44A-88D9-A059DF9B8D3E}"/>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A0C43340-5CE3-AE46-93C9-05D3FFCCDB31}"/>
              </a:ext>
            </a:extLst>
          </p:cNvPr>
          <p:cNvGrpSpPr/>
          <p:nvPr/>
        </p:nvGrpSpPr>
        <p:grpSpPr>
          <a:xfrm>
            <a:off x="658231" y="2646039"/>
            <a:ext cx="2938469" cy="2477580"/>
            <a:chOff x="948593" y="2493638"/>
            <a:chExt cx="2938469" cy="2965819"/>
          </a:xfrm>
        </p:grpSpPr>
        <p:grpSp>
          <p:nvGrpSpPr>
            <p:cNvPr id="25" name="Group 39">
              <a:extLst>
                <a:ext uri="{FF2B5EF4-FFF2-40B4-BE49-F238E27FC236}">
                  <a16:creationId xmlns:a16="http://schemas.microsoft.com/office/drawing/2014/main" id="{F0A09FBC-792F-054B-B7FD-32FD2FA71756}"/>
                </a:ext>
              </a:extLst>
            </p:cNvPr>
            <p:cNvGrpSpPr/>
            <p:nvPr/>
          </p:nvGrpSpPr>
          <p:grpSpPr>
            <a:xfrm>
              <a:off x="948593" y="2493638"/>
              <a:ext cx="2938469" cy="2965819"/>
              <a:chOff x="948593" y="2493638"/>
              <a:chExt cx="2938469" cy="2965819"/>
            </a:xfrm>
          </p:grpSpPr>
          <p:pic>
            <p:nvPicPr>
              <p:cNvPr id="27" name="Picture 46" descr="A picture containing envelope, monitor, food, shirt&#10;&#10;Description automatically generated">
                <a:extLst>
                  <a:ext uri="{FF2B5EF4-FFF2-40B4-BE49-F238E27FC236}">
                    <a16:creationId xmlns:a16="http://schemas.microsoft.com/office/drawing/2014/main" id="{B46B3CA6-7693-0D40-B8A0-D09AF065F608}"/>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D187EC9D-0EB7-1243-A094-F1DC1F11B7CE}"/>
                  </a:ext>
                </a:extLst>
              </p:cNvPr>
              <p:cNvSpPr/>
              <p:nvPr/>
            </p:nvSpPr>
            <p:spPr>
              <a:xfrm>
                <a:off x="1873901" y="4013377"/>
                <a:ext cx="1814179" cy="1446080"/>
              </a:xfrm>
              <a:prstGeom prst="rect">
                <a:avLst/>
              </a:prstGeom>
            </p:spPr>
            <p:txBody>
              <a:bodyPr wrap="square">
                <a:spAutoFit/>
              </a:bodyPr>
              <a:lstStyle/>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Loopbaan-ontwikkeling en beroep</a:t>
                </a:r>
              </a:p>
              <a:p>
                <a:endParaRPr lang="en-NL" sz="1400" dirty="0">
                  <a:latin typeface="Arial" panose="020B0604020202020204" pitchFamily="34" charset="0"/>
                  <a:ea typeface="Verdana" panose="020B0604030504040204" pitchFamily="34" charset="0"/>
                  <a:cs typeface="Arial" panose="020B0604020202020204" pitchFamily="34" charset="0"/>
                </a:endParaRPr>
              </a:p>
            </p:txBody>
          </p:sp>
        </p:grpSp>
        <p:sp>
          <p:nvSpPr>
            <p:cNvPr id="26" name="TextBox 44">
              <a:extLst>
                <a:ext uri="{FF2B5EF4-FFF2-40B4-BE49-F238E27FC236}">
                  <a16:creationId xmlns:a16="http://schemas.microsoft.com/office/drawing/2014/main" id="{9A4AAA70-AF64-C843-B577-B3BBD2A45CA6}"/>
                </a:ext>
              </a:extLst>
            </p:cNvPr>
            <p:cNvSpPr txBox="1"/>
            <p:nvPr/>
          </p:nvSpPr>
          <p:spPr>
            <a:xfrm>
              <a:off x="1320910" y="4217399"/>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9" name="TextBox 18">
            <a:extLst>
              <a:ext uri="{FF2B5EF4-FFF2-40B4-BE49-F238E27FC236}">
                <a16:creationId xmlns:a16="http://schemas.microsoft.com/office/drawing/2014/main" id="{FC82A63C-C314-9BD7-7B2A-05D4A2358B85}"/>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sp>
        <p:nvSpPr>
          <p:cNvPr id="10" name="Tekstvak 9">
            <a:extLst>
              <a:ext uri="{FF2B5EF4-FFF2-40B4-BE49-F238E27FC236}">
                <a16:creationId xmlns:a16="http://schemas.microsoft.com/office/drawing/2014/main" id="{69BD4878-FA15-8435-4841-E7E4657BCBF0}"/>
              </a:ext>
            </a:extLst>
          </p:cNvPr>
          <p:cNvSpPr txBox="1"/>
          <p:nvPr/>
        </p:nvSpPr>
        <p:spPr>
          <a:xfrm>
            <a:off x="5227812" y="1347129"/>
            <a:ext cx="1736373" cy="740908"/>
          </a:xfrm>
          <a:prstGeom prst="rect">
            <a:avLst/>
          </a:prstGeom>
          <a:noFill/>
        </p:spPr>
        <p:txBody>
          <a:bodyPr wrap="none" rtlCol="0">
            <a:spAutoFit/>
          </a:bodyPr>
          <a:lstStyle/>
          <a:p>
            <a:pPr algn="ctr">
              <a:lnSpc>
                <a:spcPct val="150000"/>
              </a:lnSpc>
            </a:pPr>
            <a:r>
              <a:rPr lang="nl-NL" sz="1500" b="1" dirty="0">
                <a:solidFill>
                  <a:schemeClr val="bg1"/>
                </a:solidFill>
                <a:latin typeface="Century Gothic" panose="020B0502020202020204" pitchFamily="34" charset="0"/>
              </a:rPr>
              <a:t>Vraag 1:</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LOB staat voor…</a:t>
            </a:r>
          </a:p>
        </p:txBody>
      </p:sp>
    </p:spTree>
    <p:extLst>
      <p:ext uri="{BB962C8B-B14F-4D97-AF65-F5344CB8AC3E}">
        <p14:creationId xmlns:p14="http://schemas.microsoft.com/office/powerpoint/2010/main" val="1297387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D5C9F-ECC0-3B7B-AADC-E681ED854B14}"/>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E1C3E4B2-1727-1AD0-0E41-57BE275132B1}"/>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978CE621-0FB9-D833-43D4-7BDE2E3376F7}"/>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B0119E12-A7BD-3A03-FFCD-CED1542B7CC1}"/>
                </a:ext>
              </a:extLst>
            </p:cNvPr>
            <p:cNvSpPr txBox="1"/>
            <p:nvPr/>
          </p:nvSpPr>
          <p:spPr>
            <a:xfrm>
              <a:off x="9296836" y="4032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D8967139-C3C8-13F0-5AC1-0604259EE6FA}"/>
                </a:ext>
              </a:extLst>
            </p:cNvPr>
            <p:cNvSpPr/>
            <p:nvPr/>
          </p:nvSpPr>
          <p:spPr>
            <a:xfrm>
              <a:off x="9704275" y="3807468"/>
              <a:ext cx="2043063" cy="2287459"/>
            </a:xfrm>
            <a:prstGeom prst="rect">
              <a:avLst/>
            </a:prstGeom>
          </p:spPr>
          <p:txBody>
            <a:bodyPr wrap="square">
              <a:spAutoFit/>
            </a:bodyPr>
            <a:lstStyle/>
            <a:p>
              <a:r>
                <a:rPr lang="en-GB" sz="1400" b="1" dirty="0" err="1">
                  <a:latin typeface="Century Gothic" panose="020B0502020202020204" pitchFamily="34" charset="0"/>
                </a:rPr>
                <a:t>Mijn</a:t>
              </a:r>
              <a:r>
                <a:rPr lang="en-GB" sz="1400" b="1" dirty="0">
                  <a:latin typeface="Century Gothic" panose="020B0502020202020204" pitchFamily="34" charset="0"/>
                </a:rPr>
                <a:t> </a:t>
              </a:r>
              <a:r>
                <a:rPr lang="en-GB" sz="1400" b="1" dirty="0" err="1">
                  <a:latin typeface="Century Gothic" panose="020B0502020202020204" pitchFamily="34" charset="0"/>
                </a:rPr>
                <a:t>toekomst</a:t>
              </a:r>
              <a:endParaRPr lang="en-GB" sz="1400" b="1"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a:latin typeface="Century Gothic" panose="020B0502020202020204" pitchFamily="34" charset="0"/>
                </a:rPr>
                <a:t>Welke </a:t>
              </a:r>
              <a:r>
                <a:rPr lang="en-GB" sz="1400" dirty="0" err="1">
                  <a:latin typeface="Century Gothic" panose="020B0502020202020204" pitchFamily="34" charset="0"/>
                </a:rPr>
                <a:t>opleiding</a:t>
              </a:r>
              <a:r>
                <a:rPr lang="en-GB" sz="1400" dirty="0">
                  <a:latin typeface="Century Gothic" panose="020B0502020202020204" pitchFamily="34" charset="0"/>
                </a:rPr>
                <a:t> </a:t>
              </a:r>
              <a:r>
                <a:rPr lang="en-GB" sz="1400" dirty="0" err="1">
                  <a:latin typeface="Century Gothic" panose="020B0502020202020204" pitchFamily="34" charset="0"/>
                </a:rPr>
                <a:t>kies</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Wat </a:t>
              </a:r>
              <a:r>
                <a:rPr lang="en-GB" sz="1400" dirty="0" err="1">
                  <a:latin typeface="Century Gothic" panose="020B0502020202020204" pitchFamily="34" charset="0"/>
                </a:rPr>
                <a:t>voor</a:t>
              </a:r>
              <a:r>
                <a:rPr lang="en-GB" sz="1400" dirty="0">
                  <a:latin typeface="Century Gothic" panose="020B0502020202020204" pitchFamily="34" charset="0"/>
                </a:rPr>
                <a:t> </a:t>
              </a:r>
              <a:r>
                <a:rPr lang="en-GB" sz="1400" dirty="0" err="1">
                  <a:latin typeface="Century Gothic" panose="020B0502020202020204" pitchFamily="34" charset="0"/>
                </a:rPr>
                <a:t>werk</a:t>
              </a:r>
              <a:r>
                <a:rPr lang="en-GB" sz="1400" dirty="0">
                  <a:latin typeface="Century Gothic" panose="020B0502020202020204" pitchFamily="34" charset="0"/>
                </a:rPr>
                <a:t> </a:t>
              </a:r>
              <a:r>
                <a:rPr lang="en-GB" sz="1400" dirty="0" err="1">
                  <a:latin typeface="Century Gothic" panose="020B0502020202020204" pitchFamily="34" charset="0"/>
                </a:rPr>
                <a:t>spreekt</a:t>
              </a:r>
              <a:r>
                <a:rPr lang="en-GB" sz="1400" dirty="0">
                  <a:latin typeface="Century Gothic" panose="020B0502020202020204" pitchFamily="34" charset="0"/>
                </a:rPr>
                <a:t> </a:t>
              </a:r>
              <a:r>
                <a:rPr lang="en-GB" sz="1400" dirty="0" err="1">
                  <a:latin typeface="Century Gothic" panose="020B0502020202020204" pitchFamily="34" charset="0"/>
                </a:rPr>
                <a:t>mij</a:t>
              </a:r>
              <a:r>
                <a:rPr lang="en-GB" sz="1400" dirty="0">
                  <a:latin typeface="Century Gothic" panose="020B0502020202020204" pitchFamily="34" charset="0"/>
                </a:rPr>
                <a:t> </a:t>
              </a:r>
              <a:r>
                <a:rPr lang="en-GB" sz="1400" dirty="0" err="1">
                  <a:latin typeface="Century Gothic" panose="020B0502020202020204" pitchFamily="34" charset="0"/>
                </a:rPr>
                <a:t>aan</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Hoe </a:t>
              </a:r>
              <a:r>
                <a:rPr lang="en-GB" sz="1400" dirty="0" err="1">
                  <a:latin typeface="Century Gothic" panose="020B0502020202020204" pitchFamily="34" charset="0"/>
                </a:rPr>
                <a:t>kom</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 </a:t>
              </a:r>
              <a:r>
                <a:rPr lang="en-GB" sz="1400" dirty="0" err="1">
                  <a:latin typeface="Century Gothic" panose="020B0502020202020204" pitchFamily="34" charset="0"/>
                </a:rPr>
                <a:t>daar</a:t>
              </a:r>
              <a:r>
                <a:rPr lang="en-GB" sz="1400" dirty="0">
                  <a:latin typeface="Century Gothic" panose="020B0502020202020204" pitchFamily="34" charset="0"/>
                </a:rPr>
                <a:t>?</a:t>
              </a:r>
            </a:p>
          </p:txBody>
        </p:sp>
      </p:grpSp>
      <p:grpSp>
        <p:nvGrpSpPr>
          <p:cNvPr id="3" name="Group 2">
            <a:extLst>
              <a:ext uri="{FF2B5EF4-FFF2-40B4-BE49-F238E27FC236}">
                <a16:creationId xmlns:a16="http://schemas.microsoft.com/office/drawing/2014/main" id="{01F25C8D-2E67-4DF5-58EE-63D284A1C6CD}"/>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FE1CDE0B-6490-E836-0A6B-E1FAD2CEF9CD}"/>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65F29BEB-48D2-688B-54B9-9D5BB8616D68}"/>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1F4D3788-1630-9070-8302-4F8E50162067}"/>
                  </a:ext>
                </a:extLst>
              </p:cNvPr>
              <p:cNvSpPr txBox="1"/>
              <p:nvPr/>
            </p:nvSpPr>
            <p:spPr>
              <a:xfrm>
                <a:off x="5352270" y="3759849"/>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D8E5188D-C6D4-BB71-A44F-EFF52C4A9659}"/>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7875BF87-DC20-9731-BC72-50905500B41B}"/>
                </a:ext>
              </a:extLst>
            </p:cNvPr>
            <p:cNvSpPr/>
            <p:nvPr/>
          </p:nvSpPr>
          <p:spPr>
            <a:xfrm>
              <a:off x="9528251" y="3547608"/>
              <a:ext cx="1759729" cy="2108013"/>
            </a:xfrm>
            <a:prstGeom prst="rect">
              <a:avLst/>
            </a:prstGeom>
          </p:spPr>
          <p:txBody>
            <a:bodyPr wrap="square">
              <a:spAutoFit/>
            </a:bodyPr>
            <a:lstStyle/>
            <a:p>
              <a:r>
                <a:rPr lang="en-GB" sz="1400" b="1" dirty="0" err="1">
                  <a:latin typeface="Century Gothic" panose="020B0502020202020204" pitchFamily="34" charset="0"/>
                </a:rPr>
                <a:t>Mijn</a:t>
              </a:r>
              <a:r>
                <a:rPr lang="en-GB" sz="1400" b="1" dirty="0">
                  <a:latin typeface="Century Gothic" panose="020B0502020202020204" pitchFamily="34" charset="0"/>
                </a:rPr>
                <a:t> </a:t>
              </a:r>
              <a:r>
                <a:rPr lang="en-GB" sz="1400" b="1" dirty="0" err="1">
                  <a:latin typeface="Century Gothic" panose="020B0502020202020204" pitchFamily="34" charset="0"/>
                </a:rPr>
                <a:t>middelbare</a:t>
              </a:r>
              <a:r>
                <a:rPr lang="en-GB" sz="1400" b="1" dirty="0">
                  <a:latin typeface="Century Gothic" panose="020B0502020202020204" pitchFamily="34" charset="0"/>
                </a:rPr>
                <a:t> school</a:t>
              </a:r>
            </a:p>
            <a:p>
              <a:pPr marL="285750" indent="-285750">
                <a:lnSpc>
                  <a:spcPct val="150000"/>
                </a:lnSpc>
                <a:buFont typeface="Arial" panose="020B0604020202020204" pitchFamily="34" charset="0"/>
                <a:buChar char="•"/>
              </a:pPr>
              <a:r>
                <a:rPr lang="en-GB" sz="1400" dirty="0" err="1">
                  <a:latin typeface="Century Gothic" panose="020B0502020202020204" pitchFamily="34" charset="0"/>
                </a:rPr>
                <a:t>Gesprekken</a:t>
              </a:r>
              <a:r>
                <a:rPr lang="en-GB" sz="1400" dirty="0">
                  <a:latin typeface="Century Gothic" panose="020B0502020202020204" pitchFamily="34" charset="0"/>
                </a:rPr>
                <a:t> met </a:t>
              </a:r>
              <a:r>
                <a:rPr lang="en-GB" sz="1400" dirty="0" err="1">
                  <a:latin typeface="Century Gothic" panose="020B0502020202020204" pitchFamily="34" charset="0"/>
                </a:rPr>
                <a:t>anderen</a:t>
              </a:r>
              <a:endParaRPr lang="en-GB" sz="1400"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err="1">
                  <a:latin typeface="Century Gothic" panose="020B0502020202020204" pitchFamily="34" charset="0"/>
                </a:rPr>
                <a:t>Mijn</a:t>
              </a:r>
              <a:r>
                <a:rPr lang="en-GB" sz="1400" dirty="0">
                  <a:latin typeface="Century Gothic" panose="020B0502020202020204" pitchFamily="34" charset="0"/>
                </a:rPr>
                <a:t> diploma </a:t>
              </a:r>
              <a:r>
                <a:rPr lang="en-GB" sz="1400" dirty="0" err="1">
                  <a:latin typeface="Century Gothic" panose="020B0502020202020204" pitchFamily="34" charset="0"/>
                </a:rPr>
                <a:t>halen</a:t>
              </a:r>
              <a:endParaRPr lang="en-GB" sz="1400"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err="1">
                  <a:latin typeface="Century Gothic" panose="020B0502020202020204" pitchFamily="34" charset="0"/>
                </a:rPr>
                <a:t>Keuzes</a:t>
              </a:r>
              <a:r>
                <a:rPr lang="en-GB" sz="1400" dirty="0">
                  <a:latin typeface="Century Gothic" panose="020B0502020202020204" pitchFamily="34" charset="0"/>
                </a:rPr>
                <a:t> </a:t>
              </a:r>
              <a:r>
                <a:rPr lang="en-GB" sz="1400" dirty="0" err="1">
                  <a:latin typeface="Century Gothic" panose="020B0502020202020204" pitchFamily="34" charset="0"/>
                </a:rPr>
                <a:t>maken</a:t>
              </a:r>
              <a:endParaRPr lang="en-GB" sz="1400" dirty="0">
                <a:latin typeface="Century Gothic" panose="020B0502020202020204" pitchFamily="34" charset="0"/>
              </a:endParaRPr>
            </a:p>
          </p:txBody>
        </p:sp>
      </p:grpSp>
      <p:pic>
        <p:nvPicPr>
          <p:cNvPr id="31" name="Picture 47" descr="A picture containing envelope, monitor, food, shirt&#10;&#10;Description automatically generated">
            <a:extLst>
              <a:ext uri="{FF2B5EF4-FFF2-40B4-BE49-F238E27FC236}">
                <a16:creationId xmlns:a16="http://schemas.microsoft.com/office/drawing/2014/main" id="{5FB6CD12-C3DC-9252-5BCA-EA53D323D626}"/>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52747B43-AEAB-4208-9A74-6148C3120844}"/>
              </a:ext>
            </a:extLst>
          </p:cNvPr>
          <p:cNvGrpSpPr/>
          <p:nvPr/>
        </p:nvGrpSpPr>
        <p:grpSpPr>
          <a:xfrm>
            <a:off x="658231" y="2646039"/>
            <a:ext cx="2938469" cy="2568755"/>
            <a:chOff x="948593" y="2493638"/>
            <a:chExt cx="2938469" cy="3074960"/>
          </a:xfrm>
        </p:grpSpPr>
        <p:grpSp>
          <p:nvGrpSpPr>
            <p:cNvPr id="25" name="Group 39">
              <a:extLst>
                <a:ext uri="{FF2B5EF4-FFF2-40B4-BE49-F238E27FC236}">
                  <a16:creationId xmlns:a16="http://schemas.microsoft.com/office/drawing/2014/main" id="{80CD49E9-46EC-093D-55AC-6E7C3D78228B}"/>
                </a:ext>
              </a:extLst>
            </p:cNvPr>
            <p:cNvGrpSpPr/>
            <p:nvPr/>
          </p:nvGrpSpPr>
          <p:grpSpPr>
            <a:xfrm>
              <a:off x="948593" y="2493638"/>
              <a:ext cx="2938469" cy="3074960"/>
              <a:chOff x="948593" y="2493638"/>
              <a:chExt cx="2938469" cy="3074960"/>
            </a:xfrm>
          </p:grpSpPr>
          <p:pic>
            <p:nvPicPr>
              <p:cNvPr id="27" name="Picture 46" descr="A picture containing envelope, monitor, food, shirt&#10;&#10;Description automatically generated">
                <a:extLst>
                  <a:ext uri="{FF2B5EF4-FFF2-40B4-BE49-F238E27FC236}">
                    <a16:creationId xmlns:a16="http://schemas.microsoft.com/office/drawing/2014/main" id="{3C3229A0-A879-C1BE-4895-3A20C9DDAFF5}"/>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B503ED54-B8E7-3C1D-A8EC-8BBFD32B974D}"/>
                  </a:ext>
                </a:extLst>
              </p:cNvPr>
              <p:cNvSpPr/>
              <p:nvPr/>
            </p:nvSpPr>
            <p:spPr>
              <a:xfrm>
                <a:off x="1816184" y="3701820"/>
                <a:ext cx="2011191" cy="1866778"/>
              </a:xfrm>
              <a:prstGeom prst="rect">
                <a:avLst/>
              </a:prstGeom>
            </p:spPr>
            <p:txBody>
              <a:bodyPr wrap="square">
                <a:spAutoFit/>
              </a:bodyPr>
              <a:lstStyle/>
              <a:p>
                <a:r>
                  <a:rPr lang="en-GB" sz="1400" b="1" dirty="0" err="1">
                    <a:latin typeface="Century Gothic" panose="020B0502020202020204" pitchFamily="34" charset="0"/>
                  </a:rPr>
                  <a:t>Mijn</a:t>
                </a:r>
                <a:r>
                  <a:rPr lang="en-GB" sz="1400" b="1" dirty="0">
                    <a:latin typeface="Century Gothic" panose="020B0502020202020204" pitchFamily="34" charset="0"/>
                  </a:rPr>
                  <a:t> </a:t>
                </a:r>
                <a:r>
                  <a:rPr lang="en-GB" sz="1400" b="1" dirty="0" err="1">
                    <a:latin typeface="Century Gothic" panose="020B0502020202020204" pitchFamily="34" charset="0"/>
                  </a:rPr>
                  <a:t>ontwikkeling</a:t>
                </a:r>
                <a:endParaRPr lang="en-GB" sz="1400" b="1"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a:latin typeface="Century Gothic" panose="020B0502020202020204" pitchFamily="34" charset="0"/>
                  </a:rPr>
                  <a:t>Wat </a:t>
                </a:r>
                <a:r>
                  <a:rPr lang="en-GB" sz="1400" dirty="0" err="1">
                    <a:latin typeface="Century Gothic" panose="020B0502020202020204" pitchFamily="34" charset="0"/>
                  </a:rPr>
                  <a:t>kan</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 </a:t>
                </a:r>
                <a:r>
                  <a:rPr lang="en-GB" sz="1400" dirty="0" err="1">
                    <a:latin typeface="Century Gothic" panose="020B0502020202020204" pitchFamily="34" charset="0"/>
                  </a:rPr>
                  <a:t>goed</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Wat </a:t>
                </a:r>
                <a:r>
                  <a:rPr lang="en-GB" sz="1400" dirty="0" err="1">
                    <a:latin typeface="Century Gothic" panose="020B0502020202020204" pitchFamily="34" charset="0"/>
                  </a:rPr>
                  <a:t>wil</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 </a:t>
                </a:r>
                <a:r>
                  <a:rPr lang="en-GB" sz="1400" dirty="0" err="1">
                    <a:latin typeface="Century Gothic" panose="020B0502020202020204" pitchFamily="34" charset="0"/>
                  </a:rPr>
                  <a:t>leren</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Welke </a:t>
                </a:r>
                <a:r>
                  <a:rPr lang="en-GB" sz="1400" dirty="0" err="1">
                    <a:latin typeface="Century Gothic" panose="020B0502020202020204" pitchFamily="34" charset="0"/>
                  </a:rPr>
                  <a:t>richting</a:t>
                </a:r>
                <a:r>
                  <a:rPr lang="en-GB" sz="1400" dirty="0">
                    <a:latin typeface="Century Gothic" panose="020B0502020202020204" pitchFamily="34" charset="0"/>
                  </a:rPr>
                  <a:t> past </a:t>
                </a:r>
                <a:r>
                  <a:rPr lang="en-GB" sz="1400" dirty="0" err="1">
                    <a:latin typeface="Century Gothic" panose="020B0502020202020204" pitchFamily="34" charset="0"/>
                  </a:rPr>
                  <a:t>bij</a:t>
                </a:r>
                <a:r>
                  <a:rPr lang="en-GB" sz="1400" dirty="0">
                    <a:latin typeface="Century Gothic" panose="020B0502020202020204" pitchFamily="34" charset="0"/>
                  </a:rPr>
                  <a:t> </a:t>
                </a:r>
                <a:r>
                  <a:rPr lang="en-GB" sz="1400" dirty="0" err="1">
                    <a:latin typeface="Century Gothic" panose="020B0502020202020204" pitchFamily="34" charset="0"/>
                  </a:rPr>
                  <a:t>mij</a:t>
                </a:r>
                <a:r>
                  <a:rPr lang="en-GB" sz="1400" dirty="0">
                    <a:latin typeface="Century Gothic" panose="020B0502020202020204" pitchFamily="34" charset="0"/>
                  </a:rPr>
                  <a:t>?</a:t>
                </a:r>
              </a:p>
            </p:txBody>
          </p:sp>
        </p:grpSp>
        <p:sp>
          <p:nvSpPr>
            <p:cNvPr id="26" name="TextBox 44">
              <a:extLst>
                <a:ext uri="{FF2B5EF4-FFF2-40B4-BE49-F238E27FC236}">
                  <a16:creationId xmlns:a16="http://schemas.microsoft.com/office/drawing/2014/main" id="{F3CD4C58-BC65-A18D-3CBC-775A849DBD7C}"/>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9" name="TextBox 18">
            <a:extLst>
              <a:ext uri="{FF2B5EF4-FFF2-40B4-BE49-F238E27FC236}">
                <a16:creationId xmlns:a16="http://schemas.microsoft.com/office/drawing/2014/main" id="{EDDA556D-45D3-674C-4E99-0DE34675D302}"/>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2" name="Afbeelding 1">
            <a:extLst>
              <a:ext uri="{FF2B5EF4-FFF2-40B4-BE49-F238E27FC236}">
                <a16:creationId xmlns:a16="http://schemas.microsoft.com/office/drawing/2014/main" id="{BD3CE9F6-FCEC-DB64-4B5A-FCF880D08354}"/>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0" name="Tekstvak 9">
            <a:extLst>
              <a:ext uri="{FF2B5EF4-FFF2-40B4-BE49-F238E27FC236}">
                <a16:creationId xmlns:a16="http://schemas.microsoft.com/office/drawing/2014/main" id="{359D6123-E8AC-BFE5-0723-C650DD92AED6}"/>
              </a:ext>
            </a:extLst>
          </p:cNvPr>
          <p:cNvSpPr txBox="1"/>
          <p:nvPr/>
        </p:nvSpPr>
        <p:spPr>
          <a:xfrm>
            <a:off x="5234225" y="1347129"/>
            <a:ext cx="1723549" cy="740908"/>
          </a:xfrm>
          <a:prstGeom prst="rect">
            <a:avLst/>
          </a:prstGeom>
          <a:noFill/>
        </p:spPr>
        <p:txBody>
          <a:bodyPr wrap="none" rtlCol="0">
            <a:spAutoFit/>
          </a:bodyPr>
          <a:lstStyle/>
          <a:p>
            <a:pPr algn="ctr">
              <a:lnSpc>
                <a:spcPct val="150000"/>
              </a:lnSpc>
            </a:pPr>
            <a:r>
              <a:rPr lang="nl-NL" sz="1500" b="1" dirty="0">
                <a:solidFill>
                  <a:schemeClr val="bg1"/>
                </a:solidFill>
                <a:latin typeface="Century Gothic" panose="020B0502020202020204" pitchFamily="34" charset="0"/>
              </a:rPr>
              <a:t>Vraag 2:</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LOB gaat over…</a:t>
            </a:r>
          </a:p>
        </p:txBody>
      </p:sp>
    </p:spTree>
    <p:extLst>
      <p:ext uri="{BB962C8B-B14F-4D97-AF65-F5344CB8AC3E}">
        <p14:creationId xmlns:p14="http://schemas.microsoft.com/office/powerpoint/2010/main" val="1230197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494E-1CF1-9A6D-6B74-2B5AD16E434F}"/>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B0A01A50-8DB1-3230-5E0D-7947DDA2FC5F}"/>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6B8F5EA7-5A47-B0E8-0725-D5B74EF6D26C}"/>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5CDDF59C-75CF-56D7-D60F-DDB668533454}"/>
                </a:ext>
              </a:extLst>
            </p:cNvPr>
            <p:cNvSpPr txBox="1"/>
            <p:nvPr/>
          </p:nvSpPr>
          <p:spPr>
            <a:xfrm>
              <a:off x="9296836" y="4032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032C1A91-03DB-800D-03EC-81D956752041}"/>
                </a:ext>
              </a:extLst>
            </p:cNvPr>
            <p:cNvSpPr/>
            <p:nvPr/>
          </p:nvSpPr>
          <p:spPr>
            <a:xfrm>
              <a:off x="9890228" y="4271416"/>
              <a:ext cx="1844947" cy="373959"/>
            </a:xfrm>
            <a:prstGeom prst="rect">
              <a:avLst/>
            </a:prstGeom>
          </p:spPr>
          <p:txBody>
            <a:bodyPr wrap="square">
              <a:spAutoFit/>
            </a:bodyPr>
            <a:lstStyle/>
            <a:p>
              <a:r>
                <a:rPr lang="en-GB" sz="1400" dirty="0" err="1">
                  <a:latin typeface="Century Gothic" panose="020B0502020202020204" pitchFamily="34" charset="0"/>
                </a:rPr>
                <a:t>Fijne</a:t>
              </a:r>
              <a:r>
                <a:rPr lang="en-GB" sz="1400" dirty="0">
                  <a:latin typeface="Century Gothic" panose="020B0502020202020204" pitchFamily="34" charset="0"/>
                </a:rPr>
                <a:t> </a:t>
              </a:r>
              <a:r>
                <a:rPr lang="en-GB" sz="1400" dirty="0" err="1">
                  <a:latin typeface="Century Gothic" panose="020B0502020202020204" pitchFamily="34" charset="0"/>
                </a:rPr>
                <a:t>klas</a:t>
              </a:r>
              <a:endParaRPr lang="en-GB" sz="1400" dirty="0">
                <a:latin typeface="Century Gothic" panose="020B0502020202020204" pitchFamily="34" charset="0"/>
              </a:endParaRPr>
            </a:p>
          </p:txBody>
        </p:sp>
      </p:grpSp>
      <p:grpSp>
        <p:nvGrpSpPr>
          <p:cNvPr id="3" name="Group 2">
            <a:extLst>
              <a:ext uri="{FF2B5EF4-FFF2-40B4-BE49-F238E27FC236}">
                <a16:creationId xmlns:a16="http://schemas.microsoft.com/office/drawing/2014/main" id="{C15FC7CC-154E-4F27-8E2B-7C3A8EDC5D6A}"/>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0C1DA3C0-F4E7-FFD2-59FB-BEB30E960DB9}"/>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16C04F0F-26DC-F0D9-37B8-2EA9054BFE5E}"/>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D3CAC57E-BBB8-0646-305B-6A45F48D0D14}"/>
                  </a:ext>
                </a:extLst>
              </p:cNvPr>
              <p:cNvSpPr txBox="1"/>
              <p:nvPr/>
            </p:nvSpPr>
            <p:spPr>
              <a:xfrm>
                <a:off x="5352270" y="3759849"/>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808B5AED-B82A-8292-CED0-6B865ADF704C}"/>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E98F92C9-12A2-6F17-11D0-6BAA7D80C4A7}"/>
                </a:ext>
              </a:extLst>
            </p:cNvPr>
            <p:cNvSpPr/>
            <p:nvPr/>
          </p:nvSpPr>
          <p:spPr>
            <a:xfrm>
              <a:off x="9571922" y="3855382"/>
              <a:ext cx="1759729" cy="307777"/>
            </a:xfrm>
            <a:prstGeom prst="rect">
              <a:avLst/>
            </a:prstGeom>
          </p:spPr>
          <p:txBody>
            <a:bodyPr wrap="square">
              <a:spAutoFit/>
            </a:bodyPr>
            <a:lstStyle/>
            <a:p>
              <a:r>
                <a:rPr lang="en-GB" sz="1400" dirty="0">
                  <a:latin typeface="Century Gothic" panose="020B0502020202020204" pitchFamily="34" charset="0"/>
                </a:rPr>
                <a:t>Mindset</a:t>
              </a:r>
            </a:p>
          </p:txBody>
        </p:sp>
      </p:grpSp>
      <p:pic>
        <p:nvPicPr>
          <p:cNvPr id="31" name="Picture 47" descr="A picture containing envelope, monitor, food, shirt&#10;&#10;Description automatically generated">
            <a:extLst>
              <a:ext uri="{FF2B5EF4-FFF2-40B4-BE49-F238E27FC236}">
                <a16:creationId xmlns:a16="http://schemas.microsoft.com/office/drawing/2014/main" id="{0CCFB32C-F138-243B-983A-356238BE3F3B}"/>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8AC8C8F4-E3D5-512F-7504-A81FA66F6534}"/>
              </a:ext>
            </a:extLst>
          </p:cNvPr>
          <p:cNvGrpSpPr/>
          <p:nvPr/>
        </p:nvGrpSpPr>
        <p:grpSpPr>
          <a:xfrm>
            <a:off x="658231" y="2646039"/>
            <a:ext cx="2938469" cy="1941199"/>
            <a:chOff x="948593" y="2493638"/>
            <a:chExt cx="2938469" cy="2323737"/>
          </a:xfrm>
        </p:grpSpPr>
        <p:grpSp>
          <p:nvGrpSpPr>
            <p:cNvPr id="25" name="Group 39">
              <a:extLst>
                <a:ext uri="{FF2B5EF4-FFF2-40B4-BE49-F238E27FC236}">
                  <a16:creationId xmlns:a16="http://schemas.microsoft.com/office/drawing/2014/main" id="{041034DE-CF69-B2C1-3BAD-2001F40042D0}"/>
                </a:ext>
              </a:extLst>
            </p:cNvPr>
            <p:cNvGrpSpPr/>
            <p:nvPr/>
          </p:nvGrpSpPr>
          <p:grpSpPr>
            <a:xfrm>
              <a:off x="948593" y="2493638"/>
              <a:ext cx="2938469" cy="2072670"/>
              <a:chOff x="948593" y="2493638"/>
              <a:chExt cx="2938469" cy="2072670"/>
            </a:xfrm>
          </p:grpSpPr>
          <p:pic>
            <p:nvPicPr>
              <p:cNvPr id="27" name="Picture 46" descr="A picture containing envelope, monitor, food, shirt&#10;&#10;Description automatically generated">
                <a:extLst>
                  <a:ext uri="{FF2B5EF4-FFF2-40B4-BE49-F238E27FC236}">
                    <a16:creationId xmlns:a16="http://schemas.microsoft.com/office/drawing/2014/main" id="{28E278F3-0F99-899A-AC82-7CD7EFB5B9E6}"/>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266951A9-0011-2C45-7567-1E3B2FCC74AD}"/>
                  </a:ext>
                </a:extLst>
              </p:cNvPr>
              <p:cNvSpPr/>
              <p:nvPr/>
            </p:nvSpPr>
            <p:spPr>
              <a:xfrm>
                <a:off x="1875870" y="4197880"/>
                <a:ext cx="1814179" cy="368428"/>
              </a:xfrm>
              <a:prstGeom prst="rect">
                <a:avLst/>
              </a:prstGeom>
            </p:spPr>
            <p:txBody>
              <a:bodyPr wrap="square">
                <a:spAutoFit/>
              </a:bodyPr>
              <a:lstStyle/>
              <a:p>
                <a:r>
                  <a:rPr lang="en-GB" sz="1400" dirty="0" err="1">
                    <a:latin typeface="Century Gothic" panose="020B0502020202020204" pitchFamily="34" charset="0"/>
                  </a:rPr>
                  <a:t>Goed</a:t>
                </a:r>
                <a:r>
                  <a:rPr lang="en-GB" sz="1400" dirty="0">
                    <a:latin typeface="Century Gothic" panose="020B0502020202020204" pitchFamily="34" charset="0"/>
                  </a:rPr>
                  <a:t> plan!</a:t>
                </a:r>
              </a:p>
            </p:txBody>
          </p:sp>
        </p:grpSp>
        <p:sp>
          <p:nvSpPr>
            <p:cNvPr id="26" name="TextBox 44">
              <a:extLst>
                <a:ext uri="{FF2B5EF4-FFF2-40B4-BE49-F238E27FC236}">
                  <a16:creationId xmlns:a16="http://schemas.microsoft.com/office/drawing/2014/main" id="{701CC325-B70B-C171-D7F7-320CC7EBFF3F}"/>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10" name="TextBox 18">
            <a:extLst>
              <a:ext uri="{FF2B5EF4-FFF2-40B4-BE49-F238E27FC236}">
                <a16:creationId xmlns:a16="http://schemas.microsoft.com/office/drawing/2014/main" id="{9E6BB254-EFA0-9D52-A5D3-B2CF1EC88E42}"/>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2" name="Afbeelding 1">
            <a:extLst>
              <a:ext uri="{FF2B5EF4-FFF2-40B4-BE49-F238E27FC236}">
                <a16:creationId xmlns:a16="http://schemas.microsoft.com/office/drawing/2014/main" id="{0F782ED7-E824-2427-5348-B69449F57CB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9" name="Tekstvak 8">
            <a:extLst>
              <a:ext uri="{FF2B5EF4-FFF2-40B4-BE49-F238E27FC236}">
                <a16:creationId xmlns:a16="http://schemas.microsoft.com/office/drawing/2014/main" id="{C7EF4B1F-30EF-4162-447F-A3C3216CDCE1}"/>
              </a:ext>
            </a:extLst>
          </p:cNvPr>
          <p:cNvSpPr txBox="1"/>
          <p:nvPr/>
        </p:nvSpPr>
        <p:spPr>
          <a:xfrm>
            <a:off x="4564048" y="1224866"/>
            <a:ext cx="3063903" cy="1087157"/>
          </a:xfrm>
          <a:prstGeom prst="rect">
            <a:avLst/>
          </a:prstGeom>
          <a:noFill/>
        </p:spPr>
        <p:txBody>
          <a:bodyPr wrap="square" rtlCol="0">
            <a:spAutoFit/>
          </a:bodyPr>
          <a:lstStyle/>
          <a:p>
            <a:pPr algn="ctr">
              <a:lnSpc>
                <a:spcPct val="150000"/>
              </a:lnSpc>
            </a:pPr>
            <a:r>
              <a:rPr lang="nl-NL" sz="1500" b="1" dirty="0">
                <a:solidFill>
                  <a:schemeClr val="bg1"/>
                </a:solidFill>
                <a:latin typeface="Century Gothic" panose="020B0502020202020204" pitchFamily="34" charset="0"/>
              </a:rPr>
              <a:t>Vraag 3:</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Wat is géén hoofdstuk van Proeftuin Onderbouw?</a:t>
            </a:r>
          </a:p>
        </p:txBody>
      </p:sp>
    </p:spTree>
    <p:extLst>
      <p:ext uri="{BB962C8B-B14F-4D97-AF65-F5344CB8AC3E}">
        <p14:creationId xmlns:p14="http://schemas.microsoft.com/office/powerpoint/2010/main" val="4269669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26A37-5846-8EAD-D3AB-803B77A27504}"/>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D4267DB1-8CF7-CAAE-C6F7-533A121698E7}"/>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1EB11E71-438B-FDBD-0DC4-6BCA3CB15670}"/>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D64F6AD1-5545-F40C-C267-AAA9D144410C}"/>
                </a:ext>
              </a:extLst>
            </p:cNvPr>
            <p:cNvSpPr txBox="1"/>
            <p:nvPr/>
          </p:nvSpPr>
          <p:spPr>
            <a:xfrm>
              <a:off x="9296836" y="4344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900D5EB4-8166-3B3D-5698-0DB6947EE53F}"/>
                </a:ext>
              </a:extLst>
            </p:cNvPr>
            <p:cNvSpPr/>
            <p:nvPr/>
          </p:nvSpPr>
          <p:spPr>
            <a:xfrm>
              <a:off x="9847580" y="4304538"/>
              <a:ext cx="2003992" cy="900228"/>
            </a:xfrm>
            <a:prstGeom prst="rect">
              <a:avLst/>
            </a:prstGeom>
          </p:spPr>
          <p:txBody>
            <a:bodyPr wrap="square">
              <a:spAutoFit/>
            </a:bodyPr>
            <a:lstStyle/>
            <a:p>
              <a:pPr>
                <a:lnSpc>
                  <a:spcPct val="150000"/>
                </a:lnSpc>
              </a:pPr>
              <a:r>
                <a:rPr lang="en-GB" sz="1500" dirty="0" err="1">
                  <a:latin typeface="Century Gothic" panose="020B0502020202020204" pitchFamily="34" charset="0"/>
                </a:rPr>
                <a:t>Gedurende</a:t>
              </a:r>
              <a:r>
                <a:rPr lang="en-GB" sz="1500" dirty="0">
                  <a:latin typeface="Century Gothic" panose="020B0502020202020204" pitchFamily="34" charset="0"/>
                </a:rPr>
                <a:t> het hele thema</a:t>
              </a:r>
            </a:p>
          </p:txBody>
        </p:sp>
      </p:grpSp>
      <p:grpSp>
        <p:nvGrpSpPr>
          <p:cNvPr id="3" name="Group 2">
            <a:extLst>
              <a:ext uri="{FF2B5EF4-FFF2-40B4-BE49-F238E27FC236}">
                <a16:creationId xmlns:a16="http://schemas.microsoft.com/office/drawing/2014/main" id="{19035368-CB6C-203E-2901-FBCF3F189C8F}"/>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AEC46D64-3EAD-A067-6544-C6183B55993B}"/>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704991A8-3387-20E0-EC51-29538D1C7C48}"/>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060055B0-96E1-BCA6-E1BF-F6296FE905AA}"/>
                  </a:ext>
                </a:extLst>
              </p:cNvPr>
              <p:cNvSpPr txBox="1"/>
              <p:nvPr/>
            </p:nvSpPr>
            <p:spPr>
              <a:xfrm>
                <a:off x="5352270" y="4204235"/>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82EAEE91-D5B0-58AF-AE81-895380D73AE3}"/>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52FE4DD0-12B8-0FD1-DF78-DB6723348256}"/>
                </a:ext>
              </a:extLst>
            </p:cNvPr>
            <p:cNvSpPr/>
            <p:nvPr/>
          </p:nvSpPr>
          <p:spPr>
            <a:xfrm>
              <a:off x="9571922" y="3821885"/>
              <a:ext cx="1918695" cy="1087221"/>
            </a:xfrm>
            <a:prstGeom prst="rect">
              <a:avLst/>
            </a:prstGeom>
          </p:spPr>
          <p:txBody>
            <a:bodyPr wrap="square">
              <a:spAutoFit/>
            </a:bodyPr>
            <a:lstStyle/>
            <a:p>
              <a:pPr>
                <a:lnSpc>
                  <a:spcPct val="150000"/>
                </a:lnSpc>
              </a:pPr>
              <a:r>
                <a:rPr lang="en-GB" sz="1500" dirty="0">
                  <a:latin typeface="Century Gothic" panose="020B0502020202020204" pitchFamily="34" charset="0"/>
                </a:rPr>
                <a:t>In de </a:t>
              </a:r>
              <a:r>
                <a:rPr lang="en-GB" sz="1500" dirty="0" err="1">
                  <a:latin typeface="Century Gothic" panose="020B0502020202020204" pitchFamily="34" charset="0"/>
                </a:rPr>
                <a:t>laatste</a:t>
              </a:r>
              <a:r>
                <a:rPr lang="en-GB" sz="1500" dirty="0">
                  <a:latin typeface="Century Gothic" panose="020B0502020202020204" pitchFamily="34" charset="0"/>
                </a:rPr>
                <a:t> les (les 4) van </a:t>
              </a:r>
              <a:r>
                <a:rPr lang="en-GB" sz="1500" dirty="0" err="1">
                  <a:latin typeface="Century Gothic" panose="020B0502020202020204" pitchFamily="34" charset="0"/>
                </a:rPr>
                <a:t>een</a:t>
              </a:r>
              <a:r>
                <a:rPr lang="en-GB" sz="1500" dirty="0">
                  <a:latin typeface="Century Gothic" panose="020B0502020202020204" pitchFamily="34" charset="0"/>
                </a:rPr>
                <a:t> thema</a:t>
              </a:r>
            </a:p>
          </p:txBody>
        </p:sp>
      </p:grpSp>
      <p:pic>
        <p:nvPicPr>
          <p:cNvPr id="31" name="Picture 47" descr="A picture containing envelope, monitor, food, shirt&#10;&#10;Description automatically generated">
            <a:extLst>
              <a:ext uri="{FF2B5EF4-FFF2-40B4-BE49-F238E27FC236}">
                <a16:creationId xmlns:a16="http://schemas.microsoft.com/office/drawing/2014/main" id="{DCC05EB6-1A0E-4FBB-926A-27D1AA214C0B}"/>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CF0FCFBC-2942-EBC3-FCC5-4A92F0E4D771}"/>
              </a:ext>
            </a:extLst>
          </p:cNvPr>
          <p:cNvGrpSpPr/>
          <p:nvPr/>
        </p:nvGrpSpPr>
        <p:grpSpPr>
          <a:xfrm>
            <a:off x="658231" y="2646039"/>
            <a:ext cx="2938469" cy="1941199"/>
            <a:chOff x="948593" y="2493638"/>
            <a:chExt cx="2938469" cy="2323737"/>
          </a:xfrm>
        </p:grpSpPr>
        <p:grpSp>
          <p:nvGrpSpPr>
            <p:cNvPr id="25" name="Group 39">
              <a:extLst>
                <a:ext uri="{FF2B5EF4-FFF2-40B4-BE49-F238E27FC236}">
                  <a16:creationId xmlns:a16="http://schemas.microsoft.com/office/drawing/2014/main" id="{68A459B3-E1F9-3FB3-6E89-C6E4C97E600C}"/>
                </a:ext>
              </a:extLst>
            </p:cNvPr>
            <p:cNvGrpSpPr/>
            <p:nvPr/>
          </p:nvGrpSpPr>
          <p:grpSpPr>
            <a:xfrm>
              <a:off x="948593" y="2493638"/>
              <a:ext cx="2938469" cy="2103732"/>
              <a:chOff x="948593" y="2493638"/>
              <a:chExt cx="2938469" cy="2103732"/>
            </a:xfrm>
          </p:grpSpPr>
          <p:pic>
            <p:nvPicPr>
              <p:cNvPr id="27" name="Picture 46" descr="A picture containing envelope, monitor, food, shirt&#10;&#10;Description automatically generated">
                <a:extLst>
                  <a:ext uri="{FF2B5EF4-FFF2-40B4-BE49-F238E27FC236}">
                    <a16:creationId xmlns:a16="http://schemas.microsoft.com/office/drawing/2014/main" id="{7819688E-BA35-84BA-A3DC-4ECEBEDD6461}"/>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DF99842A-3BC3-8778-CE05-7FFF477A37BC}"/>
                  </a:ext>
                </a:extLst>
              </p:cNvPr>
              <p:cNvSpPr/>
              <p:nvPr/>
            </p:nvSpPr>
            <p:spPr>
              <a:xfrm>
                <a:off x="1847376" y="4124937"/>
                <a:ext cx="1975684" cy="472433"/>
              </a:xfrm>
              <a:prstGeom prst="rect">
                <a:avLst/>
              </a:prstGeom>
            </p:spPr>
            <p:txBody>
              <a:bodyPr wrap="square">
                <a:spAutoFit/>
              </a:bodyPr>
              <a:lstStyle/>
              <a:p>
                <a:pPr>
                  <a:lnSpc>
                    <a:spcPct val="150000"/>
                  </a:lnSpc>
                </a:pPr>
                <a:r>
                  <a:rPr lang="en-GB" sz="1500" dirty="0">
                    <a:latin typeface="Century Gothic" panose="020B0502020202020204" pitchFamily="34" charset="0"/>
                  </a:rPr>
                  <a:t>De </a:t>
                </a:r>
                <a:r>
                  <a:rPr lang="en-GB" sz="1500" dirty="0" err="1">
                    <a:latin typeface="Century Gothic" panose="020B0502020202020204" pitchFamily="34" charset="0"/>
                  </a:rPr>
                  <a:t>eerste</a:t>
                </a:r>
                <a:r>
                  <a:rPr lang="en-GB" sz="1500" dirty="0">
                    <a:latin typeface="Century Gothic" panose="020B0502020202020204" pitchFamily="34" charset="0"/>
                  </a:rPr>
                  <a:t> les</a:t>
                </a:r>
              </a:p>
            </p:txBody>
          </p:sp>
        </p:grpSp>
        <p:sp>
          <p:nvSpPr>
            <p:cNvPr id="26" name="TextBox 44">
              <a:extLst>
                <a:ext uri="{FF2B5EF4-FFF2-40B4-BE49-F238E27FC236}">
                  <a16:creationId xmlns:a16="http://schemas.microsoft.com/office/drawing/2014/main" id="{F15AAEA4-D059-B5CF-169C-378AC84FB0B4}"/>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9" name="TextBox 18">
            <a:extLst>
              <a:ext uri="{FF2B5EF4-FFF2-40B4-BE49-F238E27FC236}">
                <a16:creationId xmlns:a16="http://schemas.microsoft.com/office/drawing/2014/main" id="{C7B0AB99-27B7-10ED-F2C0-1FE8586E5584}"/>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2" name="Afbeelding 1">
            <a:extLst>
              <a:ext uri="{FF2B5EF4-FFF2-40B4-BE49-F238E27FC236}">
                <a16:creationId xmlns:a16="http://schemas.microsoft.com/office/drawing/2014/main" id="{46C13826-0CCC-8F75-A159-4196B0E21352}"/>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1" name="Tekstvak 10">
            <a:extLst>
              <a:ext uri="{FF2B5EF4-FFF2-40B4-BE49-F238E27FC236}">
                <a16:creationId xmlns:a16="http://schemas.microsoft.com/office/drawing/2014/main" id="{59CDC8E5-C196-732E-D636-8102EE6B6316}"/>
              </a:ext>
            </a:extLst>
          </p:cNvPr>
          <p:cNvSpPr txBox="1"/>
          <p:nvPr/>
        </p:nvSpPr>
        <p:spPr>
          <a:xfrm>
            <a:off x="4489805" y="1185703"/>
            <a:ext cx="3212389" cy="1087157"/>
          </a:xfrm>
          <a:prstGeom prst="rect">
            <a:avLst/>
          </a:prstGeom>
          <a:noFill/>
        </p:spPr>
        <p:txBody>
          <a:bodyPr wrap="square" rtlCol="0">
            <a:spAutoFit/>
          </a:bodyPr>
          <a:lstStyle/>
          <a:p>
            <a:pPr algn="ctr">
              <a:lnSpc>
                <a:spcPct val="150000"/>
              </a:lnSpc>
            </a:pPr>
            <a:r>
              <a:rPr lang="nl-NL" sz="1500" b="1" dirty="0">
                <a:solidFill>
                  <a:schemeClr val="bg1"/>
                </a:solidFill>
                <a:latin typeface="Century Gothic" panose="020B0502020202020204" pitchFamily="34" charset="0"/>
              </a:rPr>
              <a:t>Vraag 4:</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In welke les van elk thema maak je je eindopdracht?</a:t>
            </a:r>
          </a:p>
        </p:txBody>
      </p:sp>
    </p:spTree>
    <p:extLst>
      <p:ext uri="{BB962C8B-B14F-4D97-AF65-F5344CB8AC3E}">
        <p14:creationId xmlns:p14="http://schemas.microsoft.com/office/powerpoint/2010/main" val="351915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304D5-FD92-1102-FB6A-BEFF19CF5A2F}"/>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A9060950-E760-4556-8ED4-919E36F0CDAF}"/>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22956D68-B63A-9C1C-4E1B-F7F1FFA2C92F}"/>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4DBEC310-E4DE-3D2C-670A-505CEF5F387F}"/>
                </a:ext>
              </a:extLst>
            </p:cNvPr>
            <p:cNvSpPr txBox="1"/>
            <p:nvPr/>
          </p:nvSpPr>
          <p:spPr>
            <a:xfrm>
              <a:off x="9296836" y="4344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D6F56B7B-0494-93E8-6307-82928090B21D}"/>
                </a:ext>
              </a:extLst>
            </p:cNvPr>
            <p:cNvSpPr/>
            <p:nvPr/>
          </p:nvSpPr>
          <p:spPr>
            <a:xfrm>
              <a:off x="9830983" y="3918501"/>
              <a:ext cx="2003992" cy="1741636"/>
            </a:xfrm>
            <a:prstGeom prst="rect">
              <a:avLst/>
            </a:prstGeom>
          </p:spPr>
          <p:txBody>
            <a:bodyPr wrap="square">
              <a:spAutoFit/>
            </a:bodyPr>
            <a:lstStyle/>
            <a:p>
              <a:pPr>
                <a:lnSpc>
                  <a:spcPct val="150000"/>
                </a:lnSpc>
              </a:pPr>
              <a:r>
                <a:rPr lang="en-GB" sz="1500" dirty="0">
                  <a:latin typeface="Century Gothic" panose="020B0502020202020204" pitchFamily="34" charset="0"/>
                </a:rPr>
                <a:t>Je </a:t>
              </a:r>
              <a:r>
                <a:rPr lang="en-GB" sz="1500" dirty="0" err="1">
                  <a:latin typeface="Century Gothic" panose="020B0502020202020204" pitchFamily="34" charset="0"/>
                </a:rPr>
                <a:t>kunt</a:t>
              </a:r>
              <a:r>
                <a:rPr lang="en-GB" sz="1500" dirty="0">
                  <a:latin typeface="Century Gothic" panose="020B0502020202020204" pitchFamily="34" charset="0"/>
                </a:rPr>
                <a:t> de </a:t>
              </a:r>
              <a:r>
                <a:rPr lang="en-GB" sz="1500" dirty="0" err="1">
                  <a:latin typeface="Century Gothic" panose="020B0502020202020204" pitchFamily="34" charset="0"/>
                </a:rPr>
                <a:t>groepsafspraken</a:t>
              </a:r>
              <a:r>
                <a:rPr lang="en-GB" sz="1500" dirty="0">
                  <a:latin typeface="Century Gothic" panose="020B0502020202020204" pitchFamily="34" charset="0"/>
                </a:rPr>
                <a:t> van je</a:t>
              </a:r>
            </a:p>
            <a:p>
              <a:pPr>
                <a:lnSpc>
                  <a:spcPct val="150000"/>
                </a:lnSpc>
              </a:pPr>
              <a:r>
                <a:rPr lang="en-GB" sz="1500" dirty="0" err="1">
                  <a:latin typeface="Century Gothic" panose="020B0502020202020204" pitchFamily="34" charset="0"/>
                </a:rPr>
                <a:t>klas</a:t>
              </a:r>
              <a:r>
                <a:rPr lang="en-GB" sz="1500" dirty="0">
                  <a:latin typeface="Century Gothic" panose="020B0502020202020204" pitchFamily="34" charset="0"/>
                </a:rPr>
                <a:t> </a:t>
              </a:r>
              <a:r>
                <a:rPr lang="en-GB" sz="1500" dirty="0" err="1">
                  <a:latin typeface="Century Gothic" panose="020B0502020202020204" pitchFamily="34" charset="0"/>
                </a:rPr>
                <a:t>benoemen</a:t>
              </a:r>
              <a:r>
                <a:rPr lang="en-GB" sz="1500" dirty="0">
                  <a:latin typeface="Century Gothic" panose="020B0502020202020204" pitchFamily="34" charset="0"/>
                </a:rPr>
                <a:t>.</a:t>
              </a:r>
            </a:p>
          </p:txBody>
        </p:sp>
      </p:grpSp>
      <p:grpSp>
        <p:nvGrpSpPr>
          <p:cNvPr id="3" name="Group 2">
            <a:extLst>
              <a:ext uri="{FF2B5EF4-FFF2-40B4-BE49-F238E27FC236}">
                <a16:creationId xmlns:a16="http://schemas.microsoft.com/office/drawing/2014/main" id="{4636F2EE-E267-DE0C-316F-70B3CF1CCDA4}"/>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0E7A73F2-4C5C-5FD5-2083-66F47A1A4928}"/>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6F77A4F5-F43C-DBC4-4079-44FAD3349380}"/>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39DB2045-2964-4DDC-8278-1330474E828F}"/>
                  </a:ext>
                </a:extLst>
              </p:cNvPr>
              <p:cNvSpPr txBox="1"/>
              <p:nvPr/>
            </p:nvSpPr>
            <p:spPr>
              <a:xfrm>
                <a:off x="5352270" y="4204235"/>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A974B5D2-9BAF-DE40-DD6A-D9D29E89A429}"/>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938E6E09-8C44-CF94-70A3-4AEB39CC9D05}"/>
                </a:ext>
              </a:extLst>
            </p:cNvPr>
            <p:cNvSpPr/>
            <p:nvPr/>
          </p:nvSpPr>
          <p:spPr>
            <a:xfrm>
              <a:off x="9528251" y="3563789"/>
              <a:ext cx="1918695" cy="1779654"/>
            </a:xfrm>
            <a:prstGeom prst="rect">
              <a:avLst/>
            </a:prstGeom>
          </p:spPr>
          <p:txBody>
            <a:bodyPr wrap="square">
              <a:spAutoFit/>
            </a:bodyPr>
            <a:lstStyle/>
            <a:p>
              <a:pPr>
                <a:lnSpc>
                  <a:spcPct val="150000"/>
                </a:lnSpc>
              </a:pPr>
              <a:r>
                <a:rPr lang="en-GB" sz="1500" dirty="0">
                  <a:latin typeface="Century Gothic" panose="020B0502020202020204" pitchFamily="34" charset="0"/>
                </a:rPr>
                <a:t>Je </a:t>
              </a:r>
              <a:r>
                <a:rPr lang="en-GB" sz="1500" dirty="0" err="1">
                  <a:latin typeface="Century Gothic" panose="020B0502020202020204" pitchFamily="34" charset="0"/>
                </a:rPr>
                <a:t>kunt</a:t>
              </a:r>
              <a:r>
                <a:rPr lang="en-GB" sz="1500" dirty="0">
                  <a:latin typeface="Century Gothic" panose="020B0502020202020204" pitchFamily="34" charset="0"/>
                </a:rPr>
                <a:t> </a:t>
              </a:r>
              <a:r>
                <a:rPr lang="en-GB" sz="1500" dirty="0" err="1">
                  <a:latin typeface="Century Gothic" panose="020B0502020202020204" pitchFamily="34" charset="0"/>
                </a:rPr>
                <a:t>actief</a:t>
              </a:r>
              <a:r>
                <a:rPr lang="en-GB" sz="1500" dirty="0">
                  <a:latin typeface="Century Gothic" panose="020B0502020202020204" pitchFamily="34" charset="0"/>
                </a:rPr>
                <a:t> </a:t>
              </a:r>
              <a:r>
                <a:rPr lang="en-GB" sz="1500" dirty="0" err="1">
                  <a:latin typeface="Century Gothic" panose="020B0502020202020204" pitchFamily="34" charset="0"/>
                </a:rPr>
                <a:t>woorden</a:t>
              </a:r>
              <a:r>
                <a:rPr lang="en-GB" sz="1500" dirty="0">
                  <a:latin typeface="Century Gothic" panose="020B0502020202020204" pitchFamily="34" charset="0"/>
                </a:rPr>
                <a:t> </a:t>
              </a:r>
              <a:r>
                <a:rPr lang="en-GB" sz="1500" dirty="0" err="1">
                  <a:latin typeface="Century Gothic" panose="020B0502020202020204" pitchFamily="34" charset="0"/>
                </a:rPr>
                <a:t>uit</a:t>
              </a:r>
              <a:r>
                <a:rPr lang="en-GB" sz="1500" dirty="0">
                  <a:latin typeface="Century Gothic" panose="020B0502020202020204" pitchFamily="34" charset="0"/>
                </a:rPr>
                <a:t> </a:t>
              </a:r>
              <a:r>
                <a:rPr lang="en-GB" sz="1500" dirty="0" err="1">
                  <a:latin typeface="Century Gothic" panose="020B0502020202020204" pitchFamily="34" charset="0"/>
                </a:rPr>
                <a:t>andere</a:t>
              </a:r>
              <a:endParaRPr lang="en-GB" sz="1500" dirty="0">
                <a:latin typeface="Century Gothic" panose="020B0502020202020204" pitchFamily="34" charset="0"/>
              </a:endParaRPr>
            </a:p>
            <a:p>
              <a:pPr>
                <a:lnSpc>
                  <a:spcPct val="150000"/>
                </a:lnSpc>
              </a:pPr>
              <a:r>
                <a:rPr lang="en-GB" sz="1500" dirty="0" err="1">
                  <a:latin typeface="Century Gothic" panose="020B0502020202020204" pitchFamily="34" charset="0"/>
                </a:rPr>
                <a:t>talen</a:t>
              </a:r>
              <a:r>
                <a:rPr lang="en-GB" sz="1500" dirty="0">
                  <a:latin typeface="Century Gothic" panose="020B0502020202020204" pitchFamily="34" charset="0"/>
                </a:rPr>
                <a:t> </a:t>
              </a:r>
              <a:r>
                <a:rPr lang="en-GB" sz="1500" dirty="0" err="1">
                  <a:latin typeface="Century Gothic" panose="020B0502020202020204" pitchFamily="34" charset="0"/>
                </a:rPr>
                <a:t>leren</a:t>
              </a:r>
              <a:r>
                <a:rPr lang="en-GB" sz="1500" dirty="0">
                  <a:latin typeface="Century Gothic" panose="020B0502020202020204" pitchFamily="34" charset="0"/>
                </a:rPr>
                <a:t> met </a:t>
              </a:r>
              <a:r>
                <a:rPr lang="en-GB" sz="1500" dirty="0" err="1">
                  <a:latin typeface="Century Gothic" panose="020B0502020202020204" pitchFamily="34" charset="0"/>
                </a:rPr>
                <a:t>een</a:t>
              </a:r>
              <a:r>
                <a:rPr lang="en-GB" sz="1500" dirty="0">
                  <a:latin typeface="Century Gothic" panose="020B0502020202020204" pitchFamily="34" charset="0"/>
                </a:rPr>
                <a:t> </a:t>
              </a:r>
              <a:r>
                <a:rPr lang="en-GB" sz="1500" dirty="0" err="1">
                  <a:latin typeface="Century Gothic" panose="020B0502020202020204" pitchFamily="34" charset="0"/>
                </a:rPr>
                <a:t>stappenplan</a:t>
              </a:r>
              <a:r>
                <a:rPr lang="en-GB" sz="1500" dirty="0">
                  <a:latin typeface="Century Gothic" panose="020B0502020202020204" pitchFamily="34" charset="0"/>
                </a:rPr>
                <a:t>.</a:t>
              </a:r>
            </a:p>
          </p:txBody>
        </p:sp>
      </p:grpSp>
      <p:pic>
        <p:nvPicPr>
          <p:cNvPr id="31" name="Picture 47" descr="A picture containing envelope, monitor, food, shirt&#10;&#10;Description automatically generated">
            <a:extLst>
              <a:ext uri="{FF2B5EF4-FFF2-40B4-BE49-F238E27FC236}">
                <a16:creationId xmlns:a16="http://schemas.microsoft.com/office/drawing/2014/main" id="{C4FC988F-C981-2023-96F0-E85B992580DB}"/>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3BA54599-2986-C6AB-E3C8-3615C681751C}"/>
              </a:ext>
            </a:extLst>
          </p:cNvPr>
          <p:cNvGrpSpPr/>
          <p:nvPr/>
        </p:nvGrpSpPr>
        <p:grpSpPr>
          <a:xfrm>
            <a:off x="658231" y="2646039"/>
            <a:ext cx="2938469" cy="2398507"/>
            <a:chOff x="948593" y="2493638"/>
            <a:chExt cx="2938469" cy="2871163"/>
          </a:xfrm>
        </p:grpSpPr>
        <p:grpSp>
          <p:nvGrpSpPr>
            <p:cNvPr id="25" name="Group 39">
              <a:extLst>
                <a:ext uri="{FF2B5EF4-FFF2-40B4-BE49-F238E27FC236}">
                  <a16:creationId xmlns:a16="http://schemas.microsoft.com/office/drawing/2014/main" id="{4965DE4A-8571-45CF-54A6-1FEDB8C7FC94}"/>
                </a:ext>
              </a:extLst>
            </p:cNvPr>
            <p:cNvGrpSpPr/>
            <p:nvPr/>
          </p:nvGrpSpPr>
          <p:grpSpPr>
            <a:xfrm>
              <a:off x="948593" y="2493638"/>
              <a:ext cx="2938469" cy="2871163"/>
              <a:chOff x="948593" y="2493638"/>
              <a:chExt cx="2938469" cy="2871163"/>
            </a:xfrm>
          </p:grpSpPr>
          <p:pic>
            <p:nvPicPr>
              <p:cNvPr id="27" name="Picture 46" descr="A picture containing envelope, monitor, food, shirt&#10;&#10;Description automatically generated">
                <a:extLst>
                  <a:ext uri="{FF2B5EF4-FFF2-40B4-BE49-F238E27FC236}">
                    <a16:creationId xmlns:a16="http://schemas.microsoft.com/office/drawing/2014/main" id="{B482900E-E061-BD00-7430-5A90EDEFF107}"/>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992CF751-AD25-D1EA-E3AE-213076732474}"/>
                  </a:ext>
                </a:extLst>
              </p:cNvPr>
              <p:cNvSpPr/>
              <p:nvPr/>
            </p:nvSpPr>
            <p:spPr>
              <a:xfrm>
                <a:off x="1818620" y="3648924"/>
                <a:ext cx="1975684" cy="1715877"/>
              </a:xfrm>
              <a:prstGeom prst="rect">
                <a:avLst/>
              </a:prstGeom>
            </p:spPr>
            <p:txBody>
              <a:bodyPr wrap="square">
                <a:spAutoFit/>
              </a:bodyPr>
              <a:lstStyle/>
              <a:p>
                <a:pPr>
                  <a:lnSpc>
                    <a:spcPct val="150000"/>
                  </a:lnSpc>
                </a:pPr>
                <a:r>
                  <a:rPr lang="en-GB" sz="1500" dirty="0">
                    <a:latin typeface="Century Gothic" panose="020B0502020202020204" pitchFamily="34" charset="0"/>
                  </a:rPr>
                  <a:t>Je </a:t>
                </a:r>
                <a:r>
                  <a:rPr lang="en-GB" sz="1500" dirty="0" err="1">
                    <a:latin typeface="Century Gothic" panose="020B0502020202020204" pitchFamily="34" charset="0"/>
                  </a:rPr>
                  <a:t>kunt</a:t>
                </a:r>
                <a:r>
                  <a:rPr lang="en-GB" sz="1500" dirty="0">
                    <a:latin typeface="Century Gothic" panose="020B0502020202020204" pitchFamily="34" charset="0"/>
                  </a:rPr>
                  <a:t> </a:t>
                </a:r>
                <a:r>
                  <a:rPr lang="en-GB" sz="1500" dirty="0" err="1">
                    <a:latin typeface="Century Gothic" panose="020B0502020202020204" pitchFamily="34" charset="0"/>
                  </a:rPr>
                  <a:t>vertellen</a:t>
                </a:r>
                <a:r>
                  <a:rPr lang="en-GB" sz="1500" dirty="0">
                    <a:latin typeface="Century Gothic" panose="020B0502020202020204" pitchFamily="34" charset="0"/>
                  </a:rPr>
                  <a:t> </a:t>
                </a:r>
                <a:r>
                  <a:rPr lang="en-GB" sz="1500" dirty="0" err="1">
                    <a:latin typeface="Century Gothic" panose="020B0502020202020204" pitchFamily="34" charset="0"/>
                  </a:rPr>
                  <a:t>welke</a:t>
                </a:r>
                <a:r>
                  <a:rPr lang="en-GB" sz="1500" dirty="0">
                    <a:latin typeface="Century Gothic" panose="020B0502020202020204" pitchFamily="34" charset="0"/>
                  </a:rPr>
                  <a:t> </a:t>
                </a:r>
                <a:r>
                  <a:rPr lang="en-GB" sz="1500" dirty="0" err="1">
                    <a:latin typeface="Century Gothic" panose="020B0502020202020204" pitchFamily="34" charset="0"/>
                  </a:rPr>
                  <a:t>beroepen</a:t>
                </a:r>
                <a:endParaRPr lang="en-GB" sz="1500" dirty="0">
                  <a:latin typeface="Century Gothic" panose="020B0502020202020204" pitchFamily="34" charset="0"/>
                </a:endParaRPr>
              </a:p>
              <a:p>
                <a:pPr>
                  <a:lnSpc>
                    <a:spcPct val="150000"/>
                  </a:lnSpc>
                </a:pPr>
                <a:r>
                  <a:rPr lang="en-GB" sz="1500" dirty="0" err="1">
                    <a:latin typeface="Century Gothic" panose="020B0502020202020204" pitchFamily="34" charset="0"/>
                  </a:rPr>
                  <a:t>mensen</a:t>
                </a:r>
                <a:r>
                  <a:rPr lang="en-GB" sz="1500" dirty="0">
                    <a:latin typeface="Century Gothic" panose="020B0502020202020204" pitchFamily="34" charset="0"/>
                  </a:rPr>
                  <a:t> in je </a:t>
                </a:r>
                <a:r>
                  <a:rPr lang="en-GB" sz="1500" dirty="0" err="1">
                    <a:latin typeface="Century Gothic" panose="020B0502020202020204" pitchFamily="34" charset="0"/>
                  </a:rPr>
                  <a:t>omgeving</a:t>
                </a:r>
                <a:r>
                  <a:rPr lang="en-GB" sz="1500" dirty="0">
                    <a:latin typeface="Century Gothic" panose="020B0502020202020204" pitchFamily="34" charset="0"/>
                  </a:rPr>
                  <a:t> </a:t>
                </a:r>
                <a:r>
                  <a:rPr lang="en-GB" sz="1500" dirty="0" err="1">
                    <a:latin typeface="Century Gothic" panose="020B0502020202020204" pitchFamily="34" charset="0"/>
                  </a:rPr>
                  <a:t>hebben</a:t>
                </a:r>
                <a:r>
                  <a:rPr lang="en-GB" sz="1500" dirty="0">
                    <a:latin typeface="Century Gothic" panose="020B0502020202020204" pitchFamily="34" charset="0"/>
                  </a:rPr>
                  <a:t>.</a:t>
                </a:r>
              </a:p>
            </p:txBody>
          </p:sp>
        </p:grpSp>
        <p:sp>
          <p:nvSpPr>
            <p:cNvPr id="26" name="TextBox 44">
              <a:extLst>
                <a:ext uri="{FF2B5EF4-FFF2-40B4-BE49-F238E27FC236}">
                  <a16:creationId xmlns:a16="http://schemas.microsoft.com/office/drawing/2014/main" id="{7C038289-3439-135A-A330-D23B7093360E}"/>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11" name="TextBox 18">
            <a:extLst>
              <a:ext uri="{FF2B5EF4-FFF2-40B4-BE49-F238E27FC236}">
                <a16:creationId xmlns:a16="http://schemas.microsoft.com/office/drawing/2014/main" id="{80E408D6-7770-D8DA-3E06-FEF84516F656}"/>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12" name="Afbeelding 11">
            <a:extLst>
              <a:ext uri="{FF2B5EF4-FFF2-40B4-BE49-F238E27FC236}">
                <a16:creationId xmlns:a16="http://schemas.microsoft.com/office/drawing/2014/main" id="{24DEB6F1-B166-1A4C-3FF1-06168AFD1022}"/>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3" name="Tekstvak 12">
            <a:extLst>
              <a:ext uri="{FF2B5EF4-FFF2-40B4-BE49-F238E27FC236}">
                <a16:creationId xmlns:a16="http://schemas.microsoft.com/office/drawing/2014/main" id="{B0AB98F7-1D3E-8A7B-9DB2-167F67168BF6}"/>
              </a:ext>
            </a:extLst>
          </p:cNvPr>
          <p:cNvSpPr txBox="1"/>
          <p:nvPr/>
        </p:nvSpPr>
        <p:spPr>
          <a:xfrm>
            <a:off x="4844481" y="1243892"/>
            <a:ext cx="2503038" cy="1087157"/>
          </a:xfrm>
          <a:prstGeom prst="rect">
            <a:avLst/>
          </a:prstGeom>
          <a:noFill/>
        </p:spPr>
        <p:txBody>
          <a:bodyPr wrap="square" rtlCol="0">
            <a:spAutoFit/>
          </a:bodyPr>
          <a:lstStyle/>
          <a:p>
            <a:pPr algn="ctr">
              <a:lnSpc>
                <a:spcPct val="150000"/>
              </a:lnSpc>
            </a:pPr>
            <a:r>
              <a:rPr lang="nl-NL" sz="1500" b="1" dirty="0">
                <a:solidFill>
                  <a:schemeClr val="bg1"/>
                </a:solidFill>
                <a:latin typeface="Century Gothic" panose="020B0502020202020204" pitchFamily="34" charset="0"/>
              </a:rPr>
              <a:t>Vraag 5:</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Wat is het </a:t>
            </a:r>
            <a:r>
              <a:rPr lang="nl-NL" sz="1500" dirty="0" err="1">
                <a:solidFill>
                  <a:schemeClr val="bg1"/>
                </a:solidFill>
                <a:latin typeface="Century Gothic" panose="020B0502020202020204" pitchFamily="34" charset="0"/>
              </a:rPr>
              <a:t>lesdoel</a:t>
            </a:r>
            <a:r>
              <a:rPr lang="nl-NL" sz="1500" dirty="0">
                <a:solidFill>
                  <a:schemeClr val="bg1"/>
                </a:solidFill>
                <a:latin typeface="Century Gothic" panose="020B0502020202020204" pitchFamily="34" charset="0"/>
              </a:rPr>
              <a:t> van thema 1, les 3?</a:t>
            </a:r>
          </a:p>
        </p:txBody>
      </p:sp>
    </p:spTree>
    <p:extLst>
      <p:ext uri="{BB962C8B-B14F-4D97-AF65-F5344CB8AC3E}">
        <p14:creationId xmlns:p14="http://schemas.microsoft.com/office/powerpoint/2010/main" val="2308452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15848-284C-60F9-3EAE-597503E1023F}"/>
            </a:ext>
          </a:extLst>
        </p:cNvPr>
        <p:cNvGrpSpPr/>
        <p:nvPr/>
      </p:nvGrpSpPr>
      <p:grpSpPr>
        <a:xfrm>
          <a:off x="0" y="0"/>
          <a:ext cx="0" cy="0"/>
          <a:chOff x="0" y="0"/>
          <a:chExt cx="0" cy="0"/>
        </a:xfrm>
      </p:grpSpPr>
      <p:sp>
        <p:nvSpPr>
          <p:cNvPr id="3" name="TextBox 18">
            <a:extLst>
              <a:ext uri="{FF2B5EF4-FFF2-40B4-BE49-F238E27FC236}">
                <a16:creationId xmlns:a16="http://schemas.microsoft.com/office/drawing/2014/main" id="{322FC5C7-0990-87BB-B971-12327FB8E45C}"/>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11" name="Afbeelding 38">
            <a:extLst>
              <a:ext uri="{FF2B5EF4-FFF2-40B4-BE49-F238E27FC236}">
                <a16:creationId xmlns:a16="http://schemas.microsoft.com/office/drawing/2014/main" id="{F8B10530-D0AE-9FD3-0DD3-CD38EF3BB32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46491" y="2899944"/>
            <a:ext cx="4425619" cy="394589"/>
          </a:xfrm>
          <a:prstGeom prst="rect">
            <a:avLst/>
          </a:prstGeom>
        </p:spPr>
      </p:pic>
      <p:pic>
        <p:nvPicPr>
          <p:cNvPr id="13" name="Afbeelding 6" descr="Afbeelding met Graphics, symbool, clipart, kunst&#10;&#10;Door AI gegenereerde inhoud is mogelijk onjuist.">
            <a:extLst>
              <a:ext uri="{FF2B5EF4-FFF2-40B4-BE49-F238E27FC236}">
                <a16:creationId xmlns:a16="http://schemas.microsoft.com/office/drawing/2014/main" id="{98A92E2D-2DAF-44FE-B9FA-F363E5856C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3336" y="3756867"/>
            <a:ext cx="438879" cy="573919"/>
          </a:xfrm>
          <a:prstGeom prst="rect">
            <a:avLst/>
          </a:prstGeom>
        </p:spPr>
      </p:pic>
      <p:sp>
        <p:nvSpPr>
          <p:cNvPr id="7" name="Rectangle 8">
            <a:extLst>
              <a:ext uri="{FF2B5EF4-FFF2-40B4-BE49-F238E27FC236}">
                <a16:creationId xmlns:a16="http://schemas.microsoft.com/office/drawing/2014/main" id="{8AB4FF48-179E-BFF7-2633-F0C62DEB36C0}"/>
              </a:ext>
            </a:extLst>
          </p:cNvPr>
          <p:cNvSpPr/>
          <p:nvPr/>
        </p:nvSpPr>
        <p:spPr>
          <a:xfrm>
            <a:off x="666735" y="3461177"/>
            <a:ext cx="4405375" cy="907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sz="1500" b="1" dirty="0">
                <a:solidFill>
                  <a:schemeClr val="bg1"/>
                </a:solidFill>
                <a:latin typeface="Century Gothic" panose="020B0502020202020204" pitchFamily="34" charset="0"/>
              </a:rPr>
              <a:t>Wissel jullie blad met een ander team en kijk de antwoorden na. Wie heeft het beste gescoord?</a:t>
            </a:r>
          </a:p>
        </p:txBody>
      </p:sp>
      <p:pic>
        <p:nvPicPr>
          <p:cNvPr id="10" name="Afbeelding 9" descr="Afbeelding met Graphics, symbool, Kleurrijkheid, logo&#10;&#10;Door AI gegenereerde inhoud is mogelijk onjuist.">
            <a:extLst>
              <a:ext uri="{FF2B5EF4-FFF2-40B4-BE49-F238E27FC236}">
                <a16:creationId xmlns:a16="http://schemas.microsoft.com/office/drawing/2014/main" id="{3416D0D2-3F70-4C05-9F5D-9D8A3172B2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1980" y="2806394"/>
            <a:ext cx="438879" cy="573919"/>
          </a:xfrm>
          <a:prstGeom prst="rect">
            <a:avLst/>
          </a:prstGeom>
        </p:spPr>
      </p:pic>
      <p:sp>
        <p:nvSpPr>
          <p:cNvPr id="14" name="Tekstvak 13">
            <a:extLst>
              <a:ext uri="{FF2B5EF4-FFF2-40B4-BE49-F238E27FC236}">
                <a16:creationId xmlns:a16="http://schemas.microsoft.com/office/drawing/2014/main" id="{E660699C-1984-A17C-4C58-8629307241CD}"/>
              </a:ext>
            </a:extLst>
          </p:cNvPr>
          <p:cNvSpPr txBox="1"/>
          <p:nvPr/>
        </p:nvSpPr>
        <p:spPr>
          <a:xfrm>
            <a:off x="701728" y="2757708"/>
            <a:ext cx="4300691" cy="67129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00000"/>
              </a:lnSpc>
            </a:pPr>
            <a:r>
              <a:rPr lang="nl-NL" sz="2000" b="1" dirty="0">
                <a:solidFill>
                  <a:schemeClr val="bg1"/>
                </a:solidFill>
                <a:latin typeface="Aptos" panose="020B0004020202020204" pitchFamily="34" charset="0"/>
                <a:ea typeface="Verdana" panose="020B0604030504040204" pitchFamily="34" charset="0"/>
                <a:cs typeface="Verdana" panose="020B0604030504040204" pitchFamily="34" charset="0"/>
              </a:rPr>
              <a:t>Nakijken!</a:t>
            </a:r>
          </a:p>
        </p:txBody>
      </p:sp>
      <p:sp>
        <p:nvSpPr>
          <p:cNvPr id="15" name="Parallelogram 20">
            <a:extLst>
              <a:ext uri="{FF2B5EF4-FFF2-40B4-BE49-F238E27FC236}">
                <a16:creationId xmlns:a16="http://schemas.microsoft.com/office/drawing/2014/main" id="{14C7A1F0-21F9-56DF-516B-38B8F6BE603D}"/>
              </a:ext>
            </a:extLst>
          </p:cNvPr>
          <p:cNvSpPr/>
          <p:nvPr/>
        </p:nvSpPr>
        <p:spPr>
          <a:xfrm rot="216930">
            <a:off x="7839990" y="2222554"/>
            <a:ext cx="3042148" cy="3665928"/>
          </a:xfrm>
          <a:prstGeom prst="parallelogram">
            <a:avLst>
              <a:gd name="adj" fmla="val 0"/>
            </a:avLst>
          </a:prstGeom>
          <a:solidFill>
            <a:schemeClr val="bg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sz="1600" dirty="0">
              <a:latin typeface="Century Gothic" panose="020B0502020202020204" pitchFamily="34" charset="0"/>
            </a:endParaRPr>
          </a:p>
        </p:txBody>
      </p:sp>
      <p:sp>
        <p:nvSpPr>
          <p:cNvPr id="16" name="TextBox 24">
            <a:extLst>
              <a:ext uri="{FF2B5EF4-FFF2-40B4-BE49-F238E27FC236}">
                <a16:creationId xmlns:a16="http://schemas.microsoft.com/office/drawing/2014/main" id="{EC6FDCA7-D577-1752-6911-6B54DFAA5EBD}"/>
              </a:ext>
            </a:extLst>
          </p:cNvPr>
          <p:cNvSpPr txBox="1"/>
          <p:nvPr/>
        </p:nvSpPr>
        <p:spPr>
          <a:xfrm rot="216930">
            <a:off x="7932875" y="2363752"/>
            <a:ext cx="2856378" cy="2929456"/>
          </a:xfrm>
          <a:prstGeom prst="rect">
            <a:avLst/>
          </a:prstGeom>
          <a:noFill/>
        </p:spPr>
        <p:txBody>
          <a:bodyPr wrap="square" rtlCol="0">
            <a:spAutoFit/>
          </a:bodyPr>
          <a:lstStyle/>
          <a:p>
            <a:pPr>
              <a:lnSpc>
                <a:spcPct val="150000"/>
              </a:lnSpc>
            </a:pPr>
            <a:r>
              <a:rPr lang="en-NL" sz="1300" b="1" dirty="0">
                <a:latin typeface="Century Gothic" panose="020B0502020202020204" pitchFamily="34" charset="0"/>
              </a:rPr>
              <a:t>Naam team: </a:t>
            </a:r>
            <a:r>
              <a:rPr lang="en-NL" sz="1300" dirty="0">
                <a:latin typeface="Century Gothic" panose="020B0502020202020204" pitchFamily="34" charset="0"/>
              </a:rPr>
              <a:t>Vliegende Panters</a:t>
            </a:r>
          </a:p>
          <a:p>
            <a:pPr>
              <a:lnSpc>
                <a:spcPct val="150000"/>
              </a:lnSpc>
            </a:pPr>
            <a:r>
              <a:rPr lang="en-NL" sz="1300" b="1" dirty="0">
                <a:latin typeface="Century Gothic" panose="020B0502020202020204" pitchFamily="34" charset="0"/>
              </a:rPr>
              <a:t>Leden</a:t>
            </a:r>
            <a:r>
              <a:rPr lang="en-NL" sz="1300" b="1">
                <a:latin typeface="Century Gothic" panose="020B0502020202020204" pitchFamily="34" charset="0"/>
              </a:rPr>
              <a:t>: </a:t>
            </a:r>
            <a:r>
              <a:rPr lang="en-NL" sz="1300">
                <a:latin typeface="Century Gothic" panose="020B0502020202020204" pitchFamily="34" charset="0"/>
              </a:rPr>
              <a:t>Jair</a:t>
            </a:r>
            <a:r>
              <a:rPr lang="nl-NL" sz="1300" dirty="0">
                <a:latin typeface="Century Gothic" panose="020B0502020202020204" pitchFamily="34" charset="0"/>
              </a:rPr>
              <a:t> en</a:t>
            </a:r>
            <a:r>
              <a:rPr lang="en-NL" sz="1300">
                <a:latin typeface="Century Gothic" panose="020B0502020202020204" pitchFamily="34" charset="0"/>
              </a:rPr>
              <a:t> Emma</a:t>
            </a:r>
            <a:endParaRPr lang="nl-NL" sz="1300" dirty="0">
              <a:latin typeface="Century Gothic" panose="020B0502020202020204" pitchFamily="34" charset="0"/>
            </a:endParaRPr>
          </a:p>
          <a:p>
            <a:pPr>
              <a:lnSpc>
                <a:spcPct val="150000"/>
              </a:lnSpc>
            </a:pPr>
            <a:endParaRPr lang="en-NL" sz="1300" dirty="0">
              <a:solidFill>
                <a:schemeClr val="accent3"/>
              </a:solidFill>
              <a:latin typeface="Century Gothic" panose="020B0502020202020204" pitchFamily="34" charset="0"/>
            </a:endParaRPr>
          </a:p>
          <a:p>
            <a:pPr>
              <a:lnSpc>
                <a:spcPct val="200000"/>
              </a:lnSpc>
            </a:pPr>
            <a:r>
              <a:rPr lang="en-NL" sz="1300" b="1">
                <a:latin typeface="Century Gothic" panose="020B0502020202020204" pitchFamily="34" charset="0"/>
              </a:rPr>
              <a:t>1</a:t>
            </a:r>
            <a:endParaRPr lang="en-NL" sz="1300" b="1" dirty="0">
              <a:latin typeface="Century Gothic" panose="020B0502020202020204" pitchFamily="34" charset="0"/>
            </a:endParaRPr>
          </a:p>
          <a:p>
            <a:pPr>
              <a:lnSpc>
                <a:spcPct val="200000"/>
              </a:lnSpc>
            </a:pPr>
            <a:r>
              <a:rPr lang="en-NL" sz="1300" b="1" dirty="0">
                <a:latin typeface="Century Gothic" panose="020B0502020202020204" pitchFamily="34" charset="0"/>
              </a:rPr>
              <a:t>2</a:t>
            </a:r>
          </a:p>
          <a:p>
            <a:pPr>
              <a:lnSpc>
                <a:spcPct val="200000"/>
              </a:lnSpc>
            </a:pPr>
            <a:r>
              <a:rPr lang="en-NL" sz="1300" b="1" dirty="0">
                <a:latin typeface="Century Gothic" panose="020B0502020202020204" pitchFamily="34" charset="0"/>
              </a:rPr>
              <a:t>3</a:t>
            </a:r>
          </a:p>
          <a:p>
            <a:pPr>
              <a:lnSpc>
                <a:spcPct val="200000"/>
              </a:lnSpc>
            </a:pPr>
            <a:r>
              <a:rPr lang="en-NL" sz="1300" b="1" dirty="0">
                <a:latin typeface="Century Gothic" panose="020B0502020202020204" pitchFamily="34" charset="0"/>
              </a:rPr>
              <a:t>4</a:t>
            </a:r>
          </a:p>
          <a:p>
            <a:pPr>
              <a:lnSpc>
                <a:spcPct val="200000"/>
              </a:lnSpc>
            </a:pPr>
            <a:r>
              <a:rPr lang="en-NL" sz="1300" b="1">
                <a:latin typeface="Century Gothic" panose="020B0502020202020204" pitchFamily="34" charset="0"/>
              </a:rPr>
              <a:t>5</a:t>
            </a:r>
            <a:endParaRPr lang="en-NL" sz="1300" b="1" dirty="0">
              <a:latin typeface="Century Gothic" panose="020B0502020202020204" pitchFamily="34" charset="0"/>
            </a:endParaRPr>
          </a:p>
        </p:txBody>
      </p:sp>
      <p:sp>
        <p:nvSpPr>
          <p:cNvPr id="17" name="TextBox 25">
            <a:extLst>
              <a:ext uri="{FF2B5EF4-FFF2-40B4-BE49-F238E27FC236}">
                <a16:creationId xmlns:a16="http://schemas.microsoft.com/office/drawing/2014/main" id="{6D5AFD6F-298E-F997-8F7C-049AEAA3F563}"/>
              </a:ext>
            </a:extLst>
          </p:cNvPr>
          <p:cNvSpPr txBox="1"/>
          <p:nvPr/>
        </p:nvSpPr>
        <p:spPr>
          <a:xfrm rot="216930">
            <a:off x="5271357" y="7506788"/>
            <a:ext cx="1650296" cy="292388"/>
          </a:xfrm>
          <a:prstGeom prst="rect">
            <a:avLst/>
          </a:prstGeom>
          <a:noFill/>
        </p:spPr>
        <p:txBody>
          <a:bodyPr wrap="square" rtlCol="0">
            <a:spAutoFit/>
          </a:bodyPr>
          <a:lstStyle/>
          <a:p>
            <a:r>
              <a:rPr lang="en-NL" sz="1300" b="1" dirty="0">
                <a:latin typeface="Century Gothic" panose="020B0502020202020204" pitchFamily="34" charset="0"/>
              </a:rPr>
              <a:t>Nagekeken door:</a:t>
            </a:r>
          </a:p>
        </p:txBody>
      </p:sp>
      <p:cxnSp>
        <p:nvCxnSpPr>
          <p:cNvPr id="18" name="Rechte verbindingslijn 17">
            <a:extLst>
              <a:ext uri="{FF2B5EF4-FFF2-40B4-BE49-F238E27FC236}">
                <a16:creationId xmlns:a16="http://schemas.microsoft.com/office/drawing/2014/main" id="{2AAECC9B-FCF0-B44B-6CDE-33EA9409E2AC}"/>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446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12886-AECA-7F95-2077-7BE033439866}"/>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9C44619F-3838-BB05-0646-18B831AF9886}"/>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3F0ADAA2-47BA-6FE0-AC92-2166EA9563BF}"/>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24424C76-DDD8-B676-690B-E076C4162219}"/>
                </a:ext>
              </a:extLst>
            </p:cNvPr>
            <p:cNvSpPr txBox="1"/>
            <p:nvPr/>
          </p:nvSpPr>
          <p:spPr>
            <a:xfrm>
              <a:off x="9400068" y="4544416"/>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56D1AEB0-5A26-4BC3-BA9C-F33ECA183FC6}"/>
                </a:ext>
              </a:extLst>
            </p:cNvPr>
            <p:cNvSpPr/>
            <p:nvPr/>
          </p:nvSpPr>
          <p:spPr>
            <a:xfrm>
              <a:off x="9988981" y="4612297"/>
              <a:ext cx="1857266" cy="1103178"/>
            </a:xfrm>
            <a:prstGeom prst="rect">
              <a:avLst/>
            </a:prstGeom>
          </p:spPr>
          <p:txBody>
            <a:bodyPr wrap="square">
              <a:spAutoFit/>
            </a:bodyPr>
            <a:lstStyle/>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Loopbaanoriëntatie </a:t>
              </a:r>
            </a:p>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en –begeleiding</a:t>
              </a:r>
            </a:p>
            <a:p>
              <a:endParaRPr lang="en-NL" sz="1400" dirty="0">
                <a:latin typeface="Arial" panose="020B0604020202020204" pitchFamily="34" charset="0"/>
                <a:ea typeface="Verdana" panose="020B0604030504040204" pitchFamily="34" charset="0"/>
                <a:cs typeface="Arial" panose="020B0604020202020204" pitchFamily="34" charset="0"/>
              </a:endParaRPr>
            </a:p>
          </p:txBody>
        </p:sp>
      </p:grpSp>
      <p:grpSp>
        <p:nvGrpSpPr>
          <p:cNvPr id="40" name="Groep 39">
            <a:extLst>
              <a:ext uri="{FF2B5EF4-FFF2-40B4-BE49-F238E27FC236}">
                <a16:creationId xmlns:a16="http://schemas.microsoft.com/office/drawing/2014/main" id="{92F05C1A-FFEB-F393-7BE6-9E2C6D61D36F}"/>
              </a:ext>
            </a:extLst>
          </p:cNvPr>
          <p:cNvGrpSpPr/>
          <p:nvPr/>
        </p:nvGrpSpPr>
        <p:grpSpPr>
          <a:xfrm>
            <a:off x="658230" y="2646039"/>
            <a:ext cx="10832387" cy="3340876"/>
            <a:chOff x="658230" y="2646039"/>
            <a:chExt cx="10832387" cy="3340876"/>
          </a:xfrm>
        </p:grpSpPr>
        <p:grpSp>
          <p:nvGrpSpPr>
            <p:cNvPr id="3" name="Group 2">
              <a:extLst>
                <a:ext uri="{FF2B5EF4-FFF2-40B4-BE49-F238E27FC236}">
                  <a16:creationId xmlns:a16="http://schemas.microsoft.com/office/drawing/2014/main" id="{1FF590A9-D506-60E5-8B46-50289E5FA80E}"/>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F413168D-9323-ED18-8A86-A5742A7911D3}"/>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28F5DC87-137F-878C-2522-D3AB246AA0B5}"/>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CEDEE759-C75D-95AB-264C-DE432F20C903}"/>
                    </a:ext>
                  </a:extLst>
                </p:cNvPr>
                <p:cNvSpPr txBox="1"/>
                <p:nvPr/>
              </p:nvSpPr>
              <p:spPr>
                <a:xfrm>
                  <a:off x="5352270" y="4558259"/>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E72CB003-8609-0C61-D91C-F2A059689152}"/>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C1B1FA77-221E-A109-CEDF-019095C574FD}"/>
                  </a:ext>
                </a:extLst>
              </p:cNvPr>
              <p:cNvSpPr/>
              <p:nvPr/>
            </p:nvSpPr>
            <p:spPr>
              <a:xfrm>
                <a:off x="9571922" y="4287891"/>
                <a:ext cx="1716697" cy="907941"/>
              </a:xfrm>
              <a:prstGeom prst="rect">
                <a:avLst/>
              </a:prstGeom>
            </p:spPr>
            <p:txBody>
              <a:bodyPr wrap="square">
                <a:spAutoFit/>
              </a:bodyPr>
              <a:lstStyle/>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Leren, opleiding en beroep</a:t>
                </a:r>
              </a:p>
              <a:p>
                <a:endParaRPr lang="en-NL" sz="1400" dirty="0">
                  <a:latin typeface="Arial" panose="020B0604020202020204" pitchFamily="34" charset="0"/>
                  <a:ea typeface="Verdana" panose="020B0604030504040204" pitchFamily="34" charset="0"/>
                  <a:cs typeface="Arial" panose="020B0604020202020204" pitchFamily="34" charset="0"/>
                </a:endParaRPr>
              </a:p>
            </p:txBody>
          </p:sp>
        </p:grpSp>
        <p:pic>
          <p:nvPicPr>
            <p:cNvPr id="31" name="Picture 47" descr="A picture containing envelope, monitor, food, shirt&#10;&#10;Description automatically generated">
              <a:extLst>
                <a:ext uri="{FF2B5EF4-FFF2-40B4-BE49-F238E27FC236}">
                  <a16:creationId xmlns:a16="http://schemas.microsoft.com/office/drawing/2014/main" id="{6CF07D88-B311-0FFD-E7D0-DB83C13DA556}"/>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51161EEF-9A73-941D-EE66-BAC09E1B4F43}"/>
                </a:ext>
              </a:extLst>
            </p:cNvPr>
            <p:cNvGrpSpPr/>
            <p:nvPr/>
          </p:nvGrpSpPr>
          <p:grpSpPr>
            <a:xfrm>
              <a:off x="658231" y="2646039"/>
              <a:ext cx="2938469" cy="2432371"/>
              <a:chOff x="948593" y="2493638"/>
              <a:chExt cx="2938469" cy="2911700"/>
            </a:xfrm>
          </p:grpSpPr>
          <p:grpSp>
            <p:nvGrpSpPr>
              <p:cNvPr id="25" name="Group 39">
                <a:extLst>
                  <a:ext uri="{FF2B5EF4-FFF2-40B4-BE49-F238E27FC236}">
                    <a16:creationId xmlns:a16="http://schemas.microsoft.com/office/drawing/2014/main" id="{9C879773-25E9-FDD0-7A86-1EE76DF9B835}"/>
                  </a:ext>
                </a:extLst>
              </p:cNvPr>
              <p:cNvGrpSpPr/>
              <p:nvPr/>
            </p:nvGrpSpPr>
            <p:grpSpPr>
              <a:xfrm>
                <a:off x="948593" y="2493638"/>
                <a:ext cx="2938469" cy="2911700"/>
                <a:chOff x="948593" y="2493638"/>
                <a:chExt cx="2938469" cy="2911700"/>
              </a:xfrm>
            </p:grpSpPr>
            <p:pic>
              <p:nvPicPr>
                <p:cNvPr id="27" name="Picture 46" descr="A picture containing envelope, monitor, food, shirt&#10;&#10;Description automatically generated">
                  <a:extLst>
                    <a:ext uri="{FF2B5EF4-FFF2-40B4-BE49-F238E27FC236}">
                      <a16:creationId xmlns:a16="http://schemas.microsoft.com/office/drawing/2014/main" id="{7CD348D4-D45F-37E5-A018-D8C86762E437}"/>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37249BCB-AC2A-731C-2D4E-30F7747E6A3A}"/>
                    </a:ext>
                  </a:extLst>
                </p:cNvPr>
                <p:cNvSpPr/>
                <p:nvPr/>
              </p:nvSpPr>
              <p:spPr>
                <a:xfrm>
                  <a:off x="1897378" y="3959259"/>
                  <a:ext cx="1814179" cy="1446079"/>
                </a:xfrm>
                <a:prstGeom prst="rect">
                  <a:avLst/>
                </a:prstGeom>
              </p:spPr>
              <p:txBody>
                <a:bodyPr wrap="square">
                  <a:spAutoFit/>
                </a:bodyPr>
                <a:lstStyle/>
                <a:p>
                  <a:pPr>
                    <a:lnSpc>
                      <a:spcPct val="150000"/>
                    </a:lnSpc>
                  </a:pPr>
                  <a:r>
                    <a:rPr lang="en-NL" sz="1300" dirty="0">
                      <a:latin typeface="Century Gothic" panose="020B0502020202020204" pitchFamily="34" charset="0"/>
                      <a:ea typeface="Verdana" panose="020B0604030504040204" pitchFamily="34" charset="0"/>
                      <a:cs typeface="Arial" panose="020B0604020202020204" pitchFamily="34" charset="0"/>
                    </a:rPr>
                    <a:t>Loopbaan-ontwikkeling en beroep</a:t>
                  </a:r>
                </a:p>
                <a:p>
                  <a:endParaRPr lang="en-NL" sz="1400" dirty="0">
                    <a:latin typeface="Arial" panose="020B0604020202020204" pitchFamily="34" charset="0"/>
                    <a:ea typeface="Verdana" panose="020B0604030504040204" pitchFamily="34" charset="0"/>
                    <a:cs typeface="Arial" panose="020B0604020202020204" pitchFamily="34" charset="0"/>
                  </a:endParaRPr>
                </a:p>
              </p:txBody>
            </p:sp>
          </p:grpSp>
          <p:sp>
            <p:nvSpPr>
              <p:cNvPr id="26" name="TextBox 44">
                <a:extLst>
                  <a:ext uri="{FF2B5EF4-FFF2-40B4-BE49-F238E27FC236}">
                    <a16:creationId xmlns:a16="http://schemas.microsoft.com/office/drawing/2014/main" id="{429E9CCF-E9B1-0716-987C-3675C75C17AF}"/>
                  </a:ext>
                </a:extLst>
              </p:cNvPr>
              <p:cNvSpPr txBox="1"/>
              <p:nvPr/>
            </p:nvSpPr>
            <p:spPr>
              <a:xfrm>
                <a:off x="1320910" y="4119935"/>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grpSp>
      <p:sp>
        <p:nvSpPr>
          <p:cNvPr id="9" name="TextBox 18">
            <a:extLst>
              <a:ext uri="{FF2B5EF4-FFF2-40B4-BE49-F238E27FC236}">
                <a16:creationId xmlns:a16="http://schemas.microsoft.com/office/drawing/2014/main" id="{6A489AA9-F259-DE7A-358F-40275EBF18A7}"/>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12" name="Afbeelding 11">
            <a:extLst>
              <a:ext uri="{FF2B5EF4-FFF2-40B4-BE49-F238E27FC236}">
                <a16:creationId xmlns:a16="http://schemas.microsoft.com/office/drawing/2014/main" id="{77D6FB4B-CEDD-6EB9-D8B6-FF485C17774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20" name="TextBox 1">
            <a:extLst>
              <a:ext uri="{FF2B5EF4-FFF2-40B4-BE49-F238E27FC236}">
                <a16:creationId xmlns:a16="http://schemas.microsoft.com/office/drawing/2014/main" id="{C8F848E9-0224-9CC2-C62E-DC4C27F0F830}"/>
              </a:ext>
            </a:extLst>
          </p:cNvPr>
          <p:cNvSpPr txBox="1"/>
          <p:nvPr/>
        </p:nvSpPr>
        <p:spPr>
          <a:xfrm>
            <a:off x="4527888" y="1953273"/>
            <a:ext cx="3072479" cy="492443"/>
          </a:xfrm>
          <a:prstGeom prst="rect">
            <a:avLst/>
          </a:prstGeom>
          <a:noFill/>
        </p:spPr>
        <p:txBody>
          <a:bodyPr wrap="square" rtlCol="0">
            <a:spAutoFit/>
          </a:bodyPr>
          <a:lstStyle/>
          <a:p>
            <a:pPr algn="ctr"/>
            <a:r>
              <a:rPr lang="en-NL" sz="1300" dirty="0">
                <a:solidFill>
                  <a:schemeClr val="bg1"/>
                </a:solidFill>
                <a:latin typeface="Century Gothic" panose="020B0502020202020204" pitchFamily="34" charset="0"/>
              </a:rPr>
              <a:t>B, al lijken A en C er natuurlijk wel heel erg op.</a:t>
            </a:r>
          </a:p>
        </p:txBody>
      </p:sp>
      <p:sp>
        <p:nvSpPr>
          <p:cNvPr id="39" name="Tekstvak 38">
            <a:extLst>
              <a:ext uri="{FF2B5EF4-FFF2-40B4-BE49-F238E27FC236}">
                <a16:creationId xmlns:a16="http://schemas.microsoft.com/office/drawing/2014/main" id="{E5F4B2D9-BC0A-DCF7-3F0F-3440975104E9}"/>
              </a:ext>
            </a:extLst>
          </p:cNvPr>
          <p:cNvSpPr txBox="1"/>
          <p:nvPr/>
        </p:nvSpPr>
        <p:spPr>
          <a:xfrm>
            <a:off x="5227812" y="1100741"/>
            <a:ext cx="1736373" cy="740908"/>
          </a:xfrm>
          <a:prstGeom prst="rect">
            <a:avLst/>
          </a:prstGeom>
          <a:noFill/>
        </p:spPr>
        <p:txBody>
          <a:bodyPr wrap="none" rtlCol="0">
            <a:spAutoFit/>
          </a:bodyPr>
          <a:lstStyle/>
          <a:p>
            <a:pPr algn="ctr">
              <a:lnSpc>
                <a:spcPct val="150000"/>
              </a:lnSpc>
            </a:pPr>
            <a:r>
              <a:rPr lang="nl-NL" sz="1500" b="1" dirty="0">
                <a:solidFill>
                  <a:schemeClr val="bg1"/>
                </a:solidFill>
                <a:latin typeface="Century Gothic" panose="020B0502020202020204" pitchFamily="34" charset="0"/>
              </a:rPr>
              <a:t>Vraag 1:</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LOB staat voor…</a:t>
            </a:r>
          </a:p>
        </p:txBody>
      </p:sp>
    </p:spTree>
    <p:extLst>
      <p:ext uri="{BB962C8B-B14F-4D97-AF65-F5344CB8AC3E}">
        <p14:creationId xmlns:p14="http://schemas.microsoft.com/office/powerpoint/2010/main" val="195483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0"/>
                                        </p:tgtEl>
                                        <p:attrNameLst>
                                          <p:attrName>ppt_x</p:attrName>
                                        </p:attrNameLst>
                                      </p:cBhvr>
                                      <p:tavLst>
                                        <p:tav tm="0">
                                          <p:val>
                                            <p:strVal val="ppt_x"/>
                                          </p:val>
                                        </p:tav>
                                        <p:tav tm="100000">
                                          <p:val>
                                            <p:strVal val="ppt_x"/>
                                          </p:val>
                                        </p:tav>
                                      </p:tavLst>
                                    </p:anim>
                                    <p:anim calcmode="lin" valueType="num">
                                      <p:cBhvr additive="base">
                                        <p:cTn id="7" dur="500"/>
                                        <p:tgtEl>
                                          <p:spTgt spid="40"/>
                                        </p:tgtEl>
                                        <p:attrNameLst>
                                          <p:attrName>ppt_y</p:attrName>
                                        </p:attrNameLst>
                                      </p:cBhvr>
                                      <p:tavLst>
                                        <p:tav tm="0">
                                          <p:val>
                                            <p:strVal val="ppt_y"/>
                                          </p:val>
                                        </p:tav>
                                        <p:tav tm="100000">
                                          <p:val>
                                            <p:strVal val="1+ppt_h/2"/>
                                          </p:val>
                                        </p:tav>
                                      </p:tavLst>
                                    </p:anim>
                                    <p:set>
                                      <p:cBhvr>
                                        <p:cTn id="8" dur="1" fill="hold">
                                          <p:stCondLst>
                                            <p:cond delay="499"/>
                                          </p:stCondLst>
                                        </p:cTn>
                                        <p:tgtEl>
                                          <p:spTgt spid="40"/>
                                        </p:tgtEl>
                                        <p:attrNameLst>
                                          <p:attrName>style.visibility</p:attrName>
                                        </p:attrNameLst>
                                      </p:cBhvr>
                                      <p:to>
                                        <p:strVal val="hidden"/>
                                      </p:to>
                                    </p:set>
                                  </p:childTnLst>
                                </p:cTn>
                              </p:par>
                              <p:par>
                                <p:cTn id="9" presetID="22" presetClass="entr" presetSubtype="8" fill="hold" nodeType="with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wipe(left)">
                                      <p:cBhvr>
                                        <p:cTn id="11"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0503D-B423-5331-F220-8112CAB36778}"/>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51D1175E-64C7-BA59-BA38-F9CF182B0040}"/>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C36C2708-D031-0D6F-837B-63C392065AED}"/>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5599CF59-0B39-9D9D-E3B0-FE26FC5EFAAE}"/>
                </a:ext>
              </a:extLst>
            </p:cNvPr>
            <p:cNvSpPr txBox="1"/>
            <p:nvPr/>
          </p:nvSpPr>
          <p:spPr>
            <a:xfrm>
              <a:off x="9296836" y="4032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A85E2A79-B10C-E32D-B896-C3D6B8EE38B7}"/>
                </a:ext>
              </a:extLst>
            </p:cNvPr>
            <p:cNvSpPr/>
            <p:nvPr/>
          </p:nvSpPr>
          <p:spPr>
            <a:xfrm>
              <a:off x="9710129" y="3749036"/>
              <a:ext cx="2043063" cy="2287459"/>
            </a:xfrm>
            <a:prstGeom prst="rect">
              <a:avLst/>
            </a:prstGeom>
          </p:spPr>
          <p:txBody>
            <a:bodyPr wrap="square">
              <a:spAutoFit/>
            </a:bodyPr>
            <a:lstStyle/>
            <a:p>
              <a:r>
                <a:rPr lang="en-GB" sz="1400" b="1" dirty="0" err="1">
                  <a:latin typeface="Century Gothic" panose="020B0502020202020204" pitchFamily="34" charset="0"/>
                </a:rPr>
                <a:t>Mijn</a:t>
              </a:r>
              <a:r>
                <a:rPr lang="en-GB" sz="1400" b="1" dirty="0">
                  <a:latin typeface="Century Gothic" panose="020B0502020202020204" pitchFamily="34" charset="0"/>
                </a:rPr>
                <a:t> </a:t>
              </a:r>
              <a:r>
                <a:rPr lang="en-GB" sz="1400" b="1" dirty="0" err="1">
                  <a:latin typeface="Century Gothic" panose="020B0502020202020204" pitchFamily="34" charset="0"/>
                </a:rPr>
                <a:t>toekomst</a:t>
              </a:r>
              <a:endParaRPr lang="en-GB" sz="1400" b="1"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a:latin typeface="Century Gothic" panose="020B0502020202020204" pitchFamily="34" charset="0"/>
                </a:rPr>
                <a:t>Welke </a:t>
              </a:r>
              <a:r>
                <a:rPr lang="en-GB" sz="1400" dirty="0" err="1">
                  <a:latin typeface="Century Gothic" panose="020B0502020202020204" pitchFamily="34" charset="0"/>
                </a:rPr>
                <a:t>opleiding</a:t>
              </a:r>
              <a:r>
                <a:rPr lang="en-GB" sz="1400" dirty="0">
                  <a:latin typeface="Century Gothic" panose="020B0502020202020204" pitchFamily="34" charset="0"/>
                </a:rPr>
                <a:t> </a:t>
              </a:r>
              <a:r>
                <a:rPr lang="en-GB" sz="1400" dirty="0" err="1">
                  <a:latin typeface="Century Gothic" panose="020B0502020202020204" pitchFamily="34" charset="0"/>
                </a:rPr>
                <a:t>kies</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Wat </a:t>
              </a:r>
              <a:r>
                <a:rPr lang="en-GB" sz="1400" dirty="0" err="1">
                  <a:latin typeface="Century Gothic" panose="020B0502020202020204" pitchFamily="34" charset="0"/>
                </a:rPr>
                <a:t>voor</a:t>
              </a:r>
              <a:r>
                <a:rPr lang="en-GB" sz="1400" dirty="0">
                  <a:latin typeface="Century Gothic" panose="020B0502020202020204" pitchFamily="34" charset="0"/>
                </a:rPr>
                <a:t> </a:t>
              </a:r>
              <a:r>
                <a:rPr lang="en-GB" sz="1400" dirty="0" err="1">
                  <a:latin typeface="Century Gothic" panose="020B0502020202020204" pitchFamily="34" charset="0"/>
                </a:rPr>
                <a:t>werk</a:t>
              </a:r>
              <a:r>
                <a:rPr lang="en-GB" sz="1400" dirty="0">
                  <a:latin typeface="Century Gothic" panose="020B0502020202020204" pitchFamily="34" charset="0"/>
                </a:rPr>
                <a:t> </a:t>
              </a:r>
              <a:r>
                <a:rPr lang="en-GB" sz="1400" dirty="0" err="1">
                  <a:latin typeface="Century Gothic" panose="020B0502020202020204" pitchFamily="34" charset="0"/>
                </a:rPr>
                <a:t>spreekt</a:t>
              </a:r>
              <a:r>
                <a:rPr lang="en-GB" sz="1400" dirty="0">
                  <a:latin typeface="Century Gothic" panose="020B0502020202020204" pitchFamily="34" charset="0"/>
                </a:rPr>
                <a:t> </a:t>
              </a:r>
              <a:r>
                <a:rPr lang="en-GB" sz="1400" dirty="0" err="1">
                  <a:latin typeface="Century Gothic" panose="020B0502020202020204" pitchFamily="34" charset="0"/>
                </a:rPr>
                <a:t>mij</a:t>
              </a:r>
              <a:r>
                <a:rPr lang="en-GB" sz="1400" dirty="0">
                  <a:latin typeface="Century Gothic" panose="020B0502020202020204" pitchFamily="34" charset="0"/>
                </a:rPr>
                <a:t> </a:t>
              </a:r>
              <a:r>
                <a:rPr lang="en-GB" sz="1400" dirty="0" err="1">
                  <a:latin typeface="Century Gothic" panose="020B0502020202020204" pitchFamily="34" charset="0"/>
                </a:rPr>
                <a:t>aan</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Hoe </a:t>
              </a:r>
              <a:r>
                <a:rPr lang="en-GB" sz="1400" dirty="0" err="1">
                  <a:latin typeface="Century Gothic" panose="020B0502020202020204" pitchFamily="34" charset="0"/>
                </a:rPr>
                <a:t>kom</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 </a:t>
              </a:r>
              <a:r>
                <a:rPr lang="en-GB" sz="1400" dirty="0" err="1">
                  <a:latin typeface="Century Gothic" panose="020B0502020202020204" pitchFamily="34" charset="0"/>
                </a:rPr>
                <a:t>daar</a:t>
              </a:r>
              <a:r>
                <a:rPr lang="en-GB" sz="1400" dirty="0">
                  <a:latin typeface="Century Gothic" panose="020B0502020202020204" pitchFamily="34" charset="0"/>
                </a:rPr>
                <a:t>?</a:t>
              </a:r>
            </a:p>
          </p:txBody>
        </p:sp>
      </p:grpSp>
      <p:grpSp>
        <p:nvGrpSpPr>
          <p:cNvPr id="3" name="Group 2">
            <a:extLst>
              <a:ext uri="{FF2B5EF4-FFF2-40B4-BE49-F238E27FC236}">
                <a16:creationId xmlns:a16="http://schemas.microsoft.com/office/drawing/2014/main" id="{5C8DCB39-4ED3-4C67-1577-BA6BE29CFF91}"/>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D095FAE5-E600-A1B0-AF49-660846911492}"/>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A1C334E3-5F58-8FEF-F0F1-1AAD9D8799C3}"/>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D7CDED63-7055-8346-935C-7B5B3E2C6BFD}"/>
                  </a:ext>
                </a:extLst>
              </p:cNvPr>
              <p:cNvSpPr txBox="1"/>
              <p:nvPr/>
            </p:nvSpPr>
            <p:spPr>
              <a:xfrm>
                <a:off x="5352270" y="3759849"/>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9B417BAD-6CAB-569A-B663-32934061BCD2}"/>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C68B6C14-7BE1-59C6-A89E-AFB64FEAA5F3}"/>
                </a:ext>
              </a:extLst>
            </p:cNvPr>
            <p:cNvSpPr/>
            <p:nvPr/>
          </p:nvSpPr>
          <p:spPr>
            <a:xfrm>
              <a:off x="9528251" y="3547608"/>
              <a:ext cx="1826593" cy="2108013"/>
            </a:xfrm>
            <a:prstGeom prst="rect">
              <a:avLst/>
            </a:prstGeom>
          </p:spPr>
          <p:txBody>
            <a:bodyPr wrap="square">
              <a:spAutoFit/>
            </a:bodyPr>
            <a:lstStyle/>
            <a:p>
              <a:r>
                <a:rPr lang="en-GB" sz="1400" b="1" dirty="0" err="1">
                  <a:latin typeface="Century Gothic" panose="020B0502020202020204" pitchFamily="34" charset="0"/>
                </a:rPr>
                <a:t>Mijn</a:t>
              </a:r>
              <a:r>
                <a:rPr lang="en-GB" sz="1400" b="1" dirty="0">
                  <a:latin typeface="Century Gothic" panose="020B0502020202020204" pitchFamily="34" charset="0"/>
                </a:rPr>
                <a:t> </a:t>
              </a:r>
              <a:r>
                <a:rPr lang="en-GB" sz="1400" b="1" dirty="0" err="1">
                  <a:latin typeface="Century Gothic" panose="020B0502020202020204" pitchFamily="34" charset="0"/>
                </a:rPr>
                <a:t>middelbare</a:t>
              </a:r>
              <a:r>
                <a:rPr lang="en-GB" sz="1400" b="1" dirty="0">
                  <a:latin typeface="Century Gothic" panose="020B0502020202020204" pitchFamily="34" charset="0"/>
                </a:rPr>
                <a:t> school</a:t>
              </a:r>
            </a:p>
            <a:p>
              <a:pPr marL="285750" indent="-285750">
                <a:lnSpc>
                  <a:spcPct val="150000"/>
                </a:lnSpc>
                <a:buFont typeface="Arial" panose="020B0604020202020204" pitchFamily="34" charset="0"/>
                <a:buChar char="•"/>
              </a:pPr>
              <a:r>
                <a:rPr lang="en-GB" sz="1400" dirty="0" err="1">
                  <a:latin typeface="Century Gothic" panose="020B0502020202020204" pitchFamily="34" charset="0"/>
                </a:rPr>
                <a:t>Gesprekken</a:t>
              </a:r>
              <a:r>
                <a:rPr lang="en-GB" sz="1400" dirty="0">
                  <a:latin typeface="Century Gothic" panose="020B0502020202020204" pitchFamily="34" charset="0"/>
                </a:rPr>
                <a:t> met </a:t>
              </a:r>
              <a:r>
                <a:rPr lang="en-GB" sz="1400" dirty="0" err="1">
                  <a:latin typeface="Century Gothic" panose="020B0502020202020204" pitchFamily="34" charset="0"/>
                </a:rPr>
                <a:t>anderen</a:t>
              </a:r>
              <a:endParaRPr lang="en-GB" sz="1400"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err="1">
                  <a:latin typeface="Century Gothic" panose="020B0502020202020204" pitchFamily="34" charset="0"/>
                </a:rPr>
                <a:t>Mijn</a:t>
              </a:r>
              <a:r>
                <a:rPr lang="en-GB" sz="1400" dirty="0">
                  <a:latin typeface="Century Gothic" panose="020B0502020202020204" pitchFamily="34" charset="0"/>
                </a:rPr>
                <a:t> diploma </a:t>
              </a:r>
              <a:r>
                <a:rPr lang="en-GB" sz="1400" dirty="0" err="1">
                  <a:latin typeface="Century Gothic" panose="020B0502020202020204" pitchFamily="34" charset="0"/>
                </a:rPr>
                <a:t>halen</a:t>
              </a:r>
              <a:endParaRPr lang="en-GB" sz="1400"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err="1">
                  <a:latin typeface="Century Gothic" panose="020B0502020202020204" pitchFamily="34" charset="0"/>
                </a:rPr>
                <a:t>Keuzes</a:t>
              </a:r>
              <a:r>
                <a:rPr lang="en-GB" sz="1400" dirty="0">
                  <a:latin typeface="Century Gothic" panose="020B0502020202020204" pitchFamily="34" charset="0"/>
                </a:rPr>
                <a:t> </a:t>
              </a:r>
              <a:r>
                <a:rPr lang="en-GB" sz="1400" dirty="0" err="1">
                  <a:latin typeface="Century Gothic" panose="020B0502020202020204" pitchFamily="34" charset="0"/>
                </a:rPr>
                <a:t>maken</a:t>
              </a:r>
              <a:endParaRPr lang="en-GB" sz="1400" dirty="0">
                <a:latin typeface="Century Gothic" panose="020B0502020202020204" pitchFamily="34" charset="0"/>
              </a:endParaRPr>
            </a:p>
          </p:txBody>
        </p:sp>
      </p:grpSp>
      <p:pic>
        <p:nvPicPr>
          <p:cNvPr id="31" name="Picture 47" descr="A picture containing envelope, monitor, food, shirt&#10;&#10;Description automatically generated">
            <a:extLst>
              <a:ext uri="{FF2B5EF4-FFF2-40B4-BE49-F238E27FC236}">
                <a16:creationId xmlns:a16="http://schemas.microsoft.com/office/drawing/2014/main" id="{8635FFC4-A431-3D32-E472-DB4E7D2D6DDB}"/>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D0A85C66-A530-6AAC-44B9-60F4752E1CBA}"/>
              </a:ext>
            </a:extLst>
          </p:cNvPr>
          <p:cNvGrpSpPr/>
          <p:nvPr/>
        </p:nvGrpSpPr>
        <p:grpSpPr>
          <a:xfrm>
            <a:off x="658231" y="2646039"/>
            <a:ext cx="2938469" cy="2735307"/>
            <a:chOff x="948593" y="2493638"/>
            <a:chExt cx="2938469" cy="3274334"/>
          </a:xfrm>
        </p:grpSpPr>
        <p:grpSp>
          <p:nvGrpSpPr>
            <p:cNvPr id="25" name="Group 39">
              <a:extLst>
                <a:ext uri="{FF2B5EF4-FFF2-40B4-BE49-F238E27FC236}">
                  <a16:creationId xmlns:a16="http://schemas.microsoft.com/office/drawing/2014/main" id="{F5A4EE22-2EF6-8BE8-318F-61704191FF9F}"/>
                </a:ext>
              </a:extLst>
            </p:cNvPr>
            <p:cNvGrpSpPr/>
            <p:nvPr/>
          </p:nvGrpSpPr>
          <p:grpSpPr>
            <a:xfrm>
              <a:off x="948593" y="2493638"/>
              <a:ext cx="2938469" cy="3274334"/>
              <a:chOff x="948593" y="2493638"/>
              <a:chExt cx="2938469" cy="3274334"/>
            </a:xfrm>
          </p:grpSpPr>
          <p:pic>
            <p:nvPicPr>
              <p:cNvPr id="27" name="Picture 46" descr="A picture containing envelope, monitor, food, shirt&#10;&#10;Description automatically generated">
                <a:extLst>
                  <a:ext uri="{FF2B5EF4-FFF2-40B4-BE49-F238E27FC236}">
                    <a16:creationId xmlns:a16="http://schemas.microsoft.com/office/drawing/2014/main" id="{AA0D43A3-29E9-2F41-6EA2-394A473F680C}"/>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6B9916C6-882C-98FF-397B-08D9EF6017FE}"/>
                  </a:ext>
                </a:extLst>
              </p:cNvPr>
              <p:cNvSpPr/>
              <p:nvPr/>
            </p:nvSpPr>
            <p:spPr>
              <a:xfrm>
                <a:off x="1762984" y="3901194"/>
                <a:ext cx="2013160" cy="1866778"/>
              </a:xfrm>
              <a:prstGeom prst="rect">
                <a:avLst/>
              </a:prstGeom>
            </p:spPr>
            <p:txBody>
              <a:bodyPr wrap="square">
                <a:spAutoFit/>
              </a:bodyPr>
              <a:lstStyle/>
              <a:p>
                <a:r>
                  <a:rPr lang="en-GB" sz="1400" b="1" dirty="0" err="1">
                    <a:latin typeface="Century Gothic" panose="020B0502020202020204" pitchFamily="34" charset="0"/>
                  </a:rPr>
                  <a:t>Mijn</a:t>
                </a:r>
                <a:r>
                  <a:rPr lang="en-GB" sz="1400" b="1" dirty="0">
                    <a:latin typeface="Century Gothic" panose="020B0502020202020204" pitchFamily="34" charset="0"/>
                  </a:rPr>
                  <a:t> </a:t>
                </a:r>
                <a:r>
                  <a:rPr lang="en-GB" sz="1400" b="1" dirty="0" err="1">
                    <a:latin typeface="Century Gothic" panose="020B0502020202020204" pitchFamily="34" charset="0"/>
                  </a:rPr>
                  <a:t>ontwikkeling</a:t>
                </a:r>
                <a:endParaRPr lang="en-GB" sz="1400" b="1" dirty="0">
                  <a:latin typeface="Century Gothic" panose="020B0502020202020204" pitchFamily="34" charset="0"/>
                </a:endParaRPr>
              </a:p>
              <a:p>
                <a:pPr marL="285750" indent="-285750">
                  <a:lnSpc>
                    <a:spcPct val="150000"/>
                  </a:lnSpc>
                  <a:buFont typeface="Arial" panose="020B0604020202020204" pitchFamily="34" charset="0"/>
                  <a:buChar char="•"/>
                </a:pPr>
                <a:r>
                  <a:rPr lang="en-GB" sz="1400" dirty="0">
                    <a:latin typeface="Century Gothic" panose="020B0502020202020204" pitchFamily="34" charset="0"/>
                  </a:rPr>
                  <a:t>Wat </a:t>
                </a:r>
                <a:r>
                  <a:rPr lang="en-GB" sz="1400" dirty="0" err="1">
                    <a:latin typeface="Century Gothic" panose="020B0502020202020204" pitchFamily="34" charset="0"/>
                  </a:rPr>
                  <a:t>kan</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 </a:t>
                </a:r>
                <a:r>
                  <a:rPr lang="en-GB" sz="1400" dirty="0" err="1">
                    <a:latin typeface="Century Gothic" panose="020B0502020202020204" pitchFamily="34" charset="0"/>
                  </a:rPr>
                  <a:t>goed</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Wat </a:t>
                </a:r>
                <a:r>
                  <a:rPr lang="en-GB" sz="1400" dirty="0" err="1">
                    <a:latin typeface="Century Gothic" panose="020B0502020202020204" pitchFamily="34" charset="0"/>
                  </a:rPr>
                  <a:t>wil</a:t>
                </a:r>
                <a:r>
                  <a:rPr lang="en-GB" sz="1400" dirty="0">
                    <a:latin typeface="Century Gothic" panose="020B0502020202020204" pitchFamily="34" charset="0"/>
                  </a:rPr>
                  <a:t> </a:t>
                </a:r>
                <a:r>
                  <a:rPr lang="en-GB" sz="1400" dirty="0" err="1">
                    <a:latin typeface="Century Gothic" panose="020B0502020202020204" pitchFamily="34" charset="0"/>
                  </a:rPr>
                  <a:t>ik</a:t>
                </a:r>
                <a:r>
                  <a:rPr lang="en-GB" sz="1400" dirty="0">
                    <a:latin typeface="Century Gothic" panose="020B0502020202020204" pitchFamily="34" charset="0"/>
                  </a:rPr>
                  <a:t> </a:t>
                </a:r>
                <a:r>
                  <a:rPr lang="en-GB" sz="1400" dirty="0" err="1">
                    <a:latin typeface="Century Gothic" panose="020B0502020202020204" pitchFamily="34" charset="0"/>
                  </a:rPr>
                  <a:t>leren</a:t>
                </a:r>
                <a:r>
                  <a:rPr lang="en-GB" sz="1400" dirty="0">
                    <a:latin typeface="Century Gothic" panose="020B0502020202020204" pitchFamily="34" charset="0"/>
                  </a:rPr>
                  <a:t>?</a:t>
                </a:r>
              </a:p>
              <a:p>
                <a:pPr marL="285750" indent="-285750">
                  <a:lnSpc>
                    <a:spcPct val="150000"/>
                  </a:lnSpc>
                  <a:buFont typeface="Arial" panose="020B0604020202020204" pitchFamily="34" charset="0"/>
                  <a:buChar char="•"/>
                </a:pPr>
                <a:r>
                  <a:rPr lang="en-GB" sz="1400" dirty="0">
                    <a:latin typeface="Century Gothic" panose="020B0502020202020204" pitchFamily="34" charset="0"/>
                  </a:rPr>
                  <a:t>Welke </a:t>
                </a:r>
                <a:r>
                  <a:rPr lang="en-GB" sz="1400" dirty="0" err="1">
                    <a:latin typeface="Century Gothic" panose="020B0502020202020204" pitchFamily="34" charset="0"/>
                  </a:rPr>
                  <a:t>richting</a:t>
                </a:r>
                <a:r>
                  <a:rPr lang="en-GB" sz="1400" dirty="0">
                    <a:latin typeface="Century Gothic" panose="020B0502020202020204" pitchFamily="34" charset="0"/>
                  </a:rPr>
                  <a:t> past </a:t>
                </a:r>
                <a:r>
                  <a:rPr lang="en-GB" sz="1400" dirty="0" err="1">
                    <a:latin typeface="Century Gothic" panose="020B0502020202020204" pitchFamily="34" charset="0"/>
                  </a:rPr>
                  <a:t>bij</a:t>
                </a:r>
                <a:r>
                  <a:rPr lang="en-GB" sz="1400" dirty="0">
                    <a:latin typeface="Century Gothic" panose="020B0502020202020204" pitchFamily="34" charset="0"/>
                  </a:rPr>
                  <a:t> </a:t>
                </a:r>
                <a:r>
                  <a:rPr lang="en-GB" sz="1400" dirty="0" err="1">
                    <a:latin typeface="Century Gothic" panose="020B0502020202020204" pitchFamily="34" charset="0"/>
                  </a:rPr>
                  <a:t>mij</a:t>
                </a:r>
                <a:r>
                  <a:rPr lang="en-GB" sz="1400" dirty="0">
                    <a:latin typeface="Century Gothic" panose="020B0502020202020204" pitchFamily="34" charset="0"/>
                  </a:rPr>
                  <a:t>?</a:t>
                </a:r>
              </a:p>
            </p:txBody>
          </p:sp>
        </p:grpSp>
        <p:sp>
          <p:nvSpPr>
            <p:cNvPr id="26" name="TextBox 44">
              <a:extLst>
                <a:ext uri="{FF2B5EF4-FFF2-40B4-BE49-F238E27FC236}">
                  <a16:creationId xmlns:a16="http://schemas.microsoft.com/office/drawing/2014/main" id="{C083B267-2678-1E25-59BC-37C837CAB187}"/>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9" name="TextBox 18">
            <a:extLst>
              <a:ext uri="{FF2B5EF4-FFF2-40B4-BE49-F238E27FC236}">
                <a16:creationId xmlns:a16="http://schemas.microsoft.com/office/drawing/2014/main" id="{5B26AD7F-A3D2-AE53-C8A0-464BF4CFDB38}"/>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10" name="Afbeelding 9">
            <a:extLst>
              <a:ext uri="{FF2B5EF4-FFF2-40B4-BE49-F238E27FC236}">
                <a16:creationId xmlns:a16="http://schemas.microsoft.com/office/drawing/2014/main" id="{788FF102-7A23-A87B-2997-864F2BA85923}"/>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1" name="Tekstvak 10">
            <a:extLst>
              <a:ext uri="{FF2B5EF4-FFF2-40B4-BE49-F238E27FC236}">
                <a16:creationId xmlns:a16="http://schemas.microsoft.com/office/drawing/2014/main" id="{2CA8939E-9179-FB95-7D8A-243DD0AC1C9B}"/>
              </a:ext>
            </a:extLst>
          </p:cNvPr>
          <p:cNvSpPr txBox="1"/>
          <p:nvPr/>
        </p:nvSpPr>
        <p:spPr>
          <a:xfrm>
            <a:off x="5234225" y="1347129"/>
            <a:ext cx="1723549" cy="740908"/>
          </a:xfrm>
          <a:prstGeom prst="rect">
            <a:avLst/>
          </a:prstGeom>
          <a:noFill/>
        </p:spPr>
        <p:txBody>
          <a:bodyPr wrap="none" rtlCol="0">
            <a:spAutoFit/>
          </a:bodyPr>
          <a:lstStyle/>
          <a:p>
            <a:pPr algn="ctr">
              <a:lnSpc>
                <a:spcPct val="150000"/>
              </a:lnSpc>
            </a:pPr>
            <a:r>
              <a:rPr lang="nl-NL" sz="1500" b="1" dirty="0">
                <a:solidFill>
                  <a:schemeClr val="bg1"/>
                </a:solidFill>
                <a:latin typeface="Century Gothic" panose="020B0502020202020204" pitchFamily="34" charset="0"/>
              </a:rPr>
              <a:t>Vraag 2:</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LOB gaat over…</a:t>
            </a:r>
          </a:p>
        </p:txBody>
      </p:sp>
      <p:sp>
        <p:nvSpPr>
          <p:cNvPr id="12" name="TextBox 1">
            <a:extLst>
              <a:ext uri="{FF2B5EF4-FFF2-40B4-BE49-F238E27FC236}">
                <a16:creationId xmlns:a16="http://schemas.microsoft.com/office/drawing/2014/main" id="{69C6020E-B0E4-95DC-0C90-8731EDD19F37}"/>
              </a:ext>
            </a:extLst>
          </p:cNvPr>
          <p:cNvSpPr txBox="1"/>
          <p:nvPr/>
        </p:nvSpPr>
        <p:spPr>
          <a:xfrm>
            <a:off x="4527888" y="2113342"/>
            <a:ext cx="3072479" cy="292388"/>
          </a:xfrm>
          <a:prstGeom prst="rect">
            <a:avLst/>
          </a:prstGeom>
          <a:noFill/>
        </p:spPr>
        <p:txBody>
          <a:bodyPr wrap="square" rtlCol="0">
            <a:spAutoFit/>
          </a:bodyPr>
          <a:lstStyle/>
          <a:p>
            <a:pPr algn="ctr"/>
            <a:r>
              <a:rPr lang="nl-NL" sz="1300" dirty="0">
                <a:solidFill>
                  <a:schemeClr val="bg1"/>
                </a:solidFill>
                <a:latin typeface="Century Gothic" panose="020B0502020202020204" pitchFamily="34" charset="0"/>
              </a:rPr>
              <a:t>Alle drie!</a:t>
            </a:r>
            <a:endParaRPr lang="en-NL"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4857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0"/>
                                        </p:tgtEl>
                                      </p:cBhvr>
                                    </p:animEffect>
                                    <p:animScale>
                                      <p:cBhvr>
                                        <p:cTn id="7" dur="250" autoRev="1" fill="hold"/>
                                        <p:tgtEl>
                                          <p:spTgt spid="50"/>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
                                        </p:tgtEl>
                                      </p:cBhvr>
                                    </p:animEffect>
                                    <p:animScale>
                                      <p:cBhvr>
                                        <p:cTn id="10" dur="250" autoRev="1" fill="hold"/>
                                        <p:tgtEl>
                                          <p:spTgt spid="3"/>
                                        </p:tgtEl>
                                      </p:cBhvr>
                                      <p:by x="105000" y="105000"/>
                                    </p:animScale>
                                  </p:childTnLst>
                                </p:cTn>
                              </p:par>
                              <p:par>
                                <p:cTn id="11" presetID="26" presetClass="emph" presetSubtype="0" fill="hold" nodeType="withEffect">
                                  <p:stCondLst>
                                    <p:cond delay="0"/>
                                  </p:stCondLst>
                                  <p:childTnLst>
                                    <p:animEffect transition="out" filter="fade">
                                      <p:cBhvr>
                                        <p:cTn id="12" dur="500" tmFilter="0, 0; .2, .5; .8, .5; 1, 0"/>
                                        <p:tgtEl>
                                          <p:spTgt spid="31"/>
                                        </p:tgtEl>
                                      </p:cBhvr>
                                    </p:animEffect>
                                    <p:animScale>
                                      <p:cBhvr>
                                        <p:cTn id="13" dur="250" autoRev="1" fill="hold"/>
                                        <p:tgtEl>
                                          <p:spTgt spid="31"/>
                                        </p:tgtEl>
                                      </p:cBhvr>
                                      <p:by x="105000" y="105000"/>
                                    </p:animScale>
                                  </p:childTnLst>
                                </p:cTn>
                              </p:par>
                              <p:par>
                                <p:cTn id="14" presetID="26" presetClass="emph" presetSubtype="0" fill="hold" nodeType="withEffect">
                                  <p:stCondLst>
                                    <p:cond delay="0"/>
                                  </p:stCondLst>
                                  <p:childTnLst>
                                    <p:animEffect transition="out" filter="fade">
                                      <p:cBhvr>
                                        <p:cTn id="15" dur="500" tmFilter="0, 0; .2, .5; .8, .5; 1, 0"/>
                                        <p:tgtEl>
                                          <p:spTgt spid="24"/>
                                        </p:tgtEl>
                                      </p:cBhvr>
                                    </p:animEffect>
                                    <p:animScale>
                                      <p:cBhvr>
                                        <p:cTn id="16" dur="250" autoRev="1" fill="hold"/>
                                        <p:tgtEl>
                                          <p:spTgt spid="24"/>
                                        </p:tgtEl>
                                      </p:cBhvr>
                                      <p:by x="105000" y="105000"/>
                                    </p:animScale>
                                  </p:childTnLst>
                                </p:cTn>
                              </p:par>
                              <p:par>
                                <p:cTn id="17" presetID="22" presetClass="entr" presetSubtype="8" fill="hold"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wipe(left)">
                                      <p:cBhvr>
                                        <p:cTn id="1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65BA7-F209-0D3C-4D77-44EE1EE2CFC3}"/>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385CBCD5-2A0E-87D6-702F-926EC62D84E8}"/>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A000A8AD-795C-8725-8CB5-92CC6C0E2364}"/>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8E045EBB-39AE-EE7C-1CB8-514852A7F493}"/>
                </a:ext>
              </a:extLst>
            </p:cNvPr>
            <p:cNvSpPr txBox="1"/>
            <p:nvPr/>
          </p:nvSpPr>
          <p:spPr>
            <a:xfrm>
              <a:off x="9296836" y="4032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61800297-9243-A7CF-8EBA-16568600937C}"/>
                </a:ext>
              </a:extLst>
            </p:cNvPr>
            <p:cNvSpPr/>
            <p:nvPr/>
          </p:nvSpPr>
          <p:spPr>
            <a:xfrm>
              <a:off x="9890228" y="4271416"/>
              <a:ext cx="1844947" cy="373959"/>
            </a:xfrm>
            <a:prstGeom prst="rect">
              <a:avLst/>
            </a:prstGeom>
          </p:spPr>
          <p:txBody>
            <a:bodyPr wrap="square">
              <a:spAutoFit/>
            </a:bodyPr>
            <a:lstStyle/>
            <a:p>
              <a:r>
                <a:rPr lang="en-GB" sz="1400" dirty="0" err="1">
                  <a:latin typeface="Century Gothic" panose="020B0502020202020204" pitchFamily="34" charset="0"/>
                </a:rPr>
                <a:t>Fijne</a:t>
              </a:r>
              <a:r>
                <a:rPr lang="en-GB" sz="1400" dirty="0">
                  <a:latin typeface="Century Gothic" panose="020B0502020202020204" pitchFamily="34" charset="0"/>
                </a:rPr>
                <a:t> </a:t>
              </a:r>
              <a:r>
                <a:rPr lang="en-GB" sz="1400" dirty="0" err="1">
                  <a:latin typeface="Century Gothic" panose="020B0502020202020204" pitchFamily="34" charset="0"/>
                </a:rPr>
                <a:t>klas</a:t>
              </a:r>
              <a:endParaRPr lang="en-GB" sz="1400" dirty="0">
                <a:latin typeface="Century Gothic" panose="020B0502020202020204" pitchFamily="34" charset="0"/>
              </a:endParaRPr>
            </a:p>
          </p:txBody>
        </p:sp>
      </p:grpSp>
      <p:grpSp>
        <p:nvGrpSpPr>
          <p:cNvPr id="3" name="Group 2">
            <a:extLst>
              <a:ext uri="{FF2B5EF4-FFF2-40B4-BE49-F238E27FC236}">
                <a16:creationId xmlns:a16="http://schemas.microsoft.com/office/drawing/2014/main" id="{68FE3EA9-DBF0-FBBE-4F32-CF91F1D2C1D9}"/>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C8E61F73-E8AD-8C2E-338A-25E2A1E44A5E}"/>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69AA8073-6D07-AC57-FAD5-6569ECBFD8D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82904E54-F344-BF1D-10A6-56BEA7BBA257}"/>
                  </a:ext>
                </a:extLst>
              </p:cNvPr>
              <p:cNvSpPr txBox="1"/>
              <p:nvPr/>
            </p:nvSpPr>
            <p:spPr>
              <a:xfrm>
                <a:off x="5352270" y="3759849"/>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5215FB78-A6A3-63BF-C8A3-EEF6B93CA403}"/>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1C4700CC-B25C-156E-30AD-6D7642F012D2}"/>
                </a:ext>
              </a:extLst>
            </p:cNvPr>
            <p:cNvSpPr/>
            <p:nvPr/>
          </p:nvSpPr>
          <p:spPr>
            <a:xfrm>
              <a:off x="9571922" y="3855382"/>
              <a:ext cx="1759729" cy="307777"/>
            </a:xfrm>
            <a:prstGeom prst="rect">
              <a:avLst/>
            </a:prstGeom>
          </p:spPr>
          <p:txBody>
            <a:bodyPr wrap="square">
              <a:spAutoFit/>
            </a:bodyPr>
            <a:lstStyle/>
            <a:p>
              <a:r>
                <a:rPr lang="en-GB" sz="1400" dirty="0">
                  <a:latin typeface="Century Gothic" panose="020B0502020202020204" pitchFamily="34" charset="0"/>
                </a:rPr>
                <a:t>Mindset</a:t>
              </a:r>
            </a:p>
          </p:txBody>
        </p:sp>
      </p:grpSp>
      <p:pic>
        <p:nvPicPr>
          <p:cNvPr id="31" name="Picture 47" descr="A picture containing envelope, monitor, food, shirt&#10;&#10;Description automatically generated">
            <a:extLst>
              <a:ext uri="{FF2B5EF4-FFF2-40B4-BE49-F238E27FC236}">
                <a16:creationId xmlns:a16="http://schemas.microsoft.com/office/drawing/2014/main" id="{FC16EBC1-6984-9E1F-267D-C09E488D35BE}"/>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B831A292-B743-F438-0DF8-B90F68CBAB01}"/>
              </a:ext>
            </a:extLst>
          </p:cNvPr>
          <p:cNvGrpSpPr/>
          <p:nvPr/>
        </p:nvGrpSpPr>
        <p:grpSpPr>
          <a:xfrm>
            <a:off x="658231" y="2646039"/>
            <a:ext cx="2938469" cy="1941199"/>
            <a:chOff x="948593" y="2493638"/>
            <a:chExt cx="2938469" cy="2323737"/>
          </a:xfrm>
        </p:grpSpPr>
        <p:grpSp>
          <p:nvGrpSpPr>
            <p:cNvPr id="25" name="Group 39">
              <a:extLst>
                <a:ext uri="{FF2B5EF4-FFF2-40B4-BE49-F238E27FC236}">
                  <a16:creationId xmlns:a16="http://schemas.microsoft.com/office/drawing/2014/main" id="{47C64BE1-DEE4-A473-14D7-1C088F435678}"/>
                </a:ext>
              </a:extLst>
            </p:cNvPr>
            <p:cNvGrpSpPr/>
            <p:nvPr/>
          </p:nvGrpSpPr>
          <p:grpSpPr>
            <a:xfrm>
              <a:off x="948593" y="2493638"/>
              <a:ext cx="2938469" cy="2072670"/>
              <a:chOff x="948593" y="2493638"/>
              <a:chExt cx="2938469" cy="2072670"/>
            </a:xfrm>
          </p:grpSpPr>
          <p:pic>
            <p:nvPicPr>
              <p:cNvPr id="27" name="Picture 46" descr="A picture containing envelope, monitor, food, shirt&#10;&#10;Description automatically generated">
                <a:extLst>
                  <a:ext uri="{FF2B5EF4-FFF2-40B4-BE49-F238E27FC236}">
                    <a16:creationId xmlns:a16="http://schemas.microsoft.com/office/drawing/2014/main" id="{7C12B6AC-D969-4665-0FA2-54AC23AEE061}"/>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F6E980D6-F37C-5A5F-19FC-72B443581264}"/>
                  </a:ext>
                </a:extLst>
              </p:cNvPr>
              <p:cNvSpPr/>
              <p:nvPr/>
            </p:nvSpPr>
            <p:spPr>
              <a:xfrm>
                <a:off x="1875870" y="4197880"/>
                <a:ext cx="1814179" cy="368428"/>
              </a:xfrm>
              <a:prstGeom prst="rect">
                <a:avLst/>
              </a:prstGeom>
            </p:spPr>
            <p:txBody>
              <a:bodyPr wrap="square">
                <a:spAutoFit/>
              </a:bodyPr>
              <a:lstStyle/>
              <a:p>
                <a:r>
                  <a:rPr lang="en-GB" sz="1400" dirty="0" err="1">
                    <a:latin typeface="Century Gothic" panose="020B0502020202020204" pitchFamily="34" charset="0"/>
                  </a:rPr>
                  <a:t>Goed</a:t>
                </a:r>
                <a:r>
                  <a:rPr lang="en-GB" sz="1400" dirty="0">
                    <a:latin typeface="Century Gothic" panose="020B0502020202020204" pitchFamily="34" charset="0"/>
                  </a:rPr>
                  <a:t> plan!</a:t>
                </a:r>
              </a:p>
            </p:txBody>
          </p:sp>
        </p:grpSp>
        <p:sp>
          <p:nvSpPr>
            <p:cNvPr id="26" name="TextBox 44">
              <a:extLst>
                <a:ext uri="{FF2B5EF4-FFF2-40B4-BE49-F238E27FC236}">
                  <a16:creationId xmlns:a16="http://schemas.microsoft.com/office/drawing/2014/main" id="{2D6D666C-AA9E-75DC-5BFA-747532EB6099}"/>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10" name="TextBox 18">
            <a:extLst>
              <a:ext uri="{FF2B5EF4-FFF2-40B4-BE49-F238E27FC236}">
                <a16:creationId xmlns:a16="http://schemas.microsoft.com/office/drawing/2014/main" id="{91AABC84-A2B4-2D8F-9157-4426B26EB95B}"/>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9" name="Afbeelding 8">
            <a:extLst>
              <a:ext uri="{FF2B5EF4-FFF2-40B4-BE49-F238E27FC236}">
                <a16:creationId xmlns:a16="http://schemas.microsoft.com/office/drawing/2014/main" id="{F539950F-AF50-E570-33F1-BCD9E70BA50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1" name="Tekstvak 10">
            <a:extLst>
              <a:ext uri="{FF2B5EF4-FFF2-40B4-BE49-F238E27FC236}">
                <a16:creationId xmlns:a16="http://schemas.microsoft.com/office/drawing/2014/main" id="{E6066066-E769-A301-47E3-36858405AD49}"/>
              </a:ext>
            </a:extLst>
          </p:cNvPr>
          <p:cNvSpPr txBox="1"/>
          <p:nvPr/>
        </p:nvSpPr>
        <p:spPr>
          <a:xfrm>
            <a:off x="4564048" y="1224866"/>
            <a:ext cx="3063903" cy="1087157"/>
          </a:xfrm>
          <a:prstGeom prst="rect">
            <a:avLst/>
          </a:prstGeom>
          <a:noFill/>
        </p:spPr>
        <p:txBody>
          <a:bodyPr wrap="square" rtlCol="0">
            <a:spAutoFit/>
          </a:bodyPr>
          <a:lstStyle/>
          <a:p>
            <a:pPr algn="ctr">
              <a:lnSpc>
                <a:spcPct val="150000"/>
              </a:lnSpc>
            </a:pPr>
            <a:r>
              <a:rPr lang="nl-NL" sz="1500" b="1" dirty="0">
                <a:solidFill>
                  <a:schemeClr val="bg1"/>
                </a:solidFill>
                <a:latin typeface="Century Gothic" panose="020B0502020202020204" pitchFamily="34" charset="0"/>
              </a:rPr>
              <a:t>Vraag 3:</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Wat is géén hoofdstuk van Proeftuin Onderbouw?</a:t>
            </a:r>
          </a:p>
        </p:txBody>
      </p:sp>
      <p:sp>
        <p:nvSpPr>
          <p:cNvPr id="12" name="TextBox 1">
            <a:extLst>
              <a:ext uri="{FF2B5EF4-FFF2-40B4-BE49-F238E27FC236}">
                <a16:creationId xmlns:a16="http://schemas.microsoft.com/office/drawing/2014/main" id="{7BF56C8D-5214-8E1B-A5BA-136E195E8F78}"/>
              </a:ext>
            </a:extLst>
          </p:cNvPr>
          <p:cNvSpPr txBox="1"/>
          <p:nvPr/>
        </p:nvSpPr>
        <p:spPr>
          <a:xfrm>
            <a:off x="4373623" y="2353651"/>
            <a:ext cx="3302701" cy="292388"/>
          </a:xfrm>
          <a:prstGeom prst="rect">
            <a:avLst/>
          </a:prstGeom>
          <a:noFill/>
        </p:spPr>
        <p:txBody>
          <a:bodyPr wrap="square" rtlCol="0">
            <a:spAutoFit/>
          </a:bodyPr>
          <a:lstStyle/>
          <a:p>
            <a:pPr algn="ctr"/>
            <a:r>
              <a:rPr lang="nl-NL" sz="1300" dirty="0">
                <a:solidFill>
                  <a:schemeClr val="bg1"/>
                </a:solidFill>
                <a:latin typeface="Century Gothic" panose="020B0502020202020204" pitchFamily="34" charset="0"/>
              </a:rPr>
              <a:t>Mindset komt terug in de bovenbouw!</a:t>
            </a:r>
            <a:endParaRPr lang="en-NL"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022905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0"/>
                                        </p:tgtEl>
                                        <p:attrNameLst>
                                          <p:attrName>ppt_x</p:attrName>
                                        </p:attrNameLst>
                                      </p:cBhvr>
                                      <p:tavLst>
                                        <p:tav tm="0">
                                          <p:val>
                                            <p:strVal val="ppt_x"/>
                                          </p:val>
                                        </p:tav>
                                        <p:tav tm="100000">
                                          <p:val>
                                            <p:strVal val="ppt_x"/>
                                          </p:val>
                                        </p:tav>
                                      </p:tavLst>
                                    </p:anim>
                                    <p:anim calcmode="lin" valueType="num">
                                      <p:cBhvr additive="base">
                                        <p:cTn id="7" dur="500"/>
                                        <p:tgtEl>
                                          <p:spTgt spid="50"/>
                                        </p:tgtEl>
                                        <p:attrNameLst>
                                          <p:attrName>ppt_y</p:attrName>
                                        </p:attrNameLst>
                                      </p:cBhvr>
                                      <p:tavLst>
                                        <p:tav tm="0">
                                          <p:val>
                                            <p:strVal val="ppt_y"/>
                                          </p:val>
                                        </p:tav>
                                        <p:tav tm="100000">
                                          <p:val>
                                            <p:strVal val="1+ppt_h/2"/>
                                          </p:val>
                                        </p:tav>
                                      </p:tavLst>
                                    </p:anim>
                                    <p:set>
                                      <p:cBhvr>
                                        <p:cTn id="8" dur="1" fill="hold">
                                          <p:stCondLst>
                                            <p:cond delay="499"/>
                                          </p:stCondLst>
                                        </p:cTn>
                                        <p:tgtEl>
                                          <p:spTgt spid="50"/>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31"/>
                                        </p:tgtEl>
                                        <p:attrNameLst>
                                          <p:attrName>ppt_x</p:attrName>
                                        </p:attrNameLst>
                                      </p:cBhvr>
                                      <p:tavLst>
                                        <p:tav tm="0">
                                          <p:val>
                                            <p:strVal val="ppt_x"/>
                                          </p:val>
                                        </p:tav>
                                        <p:tav tm="100000">
                                          <p:val>
                                            <p:strVal val="ppt_x"/>
                                          </p:val>
                                        </p:tav>
                                      </p:tavLst>
                                    </p:anim>
                                    <p:anim calcmode="lin" valueType="num">
                                      <p:cBhvr additive="base">
                                        <p:cTn id="11" dur="500"/>
                                        <p:tgtEl>
                                          <p:spTgt spid="31"/>
                                        </p:tgtEl>
                                        <p:attrNameLst>
                                          <p:attrName>ppt_y</p:attrName>
                                        </p:attrNameLst>
                                      </p:cBhvr>
                                      <p:tavLst>
                                        <p:tav tm="0">
                                          <p:val>
                                            <p:strVal val="ppt_y"/>
                                          </p:val>
                                        </p:tav>
                                        <p:tav tm="100000">
                                          <p:val>
                                            <p:strVal val="1+ppt_h/2"/>
                                          </p:val>
                                        </p:tav>
                                      </p:tavLst>
                                    </p:anim>
                                    <p:set>
                                      <p:cBhvr>
                                        <p:cTn id="12" dur="1" fill="hold">
                                          <p:stCondLst>
                                            <p:cond delay="499"/>
                                          </p:stCondLst>
                                        </p:cTn>
                                        <p:tgtEl>
                                          <p:spTgt spid="31"/>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ppt_x"/>
                                          </p:val>
                                        </p:tav>
                                      </p:tavLst>
                                    </p:anim>
                                    <p:anim calcmode="lin" valueType="num">
                                      <p:cBhvr additive="base">
                                        <p:cTn id="15" dur="500"/>
                                        <p:tgtEl>
                                          <p:spTgt spid="24"/>
                                        </p:tgtEl>
                                        <p:attrNameLst>
                                          <p:attrName>ppt_y</p:attrName>
                                        </p:attrNameLst>
                                      </p:cBhvr>
                                      <p:tavLst>
                                        <p:tav tm="0">
                                          <p:val>
                                            <p:strVal val="ppt_y"/>
                                          </p:val>
                                        </p:tav>
                                        <p:tav tm="100000">
                                          <p:val>
                                            <p:strVal val="1+ppt_h/2"/>
                                          </p:val>
                                        </p:tav>
                                      </p:tavLst>
                                    </p:anim>
                                    <p:set>
                                      <p:cBhvr>
                                        <p:cTn id="16" dur="1" fill="hold">
                                          <p:stCondLst>
                                            <p:cond delay="499"/>
                                          </p:stCondLst>
                                        </p:cTn>
                                        <p:tgtEl>
                                          <p:spTgt spid="24"/>
                                        </p:tgtEl>
                                        <p:attrNameLst>
                                          <p:attrName>style.visibility</p:attrName>
                                        </p:attrNameLst>
                                      </p:cBhvr>
                                      <p:to>
                                        <p:strVal val="hidden"/>
                                      </p:to>
                                    </p:set>
                                  </p:childTnLst>
                                </p:cTn>
                              </p:par>
                              <p:par>
                                <p:cTn id="17" presetID="22" presetClass="entr" presetSubtype="8" fill="hold"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Effect transition="in" filter="wipe(left)">
                                      <p:cBhvr>
                                        <p:cTn id="1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CA83-7DC4-CE97-EE4C-FE601FA33E76}"/>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B878318B-4679-F79C-C92D-AB5762CB6503}"/>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8D27A5F0-4E4E-7E3D-FF53-160CC548EF16}"/>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5D07EFD7-190A-04D8-8BE3-59D8861DB2C9}"/>
                </a:ext>
              </a:extLst>
            </p:cNvPr>
            <p:cNvSpPr txBox="1"/>
            <p:nvPr/>
          </p:nvSpPr>
          <p:spPr>
            <a:xfrm>
              <a:off x="9296836" y="4344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27018764-9485-79AA-F84A-5DC8BA625547}"/>
                </a:ext>
              </a:extLst>
            </p:cNvPr>
            <p:cNvSpPr/>
            <p:nvPr/>
          </p:nvSpPr>
          <p:spPr>
            <a:xfrm>
              <a:off x="9847580" y="4304538"/>
              <a:ext cx="2003992" cy="900228"/>
            </a:xfrm>
            <a:prstGeom prst="rect">
              <a:avLst/>
            </a:prstGeom>
          </p:spPr>
          <p:txBody>
            <a:bodyPr wrap="square">
              <a:spAutoFit/>
            </a:bodyPr>
            <a:lstStyle/>
            <a:p>
              <a:pPr>
                <a:lnSpc>
                  <a:spcPct val="150000"/>
                </a:lnSpc>
              </a:pPr>
              <a:r>
                <a:rPr lang="en-GB" sz="1500" dirty="0" err="1">
                  <a:latin typeface="Century Gothic" panose="020B0502020202020204" pitchFamily="34" charset="0"/>
                </a:rPr>
                <a:t>Gedurende</a:t>
              </a:r>
              <a:r>
                <a:rPr lang="en-GB" sz="1500" dirty="0">
                  <a:latin typeface="Century Gothic" panose="020B0502020202020204" pitchFamily="34" charset="0"/>
                </a:rPr>
                <a:t> het hele thema</a:t>
              </a:r>
            </a:p>
          </p:txBody>
        </p:sp>
      </p:grpSp>
      <p:grpSp>
        <p:nvGrpSpPr>
          <p:cNvPr id="3" name="Group 2">
            <a:extLst>
              <a:ext uri="{FF2B5EF4-FFF2-40B4-BE49-F238E27FC236}">
                <a16:creationId xmlns:a16="http://schemas.microsoft.com/office/drawing/2014/main" id="{909CD63F-E82F-A04D-39B1-501D1F799626}"/>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D9405369-86ED-24F8-9431-746E9898C777}"/>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592DAFEB-8355-A860-B37B-1977E19C8DE6}"/>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B2165304-ECD7-DB14-4298-D6968A12A9B2}"/>
                  </a:ext>
                </a:extLst>
              </p:cNvPr>
              <p:cNvSpPr txBox="1"/>
              <p:nvPr/>
            </p:nvSpPr>
            <p:spPr>
              <a:xfrm>
                <a:off x="5352270" y="4204235"/>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A0ADDAEA-D614-03EB-D02A-0B484F15321B}"/>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0896C06F-7B82-0EC5-A39E-FC801CEA419B}"/>
                </a:ext>
              </a:extLst>
            </p:cNvPr>
            <p:cNvSpPr/>
            <p:nvPr/>
          </p:nvSpPr>
          <p:spPr>
            <a:xfrm>
              <a:off x="9571922" y="3791611"/>
              <a:ext cx="1918695" cy="1087221"/>
            </a:xfrm>
            <a:prstGeom prst="rect">
              <a:avLst/>
            </a:prstGeom>
          </p:spPr>
          <p:txBody>
            <a:bodyPr wrap="square">
              <a:spAutoFit/>
            </a:bodyPr>
            <a:lstStyle/>
            <a:p>
              <a:pPr>
                <a:lnSpc>
                  <a:spcPct val="150000"/>
                </a:lnSpc>
              </a:pPr>
              <a:r>
                <a:rPr lang="en-GB" sz="1500" dirty="0">
                  <a:latin typeface="Century Gothic" panose="020B0502020202020204" pitchFamily="34" charset="0"/>
                </a:rPr>
                <a:t>In de </a:t>
              </a:r>
              <a:r>
                <a:rPr lang="en-GB" sz="1500" dirty="0" err="1">
                  <a:latin typeface="Century Gothic" panose="020B0502020202020204" pitchFamily="34" charset="0"/>
                </a:rPr>
                <a:t>laatste</a:t>
              </a:r>
              <a:r>
                <a:rPr lang="en-GB" sz="1500" dirty="0">
                  <a:latin typeface="Century Gothic" panose="020B0502020202020204" pitchFamily="34" charset="0"/>
                </a:rPr>
                <a:t> les (les 4) van </a:t>
              </a:r>
              <a:r>
                <a:rPr lang="en-GB" sz="1500" dirty="0" err="1">
                  <a:latin typeface="Century Gothic" panose="020B0502020202020204" pitchFamily="34" charset="0"/>
                </a:rPr>
                <a:t>een</a:t>
              </a:r>
              <a:r>
                <a:rPr lang="en-GB" sz="1500" dirty="0">
                  <a:latin typeface="Century Gothic" panose="020B0502020202020204" pitchFamily="34" charset="0"/>
                </a:rPr>
                <a:t> thema</a:t>
              </a:r>
            </a:p>
          </p:txBody>
        </p:sp>
      </p:grpSp>
      <p:pic>
        <p:nvPicPr>
          <p:cNvPr id="31" name="Picture 47" descr="A picture containing envelope, monitor, food, shirt&#10;&#10;Description automatically generated">
            <a:extLst>
              <a:ext uri="{FF2B5EF4-FFF2-40B4-BE49-F238E27FC236}">
                <a16:creationId xmlns:a16="http://schemas.microsoft.com/office/drawing/2014/main" id="{04D2EA8F-70A9-7003-D12F-36D90A1B1192}"/>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67B6D02D-4A55-25F7-CD77-6643B0A52B07}"/>
              </a:ext>
            </a:extLst>
          </p:cNvPr>
          <p:cNvGrpSpPr/>
          <p:nvPr/>
        </p:nvGrpSpPr>
        <p:grpSpPr>
          <a:xfrm>
            <a:off x="658231" y="2646039"/>
            <a:ext cx="2938469" cy="1941199"/>
            <a:chOff x="948593" y="2493638"/>
            <a:chExt cx="2938469" cy="2323737"/>
          </a:xfrm>
        </p:grpSpPr>
        <p:grpSp>
          <p:nvGrpSpPr>
            <p:cNvPr id="25" name="Group 39">
              <a:extLst>
                <a:ext uri="{FF2B5EF4-FFF2-40B4-BE49-F238E27FC236}">
                  <a16:creationId xmlns:a16="http://schemas.microsoft.com/office/drawing/2014/main" id="{A98CAC74-16A6-AFDB-6826-8BDCEA1DD348}"/>
                </a:ext>
              </a:extLst>
            </p:cNvPr>
            <p:cNvGrpSpPr/>
            <p:nvPr/>
          </p:nvGrpSpPr>
          <p:grpSpPr>
            <a:xfrm>
              <a:off x="948593" y="2493638"/>
              <a:ext cx="2938469" cy="2103732"/>
              <a:chOff x="948593" y="2493638"/>
              <a:chExt cx="2938469" cy="2103732"/>
            </a:xfrm>
          </p:grpSpPr>
          <p:pic>
            <p:nvPicPr>
              <p:cNvPr id="27" name="Picture 46" descr="A picture containing envelope, monitor, food, shirt&#10;&#10;Description automatically generated">
                <a:extLst>
                  <a:ext uri="{FF2B5EF4-FFF2-40B4-BE49-F238E27FC236}">
                    <a16:creationId xmlns:a16="http://schemas.microsoft.com/office/drawing/2014/main" id="{06DFB7F9-B4F6-7011-8622-6ECC0283BBF7}"/>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0E101B60-A588-BB2C-770B-2A97D71A5CF6}"/>
                  </a:ext>
                </a:extLst>
              </p:cNvPr>
              <p:cNvSpPr/>
              <p:nvPr/>
            </p:nvSpPr>
            <p:spPr>
              <a:xfrm>
                <a:off x="1847376" y="4124937"/>
                <a:ext cx="1975684" cy="472433"/>
              </a:xfrm>
              <a:prstGeom prst="rect">
                <a:avLst/>
              </a:prstGeom>
            </p:spPr>
            <p:txBody>
              <a:bodyPr wrap="square">
                <a:spAutoFit/>
              </a:bodyPr>
              <a:lstStyle/>
              <a:p>
                <a:pPr>
                  <a:lnSpc>
                    <a:spcPct val="150000"/>
                  </a:lnSpc>
                </a:pPr>
                <a:r>
                  <a:rPr lang="en-GB" sz="1500" dirty="0">
                    <a:latin typeface="Century Gothic" panose="020B0502020202020204" pitchFamily="34" charset="0"/>
                  </a:rPr>
                  <a:t>De </a:t>
                </a:r>
                <a:r>
                  <a:rPr lang="en-GB" sz="1500" dirty="0" err="1">
                    <a:latin typeface="Century Gothic" panose="020B0502020202020204" pitchFamily="34" charset="0"/>
                  </a:rPr>
                  <a:t>eerste</a:t>
                </a:r>
                <a:r>
                  <a:rPr lang="en-GB" sz="1500" dirty="0">
                    <a:latin typeface="Century Gothic" panose="020B0502020202020204" pitchFamily="34" charset="0"/>
                  </a:rPr>
                  <a:t> les</a:t>
                </a:r>
              </a:p>
            </p:txBody>
          </p:sp>
        </p:grpSp>
        <p:sp>
          <p:nvSpPr>
            <p:cNvPr id="26" name="TextBox 44">
              <a:extLst>
                <a:ext uri="{FF2B5EF4-FFF2-40B4-BE49-F238E27FC236}">
                  <a16:creationId xmlns:a16="http://schemas.microsoft.com/office/drawing/2014/main" id="{F0044CB6-326A-64BF-9493-FD4535CBDECD}"/>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9" name="TextBox 18">
            <a:extLst>
              <a:ext uri="{FF2B5EF4-FFF2-40B4-BE49-F238E27FC236}">
                <a16:creationId xmlns:a16="http://schemas.microsoft.com/office/drawing/2014/main" id="{450C3AB5-38E6-26FB-2992-C138EA9FB52A}"/>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sp>
        <p:nvSpPr>
          <p:cNvPr id="11" name="TextBox 18">
            <a:extLst>
              <a:ext uri="{FF2B5EF4-FFF2-40B4-BE49-F238E27FC236}">
                <a16:creationId xmlns:a16="http://schemas.microsoft.com/office/drawing/2014/main" id="{E2A08382-7282-A420-F057-10B598D86044}"/>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12" name="Afbeelding 11">
            <a:extLst>
              <a:ext uri="{FF2B5EF4-FFF2-40B4-BE49-F238E27FC236}">
                <a16:creationId xmlns:a16="http://schemas.microsoft.com/office/drawing/2014/main" id="{C90758E4-AED7-7F25-FAD2-54633E5085CD}"/>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3" name="Tekstvak 12">
            <a:extLst>
              <a:ext uri="{FF2B5EF4-FFF2-40B4-BE49-F238E27FC236}">
                <a16:creationId xmlns:a16="http://schemas.microsoft.com/office/drawing/2014/main" id="{33E3F58B-F017-791C-2570-49734AAF6E05}"/>
              </a:ext>
            </a:extLst>
          </p:cNvPr>
          <p:cNvSpPr txBox="1"/>
          <p:nvPr/>
        </p:nvSpPr>
        <p:spPr>
          <a:xfrm>
            <a:off x="4489805" y="1046213"/>
            <a:ext cx="3212389" cy="1087157"/>
          </a:xfrm>
          <a:prstGeom prst="rect">
            <a:avLst/>
          </a:prstGeom>
          <a:noFill/>
        </p:spPr>
        <p:txBody>
          <a:bodyPr wrap="square" rtlCol="0">
            <a:spAutoFit/>
          </a:bodyPr>
          <a:lstStyle/>
          <a:p>
            <a:pPr algn="ctr">
              <a:lnSpc>
                <a:spcPct val="150000"/>
              </a:lnSpc>
            </a:pPr>
            <a:r>
              <a:rPr lang="nl-NL" sz="1500" b="1" dirty="0">
                <a:solidFill>
                  <a:schemeClr val="bg1"/>
                </a:solidFill>
                <a:latin typeface="Century Gothic" panose="020B0502020202020204" pitchFamily="34" charset="0"/>
              </a:rPr>
              <a:t>Vraag 4:</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In welke les van elk thema maak je je eindopdracht?</a:t>
            </a:r>
          </a:p>
        </p:txBody>
      </p:sp>
      <p:sp>
        <p:nvSpPr>
          <p:cNvPr id="14" name="TextBox 1">
            <a:extLst>
              <a:ext uri="{FF2B5EF4-FFF2-40B4-BE49-F238E27FC236}">
                <a16:creationId xmlns:a16="http://schemas.microsoft.com/office/drawing/2014/main" id="{82E1C31A-D3E3-0047-1BC6-012A7E6EE91C}"/>
              </a:ext>
            </a:extLst>
          </p:cNvPr>
          <p:cNvSpPr txBox="1"/>
          <p:nvPr/>
        </p:nvSpPr>
        <p:spPr>
          <a:xfrm>
            <a:off x="4373623" y="2133370"/>
            <a:ext cx="3302701" cy="492443"/>
          </a:xfrm>
          <a:prstGeom prst="rect">
            <a:avLst/>
          </a:prstGeom>
          <a:noFill/>
        </p:spPr>
        <p:txBody>
          <a:bodyPr wrap="square" rtlCol="0">
            <a:spAutoFit/>
          </a:bodyPr>
          <a:lstStyle/>
          <a:p>
            <a:pPr algn="ctr"/>
            <a:r>
              <a:rPr lang="nl-NL" sz="1300" dirty="0">
                <a:solidFill>
                  <a:schemeClr val="bg1"/>
                </a:solidFill>
                <a:latin typeface="Century Gothic" panose="020B0502020202020204" pitchFamily="34" charset="0"/>
              </a:rPr>
              <a:t>Je maakt in les 4 altijd de eindopdracht</a:t>
            </a:r>
            <a:endParaRPr lang="en-NL"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45886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0"/>
                                        </p:tgtEl>
                                        <p:attrNameLst>
                                          <p:attrName>ppt_x</p:attrName>
                                        </p:attrNameLst>
                                      </p:cBhvr>
                                      <p:tavLst>
                                        <p:tav tm="0">
                                          <p:val>
                                            <p:strVal val="ppt_x"/>
                                          </p:val>
                                        </p:tav>
                                        <p:tav tm="100000">
                                          <p:val>
                                            <p:strVal val="ppt_x"/>
                                          </p:val>
                                        </p:tav>
                                      </p:tavLst>
                                    </p:anim>
                                    <p:anim calcmode="lin" valueType="num">
                                      <p:cBhvr additive="base">
                                        <p:cTn id="7" dur="500"/>
                                        <p:tgtEl>
                                          <p:spTgt spid="50"/>
                                        </p:tgtEl>
                                        <p:attrNameLst>
                                          <p:attrName>ppt_y</p:attrName>
                                        </p:attrNameLst>
                                      </p:cBhvr>
                                      <p:tavLst>
                                        <p:tav tm="0">
                                          <p:val>
                                            <p:strVal val="ppt_y"/>
                                          </p:val>
                                        </p:tav>
                                        <p:tav tm="100000">
                                          <p:val>
                                            <p:strVal val="1+ppt_h/2"/>
                                          </p:val>
                                        </p:tav>
                                      </p:tavLst>
                                    </p:anim>
                                    <p:set>
                                      <p:cBhvr>
                                        <p:cTn id="8" dur="1" fill="hold">
                                          <p:stCondLst>
                                            <p:cond delay="499"/>
                                          </p:stCondLst>
                                        </p:cTn>
                                        <p:tgtEl>
                                          <p:spTgt spid="50"/>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31"/>
                                        </p:tgtEl>
                                        <p:attrNameLst>
                                          <p:attrName>ppt_x</p:attrName>
                                        </p:attrNameLst>
                                      </p:cBhvr>
                                      <p:tavLst>
                                        <p:tav tm="0">
                                          <p:val>
                                            <p:strVal val="ppt_x"/>
                                          </p:val>
                                        </p:tav>
                                        <p:tav tm="100000">
                                          <p:val>
                                            <p:strVal val="ppt_x"/>
                                          </p:val>
                                        </p:tav>
                                      </p:tavLst>
                                    </p:anim>
                                    <p:anim calcmode="lin" valueType="num">
                                      <p:cBhvr additive="base">
                                        <p:cTn id="11" dur="500"/>
                                        <p:tgtEl>
                                          <p:spTgt spid="31"/>
                                        </p:tgtEl>
                                        <p:attrNameLst>
                                          <p:attrName>ppt_y</p:attrName>
                                        </p:attrNameLst>
                                      </p:cBhvr>
                                      <p:tavLst>
                                        <p:tav tm="0">
                                          <p:val>
                                            <p:strVal val="ppt_y"/>
                                          </p:val>
                                        </p:tav>
                                        <p:tav tm="100000">
                                          <p:val>
                                            <p:strVal val="1+ppt_h/2"/>
                                          </p:val>
                                        </p:tav>
                                      </p:tavLst>
                                    </p:anim>
                                    <p:set>
                                      <p:cBhvr>
                                        <p:cTn id="12" dur="1" fill="hold">
                                          <p:stCondLst>
                                            <p:cond delay="499"/>
                                          </p:stCondLst>
                                        </p:cTn>
                                        <p:tgtEl>
                                          <p:spTgt spid="31"/>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ppt_x"/>
                                          </p:val>
                                        </p:tav>
                                      </p:tavLst>
                                    </p:anim>
                                    <p:anim calcmode="lin" valueType="num">
                                      <p:cBhvr additive="base">
                                        <p:cTn id="15" dur="500"/>
                                        <p:tgtEl>
                                          <p:spTgt spid="24"/>
                                        </p:tgtEl>
                                        <p:attrNameLst>
                                          <p:attrName>ppt_y</p:attrName>
                                        </p:attrNameLst>
                                      </p:cBhvr>
                                      <p:tavLst>
                                        <p:tav tm="0">
                                          <p:val>
                                            <p:strVal val="ppt_y"/>
                                          </p:val>
                                        </p:tav>
                                        <p:tav tm="100000">
                                          <p:val>
                                            <p:strVal val="1+ppt_h/2"/>
                                          </p:val>
                                        </p:tav>
                                      </p:tavLst>
                                    </p:anim>
                                    <p:set>
                                      <p:cBhvr>
                                        <p:cTn id="16" dur="1" fill="hold">
                                          <p:stCondLst>
                                            <p:cond delay="499"/>
                                          </p:stCondLst>
                                        </p:cTn>
                                        <p:tgtEl>
                                          <p:spTgt spid="24"/>
                                        </p:tgtEl>
                                        <p:attrNameLst>
                                          <p:attrName>style.visibility</p:attrName>
                                        </p:attrNameLst>
                                      </p:cBhvr>
                                      <p:to>
                                        <p:strVal val="hidden"/>
                                      </p:to>
                                    </p:set>
                                  </p:childTnLst>
                                </p:cTn>
                              </p:par>
                              <p:par>
                                <p:cTn id="17" presetID="22" presetClass="entr" presetSubtype="8" fill="hold"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wipe(left)">
                                      <p:cBhvr>
                                        <p:cTn id="19"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340F4-A899-23C1-F3FF-6F1CF7090B36}"/>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4A4C1F2A-3782-F265-EFEE-69B2C98E553A}"/>
              </a:ext>
            </a:extLst>
          </p:cNvPr>
          <p:cNvGrpSpPr/>
          <p:nvPr/>
        </p:nvGrpSpPr>
        <p:grpSpPr>
          <a:xfrm>
            <a:off x="4687888" y="2737437"/>
            <a:ext cx="2988436" cy="3432358"/>
            <a:chOff x="8905784" y="2560161"/>
            <a:chExt cx="2988436" cy="4170429"/>
          </a:xfrm>
        </p:grpSpPr>
        <p:pic>
          <p:nvPicPr>
            <p:cNvPr id="51" name="Picture 50" descr="A close up of a sign&#10;&#10;Description automatically generated">
              <a:extLst>
                <a:ext uri="{FF2B5EF4-FFF2-40B4-BE49-F238E27FC236}">
                  <a16:creationId xmlns:a16="http://schemas.microsoft.com/office/drawing/2014/main" id="{54F5F1C3-DAA0-0AE8-70AF-D2DB96CA3972}"/>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905784" y="2560161"/>
              <a:ext cx="2988436" cy="4170429"/>
            </a:xfrm>
            <a:prstGeom prst="rect">
              <a:avLst/>
            </a:prstGeom>
          </p:spPr>
        </p:pic>
        <p:sp>
          <p:nvSpPr>
            <p:cNvPr id="52" name="TextBox 51">
              <a:extLst>
                <a:ext uri="{FF2B5EF4-FFF2-40B4-BE49-F238E27FC236}">
                  <a16:creationId xmlns:a16="http://schemas.microsoft.com/office/drawing/2014/main" id="{9C9438F2-6798-1E81-1868-B5EF5EFCB008}"/>
                </a:ext>
              </a:extLst>
            </p:cNvPr>
            <p:cNvSpPr txBox="1"/>
            <p:nvPr/>
          </p:nvSpPr>
          <p:spPr>
            <a:xfrm>
              <a:off x="9296836" y="4344661"/>
              <a:ext cx="554960" cy="860105"/>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B</a:t>
              </a:r>
            </a:p>
          </p:txBody>
        </p:sp>
        <p:sp>
          <p:nvSpPr>
            <p:cNvPr id="53" name="Rectangle 52">
              <a:extLst>
                <a:ext uri="{FF2B5EF4-FFF2-40B4-BE49-F238E27FC236}">
                  <a16:creationId xmlns:a16="http://schemas.microsoft.com/office/drawing/2014/main" id="{9943EC04-1AA7-7173-887D-DED6535B5D7D}"/>
                </a:ext>
              </a:extLst>
            </p:cNvPr>
            <p:cNvSpPr/>
            <p:nvPr/>
          </p:nvSpPr>
          <p:spPr>
            <a:xfrm>
              <a:off x="9830983" y="3918501"/>
              <a:ext cx="2003992" cy="1741636"/>
            </a:xfrm>
            <a:prstGeom prst="rect">
              <a:avLst/>
            </a:prstGeom>
          </p:spPr>
          <p:txBody>
            <a:bodyPr wrap="square">
              <a:spAutoFit/>
            </a:bodyPr>
            <a:lstStyle/>
            <a:p>
              <a:pPr>
                <a:lnSpc>
                  <a:spcPct val="150000"/>
                </a:lnSpc>
              </a:pPr>
              <a:r>
                <a:rPr lang="en-GB" sz="1500" dirty="0">
                  <a:latin typeface="Century Gothic" panose="020B0502020202020204" pitchFamily="34" charset="0"/>
                </a:rPr>
                <a:t>Je </a:t>
              </a:r>
              <a:r>
                <a:rPr lang="en-GB" sz="1500" dirty="0" err="1">
                  <a:latin typeface="Century Gothic" panose="020B0502020202020204" pitchFamily="34" charset="0"/>
                </a:rPr>
                <a:t>kunt</a:t>
              </a:r>
              <a:r>
                <a:rPr lang="en-GB" sz="1500" dirty="0">
                  <a:latin typeface="Century Gothic" panose="020B0502020202020204" pitchFamily="34" charset="0"/>
                </a:rPr>
                <a:t> de </a:t>
              </a:r>
              <a:r>
                <a:rPr lang="en-GB" sz="1500" dirty="0" err="1">
                  <a:latin typeface="Century Gothic" panose="020B0502020202020204" pitchFamily="34" charset="0"/>
                </a:rPr>
                <a:t>groepsafspraken</a:t>
              </a:r>
              <a:r>
                <a:rPr lang="en-GB" sz="1500" dirty="0">
                  <a:latin typeface="Century Gothic" panose="020B0502020202020204" pitchFamily="34" charset="0"/>
                </a:rPr>
                <a:t> van je</a:t>
              </a:r>
            </a:p>
            <a:p>
              <a:pPr>
                <a:lnSpc>
                  <a:spcPct val="150000"/>
                </a:lnSpc>
              </a:pPr>
              <a:r>
                <a:rPr lang="en-GB" sz="1500" dirty="0" err="1">
                  <a:latin typeface="Century Gothic" panose="020B0502020202020204" pitchFamily="34" charset="0"/>
                </a:rPr>
                <a:t>klas</a:t>
              </a:r>
              <a:r>
                <a:rPr lang="en-GB" sz="1500" dirty="0">
                  <a:latin typeface="Century Gothic" panose="020B0502020202020204" pitchFamily="34" charset="0"/>
                </a:rPr>
                <a:t> </a:t>
              </a:r>
              <a:r>
                <a:rPr lang="en-GB" sz="1500" dirty="0" err="1">
                  <a:latin typeface="Century Gothic" panose="020B0502020202020204" pitchFamily="34" charset="0"/>
                </a:rPr>
                <a:t>benoemen</a:t>
              </a:r>
              <a:r>
                <a:rPr lang="en-GB" sz="1500" dirty="0">
                  <a:latin typeface="Century Gothic" panose="020B0502020202020204" pitchFamily="34" charset="0"/>
                </a:rPr>
                <a:t>.</a:t>
              </a:r>
            </a:p>
          </p:txBody>
        </p:sp>
      </p:grpSp>
      <p:grpSp>
        <p:nvGrpSpPr>
          <p:cNvPr id="3" name="Group 2">
            <a:extLst>
              <a:ext uri="{FF2B5EF4-FFF2-40B4-BE49-F238E27FC236}">
                <a16:creationId xmlns:a16="http://schemas.microsoft.com/office/drawing/2014/main" id="{C9A4E5ED-03A2-CEB6-EB81-120FA998C6C5}"/>
              </a:ext>
            </a:extLst>
          </p:cNvPr>
          <p:cNvGrpSpPr/>
          <p:nvPr/>
        </p:nvGrpSpPr>
        <p:grpSpPr>
          <a:xfrm>
            <a:off x="8691746" y="2735782"/>
            <a:ext cx="2798871" cy="3251133"/>
            <a:chOff x="8691746" y="2735782"/>
            <a:chExt cx="2798871" cy="3251133"/>
          </a:xfrm>
        </p:grpSpPr>
        <p:grpSp>
          <p:nvGrpSpPr>
            <p:cNvPr id="33" name="Group 32">
              <a:extLst>
                <a:ext uri="{FF2B5EF4-FFF2-40B4-BE49-F238E27FC236}">
                  <a16:creationId xmlns:a16="http://schemas.microsoft.com/office/drawing/2014/main" id="{9A2D3ABF-813E-6664-2202-D81E4C7664E1}"/>
                </a:ext>
              </a:extLst>
            </p:cNvPr>
            <p:cNvGrpSpPr/>
            <p:nvPr/>
          </p:nvGrpSpPr>
          <p:grpSpPr>
            <a:xfrm>
              <a:off x="8691746" y="2735782"/>
              <a:ext cx="2798871" cy="3251133"/>
              <a:chOff x="5070725" y="2599214"/>
              <a:chExt cx="2798871" cy="4103524"/>
            </a:xfrm>
          </p:grpSpPr>
          <p:pic>
            <p:nvPicPr>
              <p:cNvPr id="34" name="Picture 33" descr="A close up of a sign&#10;&#10;Description automatically generated">
                <a:extLst>
                  <a:ext uri="{FF2B5EF4-FFF2-40B4-BE49-F238E27FC236}">
                    <a16:creationId xmlns:a16="http://schemas.microsoft.com/office/drawing/2014/main" id="{E2A89E90-62B5-725B-AA10-061C738C8541}"/>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5070725" y="2599214"/>
                <a:ext cx="2798871" cy="4103524"/>
              </a:xfrm>
              <a:prstGeom prst="rect">
                <a:avLst/>
              </a:prstGeom>
            </p:spPr>
          </p:pic>
          <p:sp>
            <p:nvSpPr>
              <p:cNvPr id="36" name="TextBox 35">
                <a:extLst>
                  <a:ext uri="{FF2B5EF4-FFF2-40B4-BE49-F238E27FC236}">
                    <a16:creationId xmlns:a16="http://schemas.microsoft.com/office/drawing/2014/main" id="{2FF2FF04-C1A6-5567-EF8F-AAF0BD327DDD}"/>
                  </a:ext>
                </a:extLst>
              </p:cNvPr>
              <p:cNvSpPr txBox="1"/>
              <p:nvPr/>
            </p:nvSpPr>
            <p:spPr>
              <a:xfrm>
                <a:off x="5352270" y="4204235"/>
                <a:ext cx="554960" cy="893482"/>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C</a:t>
                </a:r>
              </a:p>
            </p:txBody>
          </p:sp>
          <p:sp>
            <p:nvSpPr>
              <p:cNvPr id="38" name="Rectangle 37">
                <a:extLst>
                  <a:ext uri="{FF2B5EF4-FFF2-40B4-BE49-F238E27FC236}">
                    <a16:creationId xmlns:a16="http://schemas.microsoft.com/office/drawing/2014/main" id="{6DF72248-2DBB-FCFD-E0DC-8BBACA8A2284}"/>
                  </a:ext>
                </a:extLst>
              </p:cNvPr>
              <p:cNvSpPr/>
              <p:nvPr/>
            </p:nvSpPr>
            <p:spPr>
              <a:xfrm>
                <a:off x="5950901" y="4478573"/>
                <a:ext cx="184731" cy="602129"/>
              </a:xfrm>
              <a:prstGeom prst="rect">
                <a:avLst/>
              </a:prstGeom>
            </p:spPr>
            <p:txBody>
              <a:bodyPr wrap="none">
                <a:spAutoFit/>
              </a:bodyPr>
              <a:lstStyle/>
              <a:p>
                <a:endParaRPr lang="en-NL" sz="2500" dirty="0">
                  <a:latin typeface="Arial" panose="020B0604020202020204" pitchFamily="34" charset="0"/>
                  <a:ea typeface="Verdana" panose="020B0604030504040204" pitchFamily="34" charset="0"/>
                  <a:cs typeface="Arial" panose="020B0604020202020204" pitchFamily="34" charset="0"/>
                </a:endParaRPr>
              </a:p>
            </p:txBody>
          </p:sp>
        </p:grpSp>
        <p:sp>
          <p:nvSpPr>
            <p:cNvPr id="56" name="Rectangle 55">
              <a:extLst>
                <a:ext uri="{FF2B5EF4-FFF2-40B4-BE49-F238E27FC236}">
                  <a16:creationId xmlns:a16="http://schemas.microsoft.com/office/drawing/2014/main" id="{20AF1A68-DAE8-EF56-8768-49E7A511DE6F}"/>
                </a:ext>
              </a:extLst>
            </p:cNvPr>
            <p:cNvSpPr/>
            <p:nvPr/>
          </p:nvSpPr>
          <p:spPr>
            <a:xfrm>
              <a:off x="9528251" y="3563789"/>
              <a:ext cx="1918695" cy="1779654"/>
            </a:xfrm>
            <a:prstGeom prst="rect">
              <a:avLst/>
            </a:prstGeom>
          </p:spPr>
          <p:txBody>
            <a:bodyPr wrap="square">
              <a:spAutoFit/>
            </a:bodyPr>
            <a:lstStyle/>
            <a:p>
              <a:pPr>
                <a:lnSpc>
                  <a:spcPct val="150000"/>
                </a:lnSpc>
              </a:pPr>
              <a:r>
                <a:rPr lang="en-GB" sz="1500" dirty="0">
                  <a:latin typeface="Century Gothic" panose="020B0502020202020204" pitchFamily="34" charset="0"/>
                </a:rPr>
                <a:t>Je </a:t>
              </a:r>
              <a:r>
                <a:rPr lang="en-GB" sz="1500" dirty="0" err="1">
                  <a:latin typeface="Century Gothic" panose="020B0502020202020204" pitchFamily="34" charset="0"/>
                </a:rPr>
                <a:t>kunt</a:t>
              </a:r>
              <a:r>
                <a:rPr lang="en-GB" sz="1500" dirty="0">
                  <a:latin typeface="Century Gothic" panose="020B0502020202020204" pitchFamily="34" charset="0"/>
                </a:rPr>
                <a:t> </a:t>
              </a:r>
              <a:r>
                <a:rPr lang="en-GB" sz="1500" dirty="0" err="1">
                  <a:latin typeface="Century Gothic" panose="020B0502020202020204" pitchFamily="34" charset="0"/>
                </a:rPr>
                <a:t>actief</a:t>
              </a:r>
              <a:r>
                <a:rPr lang="en-GB" sz="1500" dirty="0">
                  <a:latin typeface="Century Gothic" panose="020B0502020202020204" pitchFamily="34" charset="0"/>
                </a:rPr>
                <a:t> </a:t>
              </a:r>
              <a:r>
                <a:rPr lang="en-GB" sz="1500" dirty="0" err="1">
                  <a:latin typeface="Century Gothic" panose="020B0502020202020204" pitchFamily="34" charset="0"/>
                </a:rPr>
                <a:t>woorden</a:t>
              </a:r>
              <a:r>
                <a:rPr lang="en-GB" sz="1500" dirty="0">
                  <a:latin typeface="Century Gothic" panose="020B0502020202020204" pitchFamily="34" charset="0"/>
                </a:rPr>
                <a:t> </a:t>
              </a:r>
              <a:r>
                <a:rPr lang="en-GB" sz="1500" dirty="0" err="1">
                  <a:latin typeface="Century Gothic" panose="020B0502020202020204" pitchFamily="34" charset="0"/>
                </a:rPr>
                <a:t>uit</a:t>
              </a:r>
              <a:r>
                <a:rPr lang="en-GB" sz="1500" dirty="0">
                  <a:latin typeface="Century Gothic" panose="020B0502020202020204" pitchFamily="34" charset="0"/>
                </a:rPr>
                <a:t> </a:t>
              </a:r>
              <a:r>
                <a:rPr lang="en-GB" sz="1500" dirty="0" err="1">
                  <a:latin typeface="Century Gothic" panose="020B0502020202020204" pitchFamily="34" charset="0"/>
                </a:rPr>
                <a:t>andere</a:t>
              </a:r>
              <a:endParaRPr lang="en-GB" sz="1500" dirty="0">
                <a:latin typeface="Century Gothic" panose="020B0502020202020204" pitchFamily="34" charset="0"/>
              </a:endParaRPr>
            </a:p>
            <a:p>
              <a:pPr>
                <a:lnSpc>
                  <a:spcPct val="150000"/>
                </a:lnSpc>
              </a:pPr>
              <a:r>
                <a:rPr lang="en-GB" sz="1500" dirty="0" err="1">
                  <a:latin typeface="Century Gothic" panose="020B0502020202020204" pitchFamily="34" charset="0"/>
                </a:rPr>
                <a:t>talen</a:t>
              </a:r>
              <a:r>
                <a:rPr lang="en-GB" sz="1500" dirty="0">
                  <a:latin typeface="Century Gothic" panose="020B0502020202020204" pitchFamily="34" charset="0"/>
                </a:rPr>
                <a:t> </a:t>
              </a:r>
              <a:r>
                <a:rPr lang="en-GB" sz="1500" dirty="0" err="1">
                  <a:latin typeface="Century Gothic" panose="020B0502020202020204" pitchFamily="34" charset="0"/>
                </a:rPr>
                <a:t>leren</a:t>
              </a:r>
              <a:r>
                <a:rPr lang="en-GB" sz="1500" dirty="0">
                  <a:latin typeface="Century Gothic" panose="020B0502020202020204" pitchFamily="34" charset="0"/>
                </a:rPr>
                <a:t> met </a:t>
              </a:r>
              <a:r>
                <a:rPr lang="en-GB" sz="1500" dirty="0" err="1">
                  <a:latin typeface="Century Gothic" panose="020B0502020202020204" pitchFamily="34" charset="0"/>
                </a:rPr>
                <a:t>een</a:t>
              </a:r>
              <a:r>
                <a:rPr lang="en-GB" sz="1500" dirty="0">
                  <a:latin typeface="Century Gothic" panose="020B0502020202020204" pitchFamily="34" charset="0"/>
                </a:rPr>
                <a:t> </a:t>
              </a:r>
              <a:r>
                <a:rPr lang="en-GB" sz="1500" dirty="0" err="1">
                  <a:latin typeface="Century Gothic" panose="020B0502020202020204" pitchFamily="34" charset="0"/>
                </a:rPr>
                <a:t>stappenplan</a:t>
              </a:r>
              <a:r>
                <a:rPr lang="en-GB" sz="1500" dirty="0">
                  <a:latin typeface="Century Gothic" panose="020B0502020202020204" pitchFamily="34" charset="0"/>
                </a:rPr>
                <a:t>.</a:t>
              </a:r>
            </a:p>
          </p:txBody>
        </p:sp>
      </p:grpSp>
      <p:pic>
        <p:nvPicPr>
          <p:cNvPr id="31" name="Picture 47" descr="A picture containing envelope, monitor, food, shirt&#10;&#10;Description automatically generated">
            <a:extLst>
              <a:ext uri="{FF2B5EF4-FFF2-40B4-BE49-F238E27FC236}">
                <a16:creationId xmlns:a16="http://schemas.microsoft.com/office/drawing/2014/main" id="{6F8C21C9-F9B0-0F60-D010-1F2A2DCAF82A}"/>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p:blipFill>
        <p:spPr>
          <a:xfrm>
            <a:off x="658230" y="3573756"/>
            <a:ext cx="2938469" cy="2413159"/>
          </a:xfrm>
          <a:prstGeom prst="rect">
            <a:avLst/>
          </a:prstGeom>
        </p:spPr>
      </p:pic>
      <p:grpSp>
        <p:nvGrpSpPr>
          <p:cNvPr id="24" name="Group 38">
            <a:extLst>
              <a:ext uri="{FF2B5EF4-FFF2-40B4-BE49-F238E27FC236}">
                <a16:creationId xmlns:a16="http://schemas.microsoft.com/office/drawing/2014/main" id="{20C09338-7AA8-CB29-791E-865A96828509}"/>
              </a:ext>
            </a:extLst>
          </p:cNvPr>
          <p:cNvGrpSpPr/>
          <p:nvPr/>
        </p:nvGrpSpPr>
        <p:grpSpPr>
          <a:xfrm>
            <a:off x="658231" y="2646039"/>
            <a:ext cx="2938469" cy="2398507"/>
            <a:chOff x="948593" y="2493638"/>
            <a:chExt cx="2938469" cy="2871163"/>
          </a:xfrm>
        </p:grpSpPr>
        <p:grpSp>
          <p:nvGrpSpPr>
            <p:cNvPr id="25" name="Group 39">
              <a:extLst>
                <a:ext uri="{FF2B5EF4-FFF2-40B4-BE49-F238E27FC236}">
                  <a16:creationId xmlns:a16="http://schemas.microsoft.com/office/drawing/2014/main" id="{69D091FF-68E5-B7EF-0064-3EF608E8623C}"/>
                </a:ext>
              </a:extLst>
            </p:cNvPr>
            <p:cNvGrpSpPr/>
            <p:nvPr/>
          </p:nvGrpSpPr>
          <p:grpSpPr>
            <a:xfrm>
              <a:off x="948593" y="2493638"/>
              <a:ext cx="2938469" cy="2871163"/>
              <a:chOff x="948593" y="2493638"/>
              <a:chExt cx="2938469" cy="2871163"/>
            </a:xfrm>
          </p:grpSpPr>
          <p:pic>
            <p:nvPicPr>
              <p:cNvPr id="27" name="Picture 46" descr="A picture containing envelope, monitor, food, shirt&#10;&#10;Description automatically generated">
                <a:extLst>
                  <a:ext uri="{FF2B5EF4-FFF2-40B4-BE49-F238E27FC236}">
                    <a16:creationId xmlns:a16="http://schemas.microsoft.com/office/drawing/2014/main" id="{6446E2AB-56B2-B043-F7D1-65C672BE0089}"/>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948593" y="2493638"/>
                <a:ext cx="2938469" cy="1120543"/>
              </a:xfrm>
              <a:prstGeom prst="rect">
                <a:avLst/>
              </a:prstGeom>
            </p:spPr>
          </p:pic>
          <p:sp>
            <p:nvSpPr>
              <p:cNvPr id="29" name="Rectangle 48">
                <a:extLst>
                  <a:ext uri="{FF2B5EF4-FFF2-40B4-BE49-F238E27FC236}">
                    <a16:creationId xmlns:a16="http://schemas.microsoft.com/office/drawing/2014/main" id="{24AA1F14-27DD-7719-05FE-5BD9F77A472F}"/>
                  </a:ext>
                </a:extLst>
              </p:cNvPr>
              <p:cNvSpPr/>
              <p:nvPr/>
            </p:nvSpPr>
            <p:spPr>
              <a:xfrm>
                <a:off x="1818620" y="3648924"/>
                <a:ext cx="1975684" cy="1715877"/>
              </a:xfrm>
              <a:prstGeom prst="rect">
                <a:avLst/>
              </a:prstGeom>
            </p:spPr>
            <p:txBody>
              <a:bodyPr wrap="square">
                <a:spAutoFit/>
              </a:bodyPr>
              <a:lstStyle/>
              <a:p>
                <a:pPr>
                  <a:lnSpc>
                    <a:spcPct val="150000"/>
                  </a:lnSpc>
                </a:pPr>
                <a:r>
                  <a:rPr lang="en-GB" sz="1500" dirty="0">
                    <a:latin typeface="Century Gothic" panose="020B0502020202020204" pitchFamily="34" charset="0"/>
                  </a:rPr>
                  <a:t>Je </a:t>
                </a:r>
                <a:r>
                  <a:rPr lang="en-GB" sz="1500" dirty="0" err="1">
                    <a:latin typeface="Century Gothic" panose="020B0502020202020204" pitchFamily="34" charset="0"/>
                  </a:rPr>
                  <a:t>kunt</a:t>
                </a:r>
                <a:r>
                  <a:rPr lang="en-GB" sz="1500" dirty="0">
                    <a:latin typeface="Century Gothic" panose="020B0502020202020204" pitchFamily="34" charset="0"/>
                  </a:rPr>
                  <a:t> </a:t>
                </a:r>
                <a:r>
                  <a:rPr lang="en-GB" sz="1500" dirty="0" err="1">
                    <a:latin typeface="Century Gothic" panose="020B0502020202020204" pitchFamily="34" charset="0"/>
                  </a:rPr>
                  <a:t>vertellen</a:t>
                </a:r>
                <a:r>
                  <a:rPr lang="en-GB" sz="1500" dirty="0">
                    <a:latin typeface="Century Gothic" panose="020B0502020202020204" pitchFamily="34" charset="0"/>
                  </a:rPr>
                  <a:t> </a:t>
                </a:r>
                <a:r>
                  <a:rPr lang="en-GB" sz="1500" dirty="0" err="1">
                    <a:latin typeface="Century Gothic" panose="020B0502020202020204" pitchFamily="34" charset="0"/>
                  </a:rPr>
                  <a:t>welke</a:t>
                </a:r>
                <a:r>
                  <a:rPr lang="en-GB" sz="1500" dirty="0">
                    <a:latin typeface="Century Gothic" panose="020B0502020202020204" pitchFamily="34" charset="0"/>
                  </a:rPr>
                  <a:t> </a:t>
                </a:r>
                <a:r>
                  <a:rPr lang="en-GB" sz="1500" dirty="0" err="1">
                    <a:latin typeface="Century Gothic" panose="020B0502020202020204" pitchFamily="34" charset="0"/>
                  </a:rPr>
                  <a:t>beroepen</a:t>
                </a:r>
                <a:endParaRPr lang="en-GB" sz="1500" dirty="0">
                  <a:latin typeface="Century Gothic" panose="020B0502020202020204" pitchFamily="34" charset="0"/>
                </a:endParaRPr>
              </a:p>
              <a:p>
                <a:pPr>
                  <a:lnSpc>
                    <a:spcPct val="150000"/>
                  </a:lnSpc>
                </a:pPr>
                <a:r>
                  <a:rPr lang="en-GB" sz="1500" dirty="0" err="1">
                    <a:latin typeface="Century Gothic" panose="020B0502020202020204" pitchFamily="34" charset="0"/>
                  </a:rPr>
                  <a:t>mensen</a:t>
                </a:r>
                <a:r>
                  <a:rPr lang="en-GB" sz="1500" dirty="0">
                    <a:latin typeface="Century Gothic" panose="020B0502020202020204" pitchFamily="34" charset="0"/>
                  </a:rPr>
                  <a:t> in je </a:t>
                </a:r>
                <a:r>
                  <a:rPr lang="en-GB" sz="1500" dirty="0" err="1">
                    <a:latin typeface="Century Gothic" panose="020B0502020202020204" pitchFamily="34" charset="0"/>
                  </a:rPr>
                  <a:t>omgeving</a:t>
                </a:r>
                <a:r>
                  <a:rPr lang="en-GB" sz="1500" dirty="0">
                    <a:latin typeface="Century Gothic" panose="020B0502020202020204" pitchFamily="34" charset="0"/>
                  </a:rPr>
                  <a:t> </a:t>
                </a:r>
                <a:r>
                  <a:rPr lang="en-GB" sz="1500" dirty="0" err="1">
                    <a:latin typeface="Century Gothic" panose="020B0502020202020204" pitchFamily="34" charset="0"/>
                  </a:rPr>
                  <a:t>hebben</a:t>
                </a:r>
                <a:r>
                  <a:rPr lang="en-GB" sz="1500" dirty="0">
                    <a:latin typeface="Century Gothic" panose="020B0502020202020204" pitchFamily="34" charset="0"/>
                  </a:rPr>
                  <a:t>.</a:t>
                </a:r>
              </a:p>
            </p:txBody>
          </p:sp>
        </p:grpSp>
        <p:sp>
          <p:nvSpPr>
            <p:cNvPr id="26" name="TextBox 44">
              <a:extLst>
                <a:ext uri="{FF2B5EF4-FFF2-40B4-BE49-F238E27FC236}">
                  <a16:creationId xmlns:a16="http://schemas.microsoft.com/office/drawing/2014/main" id="{07DD07AD-BA50-1F51-4F80-CBB9835BD45D}"/>
                </a:ext>
              </a:extLst>
            </p:cNvPr>
            <p:cNvSpPr txBox="1"/>
            <p:nvPr/>
          </p:nvSpPr>
          <p:spPr>
            <a:xfrm>
              <a:off x="1320910" y="3969991"/>
              <a:ext cx="554960" cy="847384"/>
            </a:xfrm>
            <a:prstGeom prst="rect">
              <a:avLst/>
            </a:prstGeom>
            <a:noFill/>
          </p:spPr>
          <p:txBody>
            <a:bodyPr wrap="none" rtlCol="0">
              <a:spAutoFit/>
            </a:bodyPr>
            <a:lstStyle/>
            <a:p>
              <a:r>
                <a:rPr lang="en-NL" sz="4000" b="1" dirty="0">
                  <a:latin typeface="Arial" panose="020B0604020202020204" pitchFamily="34" charset="0"/>
                  <a:cs typeface="Arial" panose="020B0604020202020204" pitchFamily="34" charset="0"/>
                </a:rPr>
                <a:t>A</a:t>
              </a:r>
            </a:p>
          </p:txBody>
        </p:sp>
      </p:grpSp>
      <p:sp>
        <p:nvSpPr>
          <p:cNvPr id="11" name="TextBox 18">
            <a:extLst>
              <a:ext uri="{FF2B5EF4-FFF2-40B4-BE49-F238E27FC236}">
                <a16:creationId xmlns:a16="http://schemas.microsoft.com/office/drawing/2014/main" id="{636792E2-AEC6-A68B-315E-417AF4283C36}"/>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pic>
        <p:nvPicPr>
          <p:cNvPr id="9" name="Afbeelding 8">
            <a:extLst>
              <a:ext uri="{FF2B5EF4-FFF2-40B4-BE49-F238E27FC236}">
                <a16:creationId xmlns:a16="http://schemas.microsoft.com/office/drawing/2014/main" id="{E2E0199E-AC07-1C36-CFB2-06CB1276F932}"/>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842956" y="949130"/>
            <a:ext cx="4442345" cy="1676683"/>
          </a:xfrm>
          <a:prstGeom prst="rect">
            <a:avLst/>
          </a:prstGeom>
        </p:spPr>
      </p:pic>
      <p:sp>
        <p:nvSpPr>
          <p:cNvPr id="12" name="Tekstvak 11">
            <a:extLst>
              <a:ext uri="{FF2B5EF4-FFF2-40B4-BE49-F238E27FC236}">
                <a16:creationId xmlns:a16="http://schemas.microsoft.com/office/drawing/2014/main" id="{C431E781-A702-4B5F-3F89-773E93A53C2E}"/>
              </a:ext>
            </a:extLst>
          </p:cNvPr>
          <p:cNvSpPr txBox="1"/>
          <p:nvPr/>
        </p:nvSpPr>
        <p:spPr>
          <a:xfrm>
            <a:off x="4844481" y="1243892"/>
            <a:ext cx="2503038" cy="1087157"/>
          </a:xfrm>
          <a:prstGeom prst="rect">
            <a:avLst/>
          </a:prstGeom>
          <a:noFill/>
        </p:spPr>
        <p:txBody>
          <a:bodyPr wrap="square" rtlCol="0">
            <a:spAutoFit/>
          </a:bodyPr>
          <a:lstStyle/>
          <a:p>
            <a:pPr algn="ctr">
              <a:lnSpc>
                <a:spcPct val="150000"/>
              </a:lnSpc>
            </a:pPr>
            <a:r>
              <a:rPr lang="nl-NL" sz="1500" b="1" dirty="0">
                <a:solidFill>
                  <a:schemeClr val="bg1"/>
                </a:solidFill>
                <a:latin typeface="Century Gothic" panose="020B0502020202020204" pitchFamily="34" charset="0"/>
              </a:rPr>
              <a:t>Vraag 5:</a:t>
            </a:r>
            <a:br>
              <a:rPr lang="nl-NL" sz="1500" dirty="0">
                <a:solidFill>
                  <a:schemeClr val="bg1"/>
                </a:solidFill>
                <a:latin typeface="Century Gothic" panose="020B0502020202020204" pitchFamily="34" charset="0"/>
              </a:rPr>
            </a:br>
            <a:r>
              <a:rPr lang="nl-NL" sz="1500" dirty="0">
                <a:solidFill>
                  <a:schemeClr val="bg1"/>
                </a:solidFill>
                <a:latin typeface="Century Gothic" panose="020B0502020202020204" pitchFamily="34" charset="0"/>
              </a:rPr>
              <a:t>Wat is het </a:t>
            </a:r>
            <a:r>
              <a:rPr lang="nl-NL" sz="1500" dirty="0" err="1">
                <a:solidFill>
                  <a:schemeClr val="bg1"/>
                </a:solidFill>
                <a:latin typeface="Century Gothic" panose="020B0502020202020204" pitchFamily="34" charset="0"/>
              </a:rPr>
              <a:t>lesdoel</a:t>
            </a:r>
            <a:r>
              <a:rPr lang="nl-NL" sz="1500" dirty="0">
                <a:solidFill>
                  <a:schemeClr val="bg1"/>
                </a:solidFill>
                <a:latin typeface="Century Gothic" panose="020B0502020202020204" pitchFamily="34" charset="0"/>
              </a:rPr>
              <a:t> van thema 1, les 3?</a:t>
            </a:r>
          </a:p>
        </p:txBody>
      </p:sp>
    </p:spTree>
    <p:extLst>
      <p:ext uri="{BB962C8B-B14F-4D97-AF65-F5344CB8AC3E}">
        <p14:creationId xmlns:p14="http://schemas.microsoft.com/office/powerpoint/2010/main" val="382520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31"/>
                                        </p:tgtEl>
                                        <p:attrNameLst>
                                          <p:attrName>ppt_x</p:attrName>
                                        </p:attrNameLst>
                                      </p:cBhvr>
                                      <p:tavLst>
                                        <p:tav tm="0">
                                          <p:val>
                                            <p:strVal val="ppt_x"/>
                                          </p:val>
                                        </p:tav>
                                        <p:tav tm="100000">
                                          <p:val>
                                            <p:strVal val="ppt_x"/>
                                          </p:val>
                                        </p:tav>
                                      </p:tavLst>
                                    </p:anim>
                                    <p:anim calcmode="lin" valueType="num">
                                      <p:cBhvr additive="base">
                                        <p:cTn id="11" dur="500"/>
                                        <p:tgtEl>
                                          <p:spTgt spid="31"/>
                                        </p:tgtEl>
                                        <p:attrNameLst>
                                          <p:attrName>ppt_y</p:attrName>
                                        </p:attrNameLst>
                                      </p:cBhvr>
                                      <p:tavLst>
                                        <p:tav tm="0">
                                          <p:val>
                                            <p:strVal val="ppt_y"/>
                                          </p:val>
                                        </p:tav>
                                        <p:tav tm="100000">
                                          <p:val>
                                            <p:strVal val="1+ppt_h/2"/>
                                          </p:val>
                                        </p:tav>
                                      </p:tavLst>
                                    </p:anim>
                                    <p:set>
                                      <p:cBhvr>
                                        <p:cTn id="12" dur="1" fill="hold">
                                          <p:stCondLst>
                                            <p:cond delay="499"/>
                                          </p:stCondLst>
                                        </p:cTn>
                                        <p:tgtEl>
                                          <p:spTgt spid="31"/>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ppt_x"/>
                                          </p:val>
                                        </p:tav>
                                      </p:tavLst>
                                    </p:anim>
                                    <p:anim calcmode="lin" valueType="num">
                                      <p:cBhvr additive="base">
                                        <p:cTn id="15" dur="500"/>
                                        <p:tgtEl>
                                          <p:spTgt spid="24"/>
                                        </p:tgtEl>
                                        <p:attrNameLst>
                                          <p:attrName>ppt_y</p:attrName>
                                        </p:attrNameLst>
                                      </p:cBhvr>
                                      <p:tavLst>
                                        <p:tav tm="0">
                                          <p:val>
                                            <p:strVal val="ppt_y"/>
                                          </p:val>
                                        </p:tav>
                                        <p:tav tm="100000">
                                          <p:val>
                                            <p:strVal val="1+ppt_h/2"/>
                                          </p:val>
                                        </p:tav>
                                      </p:tavLst>
                                    </p:anim>
                                    <p:set>
                                      <p:cBhvr>
                                        <p:cTn id="16"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CB798570-D4EB-5C6D-F919-9E52BD24BA60}"/>
              </a:ext>
            </a:extLst>
          </p:cNvPr>
          <p:cNvSpPr/>
          <p:nvPr/>
        </p:nvSpPr>
        <p:spPr>
          <a:xfrm>
            <a:off x="666735" y="1881105"/>
            <a:ext cx="4405375" cy="907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sz="1500" b="1" dirty="0">
                <a:solidFill>
                  <a:schemeClr val="bg1"/>
                </a:solidFill>
                <a:latin typeface="Century Gothic" panose="020B0502020202020204" pitchFamily="34" charset="0"/>
              </a:rPr>
              <a:t>Tijd voor de eindstand!  Tel alle punten bij elkaar op en geef een applausje aan het team met de meeste punten!</a:t>
            </a:r>
          </a:p>
        </p:txBody>
      </p:sp>
      <p:cxnSp>
        <p:nvCxnSpPr>
          <p:cNvPr id="8" name="Rechte verbindingslijn 7">
            <a:extLst>
              <a:ext uri="{FF2B5EF4-FFF2-40B4-BE49-F238E27FC236}">
                <a16:creationId xmlns:a16="http://schemas.microsoft.com/office/drawing/2014/main" id="{926892B4-E1CA-4032-369F-A36597137FF2}"/>
              </a:ext>
            </a:extLst>
          </p:cNvPr>
          <p:cNvCxnSpPr>
            <a:cxnSpLocks/>
          </p:cNvCxnSpPr>
          <p:nvPr/>
        </p:nvCxnSpPr>
        <p:spPr>
          <a:xfrm>
            <a:off x="6096000" y="1177636"/>
            <a:ext cx="41642" cy="5578930"/>
          </a:xfrm>
          <a:prstGeom prst="line">
            <a:avLst/>
          </a:prstGeom>
          <a:ln w="44450"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2" name="Afbeelding 11" descr="Afbeelding met Fastfood&#10;&#10;Automatisch gegenereerde beschrijving">
            <a:extLst>
              <a:ext uri="{FF2B5EF4-FFF2-40B4-BE49-F238E27FC236}">
                <a16:creationId xmlns:a16="http://schemas.microsoft.com/office/drawing/2014/main" id="{CA58AE87-DF22-F244-E158-A9B9694A1D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46693" y="894447"/>
            <a:ext cx="6145307" cy="6145307"/>
          </a:xfrm>
          <a:prstGeom prst="rect">
            <a:avLst/>
          </a:prstGeom>
        </p:spPr>
      </p:pic>
      <p:pic>
        <p:nvPicPr>
          <p:cNvPr id="17" name="Afbeelding 16">
            <a:extLst>
              <a:ext uri="{FF2B5EF4-FFF2-40B4-BE49-F238E27FC236}">
                <a16:creationId xmlns:a16="http://schemas.microsoft.com/office/drawing/2014/main" id="{C39917BF-9E12-10CA-2918-CC5462E292E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1728" y="1308524"/>
            <a:ext cx="4369311" cy="393005"/>
          </a:xfrm>
          <a:prstGeom prst="rect">
            <a:avLst/>
          </a:prstGeom>
        </p:spPr>
      </p:pic>
      <p:sp>
        <p:nvSpPr>
          <p:cNvPr id="18" name="Tekstvak 17">
            <a:extLst>
              <a:ext uri="{FF2B5EF4-FFF2-40B4-BE49-F238E27FC236}">
                <a16:creationId xmlns:a16="http://schemas.microsoft.com/office/drawing/2014/main" id="{9B758E63-BB71-AEBE-2255-791021B8C689}"/>
              </a:ext>
            </a:extLst>
          </p:cNvPr>
          <p:cNvSpPr txBox="1"/>
          <p:nvPr/>
        </p:nvSpPr>
        <p:spPr>
          <a:xfrm>
            <a:off x="701728" y="1169030"/>
            <a:ext cx="4300691" cy="67129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00000"/>
              </a:lnSpc>
            </a:pPr>
            <a:r>
              <a:rPr lang="nl-NL" sz="2000" b="1" dirty="0">
                <a:solidFill>
                  <a:schemeClr val="bg1"/>
                </a:solidFill>
                <a:latin typeface="Aptos" panose="020B0004020202020204" pitchFamily="34" charset="0"/>
                <a:ea typeface="Verdana" panose="020B0604030504040204" pitchFamily="34" charset="0"/>
                <a:cs typeface="Verdana" panose="020B0604030504040204" pitchFamily="34" charset="0"/>
              </a:rPr>
              <a:t>Eindstand</a:t>
            </a:r>
          </a:p>
        </p:txBody>
      </p:sp>
      <p:pic>
        <p:nvPicPr>
          <p:cNvPr id="19" name="Afbeelding 18" descr="Afbeelding met Graphics, symbool, Kleurrijkheid, logo&#10;&#10;Door AI gegenereerde inhoud is mogelijk onjuist.">
            <a:extLst>
              <a:ext uri="{FF2B5EF4-FFF2-40B4-BE49-F238E27FC236}">
                <a16:creationId xmlns:a16="http://schemas.microsoft.com/office/drawing/2014/main" id="{2CCFBEB9-B2D1-F720-C02D-31636FBF49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1980" y="1217716"/>
            <a:ext cx="438879" cy="573919"/>
          </a:xfrm>
          <a:prstGeom prst="rect">
            <a:avLst/>
          </a:prstGeom>
        </p:spPr>
      </p:pic>
      <p:grpSp>
        <p:nvGrpSpPr>
          <p:cNvPr id="24" name="Groep 23">
            <a:extLst>
              <a:ext uri="{FF2B5EF4-FFF2-40B4-BE49-F238E27FC236}">
                <a16:creationId xmlns:a16="http://schemas.microsoft.com/office/drawing/2014/main" id="{2EFA512E-2976-1520-860E-CCA8E9908C62}"/>
              </a:ext>
            </a:extLst>
          </p:cNvPr>
          <p:cNvGrpSpPr/>
          <p:nvPr/>
        </p:nvGrpSpPr>
        <p:grpSpPr>
          <a:xfrm>
            <a:off x="551980" y="3216325"/>
            <a:ext cx="4522924" cy="3476609"/>
            <a:chOff x="551980" y="3216325"/>
            <a:chExt cx="4522924" cy="3476609"/>
          </a:xfrm>
        </p:grpSpPr>
        <p:pic>
          <p:nvPicPr>
            <p:cNvPr id="10" name="Afbeelding 9" descr="Afbeelding met ontvangst&#10;&#10;Beschrijving automatisch gegenereerd met gemiddelde betrouwbaarheid">
              <a:extLst>
                <a:ext uri="{FF2B5EF4-FFF2-40B4-BE49-F238E27FC236}">
                  <a16:creationId xmlns:a16="http://schemas.microsoft.com/office/drawing/2014/main" id="{20E69793-53EA-52A8-362E-B5E8E4CBE484}"/>
                </a:ext>
              </a:extLst>
            </p:cNvPr>
            <p:cNvPicPr>
              <a:picLocks noChangeAspect="1"/>
            </p:cNvPicPr>
            <p:nvPr/>
          </p:nvPicPr>
          <p:blipFill rotWithShape="1">
            <a:blip r:embed="rId5" cstate="hqprint">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36000"/>
                      </a14:imgEffect>
                    </a14:imgLayer>
                  </a14:imgProps>
                </a:ext>
                <a:ext uri="{28A0092B-C50C-407E-A947-70E740481C1C}">
                  <a14:useLocalDpi xmlns:a14="http://schemas.microsoft.com/office/drawing/2010/main"/>
                </a:ext>
              </a:extLst>
            </a:blip>
            <a:srcRect/>
            <a:stretch/>
          </p:blipFill>
          <p:spPr>
            <a:xfrm>
              <a:off x="701728" y="3968349"/>
              <a:ext cx="4373176" cy="2724585"/>
            </a:xfrm>
            <a:prstGeom prst="rect">
              <a:avLst/>
            </a:prstGeom>
            <a:effectLst>
              <a:outerShdw blurRad="50800" dist="38100" dir="2700000" algn="tl" rotWithShape="0">
                <a:prstClr val="black">
                  <a:alpha val="40000"/>
                </a:prstClr>
              </a:outerShdw>
            </a:effectLst>
          </p:spPr>
        </p:pic>
        <p:sp>
          <p:nvSpPr>
            <p:cNvPr id="7" name="TextBox 10">
              <a:extLst>
                <a:ext uri="{FF2B5EF4-FFF2-40B4-BE49-F238E27FC236}">
                  <a16:creationId xmlns:a16="http://schemas.microsoft.com/office/drawing/2014/main" id="{1CE6369A-8680-0FA9-6DFB-D6ED9FC649BD}"/>
                </a:ext>
              </a:extLst>
            </p:cNvPr>
            <p:cNvSpPr txBox="1"/>
            <p:nvPr/>
          </p:nvSpPr>
          <p:spPr>
            <a:xfrm>
              <a:off x="883412" y="4664802"/>
              <a:ext cx="4188698" cy="1779654"/>
            </a:xfrm>
            <a:prstGeom prst="rect">
              <a:avLst/>
            </a:prstGeom>
            <a:noFill/>
          </p:spPr>
          <p:txBody>
            <a:bodyPr wrap="square">
              <a:spAutoFit/>
            </a:bodyPr>
            <a:lstStyle/>
            <a:p>
              <a:pPr>
                <a:lnSpc>
                  <a:spcPct val="150000"/>
                </a:lnSpc>
              </a:pPr>
              <a:r>
                <a:rPr lang="en-GB" sz="1500" dirty="0">
                  <a:latin typeface="Century Gothic" panose="020B0502020202020204" pitchFamily="34" charset="0"/>
                </a:rPr>
                <a:t>je met </a:t>
              </a:r>
              <a:r>
                <a:rPr lang="en-GB" sz="1500" dirty="0" err="1">
                  <a:latin typeface="Century Gothic" panose="020B0502020202020204" pitchFamily="34" charset="0"/>
                </a:rPr>
                <a:t>Proeftuin</a:t>
              </a:r>
              <a:r>
                <a:rPr lang="en-GB" sz="1500" dirty="0">
                  <a:latin typeface="Century Gothic" panose="020B0502020202020204" pitchFamily="34" charset="0"/>
                </a:rPr>
                <a:t> </a:t>
              </a:r>
              <a:r>
                <a:rPr lang="en-GB" sz="1500" dirty="0" err="1">
                  <a:latin typeface="Century Gothic" panose="020B0502020202020204" pitchFamily="34" charset="0"/>
                </a:rPr>
                <a:t>ontdek</a:t>
              </a:r>
              <a:r>
                <a:rPr lang="en-GB" sz="1500" dirty="0">
                  <a:latin typeface="Century Gothic" panose="020B0502020202020204" pitchFamily="34" charset="0"/>
                </a:rPr>
                <a:t> je wat je wilt </a:t>
              </a:r>
              <a:r>
                <a:rPr lang="en-GB" sz="1500" dirty="0" err="1">
                  <a:latin typeface="Century Gothic" panose="020B0502020202020204" pitchFamily="34" charset="0"/>
                </a:rPr>
                <a:t>en</a:t>
              </a:r>
              <a:r>
                <a:rPr lang="en-GB" sz="1500" dirty="0">
                  <a:latin typeface="Century Gothic" panose="020B0502020202020204" pitchFamily="34" charset="0"/>
                </a:rPr>
                <a:t> </a:t>
              </a:r>
              <a:r>
                <a:rPr lang="en-GB" sz="1500" dirty="0" err="1">
                  <a:latin typeface="Century Gothic" panose="020B0502020202020204" pitchFamily="34" charset="0"/>
                </a:rPr>
                <a:t>waar</a:t>
              </a:r>
              <a:r>
                <a:rPr lang="en-GB" sz="1500" dirty="0">
                  <a:latin typeface="Century Gothic" panose="020B0502020202020204" pitchFamily="34" charset="0"/>
                </a:rPr>
                <a:t> je </a:t>
              </a:r>
              <a:r>
                <a:rPr lang="en-GB" sz="1500" dirty="0" err="1">
                  <a:latin typeface="Century Gothic" panose="020B0502020202020204" pitchFamily="34" charset="0"/>
                </a:rPr>
                <a:t>goed</a:t>
              </a:r>
              <a:r>
                <a:rPr lang="en-GB" sz="1500" dirty="0">
                  <a:latin typeface="Century Gothic" panose="020B0502020202020204" pitchFamily="34" charset="0"/>
                </a:rPr>
                <a:t> in bent. Je </a:t>
              </a:r>
              <a:r>
                <a:rPr lang="en-GB" sz="1500" dirty="0" err="1">
                  <a:latin typeface="Century Gothic" panose="020B0502020202020204" pitchFamily="34" charset="0"/>
                </a:rPr>
                <a:t>leert</a:t>
              </a:r>
              <a:r>
                <a:rPr lang="en-GB" sz="1500" dirty="0">
                  <a:latin typeface="Century Gothic" panose="020B0502020202020204" pitchFamily="34" charset="0"/>
                </a:rPr>
                <a:t> </a:t>
              </a:r>
              <a:r>
                <a:rPr lang="en-GB" sz="1500" dirty="0" err="1">
                  <a:latin typeface="Century Gothic" panose="020B0502020202020204" pitchFamily="34" charset="0"/>
                </a:rPr>
                <a:t>beter</a:t>
              </a:r>
              <a:r>
                <a:rPr lang="en-GB" sz="1500" dirty="0">
                  <a:latin typeface="Century Gothic" panose="020B0502020202020204" pitchFamily="34" charset="0"/>
                </a:rPr>
                <a:t> </a:t>
              </a:r>
              <a:r>
                <a:rPr lang="en-GB" sz="1500" dirty="0" err="1">
                  <a:latin typeface="Century Gothic" panose="020B0502020202020204" pitchFamily="34" charset="0"/>
                </a:rPr>
                <a:t>studeren</a:t>
              </a:r>
              <a:r>
                <a:rPr lang="en-GB" sz="1500" dirty="0">
                  <a:latin typeface="Century Gothic" panose="020B0502020202020204" pitchFamily="34" charset="0"/>
                </a:rPr>
                <a:t> </a:t>
              </a:r>
              <a:r>
                <a:rPr lang="en-GB" sz="1500" dirty="0" err="1">
                  <a:latin typeface="Century Gothic" panose="020B0502020202020204" pitchFamily="34" charset="0"/>
                </a:rPr>
                <a:t>en</a:t>
              </a:r>
              <a:r>
                <a:rPr lang="en-GB" sz="1500" dirty="0">
                  <a:latin typeface="Century Gothic" panose="020B0502020202020204" pitchFamily="34" charset="0"/>
                </a:rPr>
                <a:t> </a:t>
              </a:r>
              <a:r>
                <a:rPr lang="en-GB" sz="1500" dirty="0" err="1">
                  <a:latin typeface="Century Gothic" panose="020B0502020202020204" pitchFamily="34" charset="0"/>
                </a:rPr>
                <a:t>plannen</a:t>
              </a:r>
              <a:r>
                <a:rPr lang="en-GB" sz="1500" dirty="0">
                  <a:latin typeface="Century Gothic" panose="020B0502020202020204" pitchFamily="34" charset="0"/>
                </a:rPr>
                <a:t>. En tot slot leer je </a:t>
              </a:r>
              <a:r>
                <a:rPr lang="en-GB" sz="1500" dirty="0" err="1">
                  <a:latin typeface="Century Gothic" panose="020B0502020202020204" pitchFamily="34" charset="0"/>
                </a:rPr>
                <a:t>ook</a:t>
              </a:r>
              <a:r>
                <a:rPr lang="en-GB" sz="1500" dirty="0">
                  <a:latin typeface="Century Gothic" panose="020B0502020202020204" pitchFamily="34" charset="0"/>
                </a:rPr>
                <a:t> </a:t>
              </a:r>
              <a:r>
                <a:rPr lang="en-GB" sz="1500" dirty="0" err="1">
                  <a:latin typeface="Century Gothic" panose="020B0502020202020204" pitchFamily="34" charset="0"/>
                </a:rPr>
                <a:t>nog</a:t>
              </a:r>
              <a:r>
                <a:rPr lang="en-GB" sz="1500" dirty="0">
                  <a:latin typeface="Century Gothic" panose="020B0502020202020204" pitchFamily="34" charset="0"/>
                </a:rPr>
                <a:t> </a:t>
              </a:r>
              <a:r>
                <a:rPr lang="en-GB" sz="1500" dirty="0" err="1">
                  <a:latin typeface="Century Gothic" panose="020B0502020202020204" pitchFamily="34" charset="0"/>
                </a:rPr>
                <a:t>eens</a:t>
              </a:r>
              <a:r>
                <a:rPr lang="en-GB" sz="1500" dirty="0">
                  <a:latin typeface="Century Gothic" panose="020B0502020202020204" pitchFamily="34" charset="0"/>
                </a:rPr>
                <a:t> </a:t>
              </a:r>
              <a:r>
                <a:rPr lang="en-GB" sz="1500" dirty="0" err="1">
                  <a:latin typeface="Century Gothic" panose="020B0502020202020204" pitchFamily="34" charset="0"/>
                </a:rPr>
                <a:t>beter</a:t>
              </a:r>
              <a:r>
                <a:rPr lang="en-GB" sz="1500" dirty="0">
                  <a:latin typeface="Century Gothic" panose="020B0502020202020204" pitchFamily="34" charset="0"/>
                </a:rPr>
                <a:t> met </a:t>
              </a:r>
              <a:r>
                <a:rPr lang="en-GB" sz="1500" dirty="0" err="1">
                  <a:latin typeface="Century Gothic" panose="020B0502020202020204" pitchFamily="34" charset="0"/>
                </a:rPr>
                <a:t>anderen</a:t>
              </a:r>
              <a:r>
                <a:rPr lang="en-GB" sz="1500" dirty="0">
                  <a:latin typeface="Century Gothic" panose="020B0502020202020204" pitchFamily="34" charset="0"/>
                </a:rPr>
                <a:t> </a:t>
              </a:r>
              <a:r>
                <a:rPr lang="en-GB" sz="1500" dirty="0" err="1">
                  <a:latin typeface="Century Gothic" panose="020B0502020202020204" pitchFamily="34" charset="0"/>
                </a:rPr>
                <a:t>omgaan</a:t>
              </a:r>
              <a:r>
                <a:rPr lang="en-GB" sz="1500" dirty="0">
                  <a:latin typeface="Century Gothic" panose="020B0502020202020204" pitchFamily="34" charset="0"/>
                </a:rPr>
                <a:t>. </a:t>
              </a:r>
              <a:r>
                <a:rPr lang="en-GB" sz="1500" dirty="0" err="1">
                  <a:latin typeface="Century Gothic" panose="020B0502020202020204" pitchFamily="34" charset="0"/>
                </a:rPr>
                <a:t>Allemaal</a:t>
              </a:r>
              <a:r>
                <a:rPr lang="en-GB" sz="1500" dirty="0">
                  <a:latin typeface="Century Gothic" panose="020B0502020202020204" pitchFamily="34" charset="0"/>
                </a:rPr>
                <a:t> </a:t>
              </a:r>
              <a:r>
                <a:rPr lang="en-GB" sz="1500" dirty="0" err="1">
                  <a:latin typeface="Century Gothic" panose="020B0502020202020204" pitchFamily="34" charset="0"/>
                </a:rPr>
                <a:t>héél</a:t>
              </a:r>
              <a:r>
                <a:rPr lang="en-GB" sz="1500" dirty="0">
                  <a:latin typeface="Century Gothic" panose="020B0502020202020204" pitchFamily="34" charset="0"/>
                </a:rPr>
                <a:t> </a:t>
              </a:r>
              <a:r>
                <a:rPr lang="en-GB" sz="1500" dirty="0" err="1">
                  <a:latin typeface="Century Gothic" panose="020B0502020202020204" pitchFamily="34" charset="0"/>
                </a:rPr>
                <a:t>handig</a:t>
              </a:r>
              <a:r>
                <a:rPr lang="en-GB" sz="1500" dirty="0">
                  <a:latin typeface="Century Gothic" panose="020B0502020202020204" pitchFamily="34" charset="0"/>
                </a:rPr>
                <a:t> </a:t>
              </a:r>
              <a:r>
                <a:rPr lang="en-GB" sz="1500" dirty="0" err="1">
                  <a:latin typeface="Century Gothic" panose="020B0502020202020204" pitchFamily="34" charset="0"/>
                </a:rPr>
                <a:t>voor</a:t>
              </a:r>
              <a:r>
                <a:rPr lang="en-GB" sz="1500" dirty="0">
                  <a:latin typeface="Century Gothic" panose="020B0502020202020204" pitchFamily="34" charset="0"/>
                </a:rPr>
                <a:t> de </a:t>
              </a:r>
              <a:r>
                <a:rPr lang="en-GB" sz="1500" dirty="0" err="1">
                  <a:latin typeface="Century Gothic" panose="020B0502020202020204" pitchFamily="34" charset="0"/>
                </a:rPr>
                <a:t>toekomst</a:t>
              </a:r>
              <a:r>
                <a:rPr lang="en-GB" sz="1500" dirty="0">
                  <a:latin typeface="Century Gothic" panose="020B0502020202020204" pitchFamily="34" charset="0"/>
                </a:rPr>
                <a:t>. </a:t>
              </a:r>
              <a:endParaRPr lang="en-NL" sz="1500" dirty="0">
                <a:latin typeface="Century Gothic" panose="020B0502020202020204" pitchFamily="34" charset="0"/>
              </a:endParaRPr>
            </a:p>
          </p:txBody>
        </p:sp>
        <p:sp>
          <p:nvSpPr>
            <p:cNvPr id="13" name="Tekstvak 12">
              <a:extLst>
                <a:ext uri="{FF2B5EF4-FFF2-40B4-BE49-F238E27FC236}">
                  <a16:creationId xmlns:a16="http://schemas.microsoft.com/office/drawing/2014/main" id="{D1C5BB40-8BC5-B519-A0DC-6D081A23FC51}"/>
                </a:ext>
              </a:extLst>
            </p:cNvPr>
            <p:cNvSpPr txBox="1"/>
            <p:nvPr/>
          </p:nvSpPr>
          <p:spPr>
            <a:xfrm>
              <a:off x="883412" y="4262721"/>
              <a:ext cx="1757212" cy="323165"/>
            </a:xfrm>
            <a:prstGeom prst="rect">
              <a:avLst/>
            </a:prstGeom>
            <a:noFill/>
          </p:spPr>
          <p:txBody>
            <a:bodyPr wrap="none" rtlCol="0">
              <a:spAutoFit/>
            </a:bodyPr>
            <a:lstStyle/>
            <a:p>
              <a:r>
                <a:rPr lang="nl-NL" sz="1500" b="1" dirty="0">
                  <a:latin typeface="Century Gothic" panose="020B0502020202020204" pitchFamily="34" charset="0"/>
                </a:rPr>
                <a:t>Je weet nu dat…</a:t>
              </a:r>
            </a:p>
          </p:txBody>
        </p:sp>
        <p:pic>
          <p:nvPicPr>
            <p:cNvPr id="20" name="Afbeelding 19">
              <a:extLst>
                <a:ext uri="{FF2B5EF4-FFF2-40B4-BE49-F238E27FC236}">
                  <a16:creationId xmlns:a16="http://schemas.microsoft.com/office/drawing/2014/main" id="{20086E6C-C166-B975-ECAD-D462555F1EB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1728" y="3355819"/>
              <a:ext cx="4369311" cy="393005"/>
            </a:xfrm>
            <a:prstGeom prst="rect">
              <a:avLst/>
            </a:prstGeom>
          </p:spPr>
        </p:pic>
        <p:sp>
          <p:nvSpPr>
            <p:cNvPr id="21" name="Tekstvak 20">
              <a:extLst>
                <a:ext uri="{FF2B5EF4-FFF2-40B4-BE49-F238E27FC236}">
                  <a16:creationId xmlns:a16="http://schemas.microsoft.com/office/drawing/2014/main" id="{0923673C-55A5-7DD2-B8B9-618396CCE99B}"/>
                </a:ext>
              </a:extLst>
            </p:cNvPr>
            <p:cNvSpPr txBox="1"/>
            <p:nvPr/>
          </p:nvSpPr>
          <p:spPr>
            <a:xfrm>
              <a:off x="701728" y="3216325"/>
              <a:ext cx="4300691" cy="67129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00000"/>
                </a:lnSpc>
              </a:pPr>
              <a:r>
                <a:rPr lang="nl-NL" sz="2000" b="1" dirty="0">
                  <a:solidFill>
                    <a:schemeClr val="bg1"/>
                  </a:solidFill>
                  <a:latin typeface="Aptos" panose="020B0004020202020204" pitchFamily="34" charset="0"/>
                  <a:ea typeface="Verdana" panose="020B0604030504040204" pitchFamily="34" charset="0"/>
                  <a:cs typeface="Verdana" panose="020B0604030504040204" pitchFamily="34" charset="0"/>
                </a:rPr>
                <a:t>Klaar voor de start!</a:t>
              </a:r>
            </a:p>
          </p:txBody>
        </p:sp>
        <p:pic>
          <p:nvPicPr>
            <p:cNvPr id="22" name="Afbeelding 21" descr="Afbeelding met Graphics, symbool, Kleurrijkheid, logo&#10;&#10;Door AI gegenereerde inhoud is mogelijk onjuist.">
              <a:extLst>
                <a:ext uri="{FF2B5EF4-FFF2-40B4-BE49-F238E27FC236}">
                  <a16:creationId xmlns:a16="http://schemas.microsoft.com/office/drawing/2014/main" id="{DB6762A8-269E-44D1-DEF8-DA0B81EFDD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1980" y="3265011"/>
              <a:ext cx="438879" cy="573919"/>
            </a:xfrm>
            <a:prstGeom prst="rect">
              <a:avLst/>
            </a:prstGeom>
          </p:spPr>
        </p:pic>
      </p:grpSp>
      <p:sp>
        <p:nvSpPr>
          <p:cNvPr id="23" name="TextBox 18">
            <a:extLst>
              <a:ext uri="{FF2B5EF4-FFF2-40B4-BE49-F238E27FC236}">
                <a16:creationId xmlns:a16="http://schemas.microsoft.com/office/drawing/2014/main" id="{8C60F866-0BB4-0A21-6A83-EB0681101B3D}"/>
              </a:ext>
            </a:extLst>
          </p:cNvPr>
          <p:cNvSpPr txBox="1"/>
          <p:nvPr/>
        </p:nvSpPr>
        <p:spPr>
          <a:xfrm>
            <a:off x="4066410" y="255884"/>
            <a:ext cx="3995438" cy="400110"/>
          </a:xfrm>
          <a:prstGeom prst="rect">
            <a:avLst/>
          </a:prstGeom>
          <a:noFill/>
        </p:spPr>
        <p:txBody>
          <a:bodyPr wrap="square" rtlCol="0">
            <a:spAutoFit/>
          </a:bodyPr>
          <a:lstStyle/>
          <a:p>
            <a:pPr algn="ctr">
              <a:lnSpc>
                <a:spcPct val="100000"/>
              </a:lnSpc>
            </a:pPr>
            <a:r>
              <a:rPr lang="nl-NL" sz="2000" b="1" u="none" strike="noStrike" dirty="0">
                <a:solidFill>
                  <a:schemeClr val="bg1"/>
                </a:solidFill>
                <a:effectLst/>
                <a:latin typeface="Aptos" panose="020B0004020202020204" pitchFamily="34" charset="0"/>
              </a:rPr>
              <a:t>Proeftuin-quiz</a:t>
            </a:r>
          </a:p>
        </p:txBody>
      </p:sp>
    </p:spTree>
    <p:extLst>
      <p:ext uri="{BB962C8B-B14F-4D97-AF65-F5344CB8AC3E}">
        <p14:creationId xmlns:p14="http://schemas.microsoft.com/office/powerpoint/2010/main" val="267975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5CF5D-B3EB-3046-CEF7-AA41845BD883}"/>
            </a:ext>
          </a:extLst>
        </p:cNvPr>
        <p:cNvGrpSpPr/>
        <p:nvPr/>
      </p:nvGrpSpPr>
      <p:grpSpPr>
        <a:xfrm>
          <a:off x="0" y="0"/>
          <a:ext cx="0" cy="0"/>
          <a:chOff x="0" y="0"/>
          <a:chExt cx="0" cy="0"/>
        </a:xfrm>
      </p:grpSpPr>
      <p:pic>
        <p:nvPicPr>
          <p:cNvPr id="9" name="Picture 8" descr="White text on a black background&#10;&#10;AI-generated content may be incorrect.">
            <a:extLst>
              <a:ext uri="{FF2B5EF4-FFF2-40B4-BE49-F238E27FC236}">
                <a16:creationId xmlns:a16="http://schemas.microsoft.com/office/drawing/2014/main" id="{8F44EBB6-D28E-7FAF-AC38-8464FA88A9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1506" y="1971675"/>
            <a:ext cx="4508988" cy="2914650"/>
          </a:xfrm>
          <a:prstGeom prst="rect">
            <a:avLst/>
          </a:prstGeom>
        </p:spPr>
      </p:pic>
    </p:spTree>
    <p:extLst>
      <p:ext uri="{BB962C8B-B14F-4D97-AF65-F5344CB8AC3E}">
        <p14:creationId xmlns:p14="http://schemas.microsoft.com/office/powerpoint/2010/main" val="806922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1370</TotalTime>
  <Words>1278</Words>
  <Application>Microsoft Macintosh PowerPoint</Application>
  <PresentationFormat>Breedbeeld</PresentationFormat>
  <Paragraphs>213</Paragraphs>
  <Slides>21</Slides>
  <Notes>14</Notes>
  <HiddenSlides>0</HiddenSlides>
  <MMClips>2</MMClips>
  <ScaleCrop>false</ScaleCrop>
  <HeadingPairs>
    <vt:vector size="8" baseType="variant">
      <vt:variant>
        <vt:lpstr>Gebruikte lettertypen</vt:lpstr>
      </vt:variant>
      <vt:variant>
        <vt:i4>5</vt:i4>
      </vt:variant>
      <vt:variant>
        <vt:lpstr>Thema</vt:lpstr>
      </vt:variant>
      <vt:variant>
        <vt:i4>1</vt:i4>
      </vt:variant>
      <vt:variant>
        <vt:lpstr>Diatitels</vt:lpstr>
      </vt:variant>
      <vt:variant>
        <vt:i4>21</vt:i4>
      </vt:variant>
      <vt:variant>
        <vt:lpstr>Aangepaste voorstellingen</vt:lpstr>
      </vt:variant>
      <vt:variant>
        <vt:i4>2</vt:i4>
      </vt:variant>
    </vt:vector>
  </HeadingPairs>
  <TitlesOfParts>
    <vt:vector size="29" baseType="lpstr">
      <vt:lpstr>Aptos</vt:lpstr>
      <vt:lpstr>Aptos Display</vt:lpstr>
      <vt:lpstr>Arial</vt:lpstr>
      <vt:lpstr>Century Gothic</vt:lpstr>
      <vt:lpstr>Roboto Light</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Digitaal</vt:lpstr>
      <vt:lpstr>Boek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Leslab | Rogier Van Essen</dc:creator>
  <cp:lastModifiedBy>Leslab | Freddy</cp:lastModifiedBy>
  <cp:revision>19</cp:revision>
  <dcterms:created xsi:type="dcterms:W3CDTF">2025-07-08T09:40:48Z</dcterms:created>
  <dcterms:modified xsi:type="dcterms:W3CDTF">2026-08-26T07:27:22Z</dcterms:modified>
</cp:coreProperties>
</file>