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20"/>
  </p:notesMasterIdLst>
  <p:sldIdLst>
    <p:sldId id="778" r:id="rId2"/>
    <p:sldId id="781" r:id="rId3"/>
    <p:sldId id="786" r:id="rId4"/>
    <p:sldId id="787" r:id="rId5"/>
    <p:sldId id="788" r:id="rId6"/>
    <p:sldId id="789" r:id="rId7"/>
    <p:sldId id="790" r:id="rId8"/>
    <p:sldId id="792" r:id="rId9"/>
    <p:sldId id="794" r:id="rId10"/>
    <p:sldId id="795" r:id="rId11"/>
    <p:sldId id="797" r:id="rId12"/>
    <p:sldId id="805" r:id="rId13"/>
    <p:sldId id="796" r:id="rId14"/>
    <p:sldId id="802" r:id="rId15"/>
    <p:sldId id="803" r:id="rId16"/>
    <p:sldId id="804" r:id="rId17"/>
    <p:sldId id="806" r:id="rId18"/>
    <p:sldId id="785"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 1A" id="{A300CCD0-8275-5546-9431-D82CD0519013}">
          <p14:sldIdLst>
            <p14:sldId id="778"/>
            <p14:sldId id="781"/>
            <p14:sldId id="786"/>
            <p14:sldId id="787"/>
            <p14:sldId id="788"/>
            <p14:sldId id="789"/>
            <p14:sldId id="790"/>
            <p14:sldId id="792"/>
            <p14:sldId id="794"/>
            <p14:sldId id="795"/>
            <p14:sldId id="797"/>
            <p14:sldId id="805"/>
            <p14:sldId id="796"/>
            <p14:sldId id="802"/>
            <p14:sldId id="803"/>
            <p14:sldId id="804"/>
            <p14:sldId id="806"/>
            <p14:sldId id="78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25320-34F4-ED31-B1D9-BFF7FAD276A4}" name="Leslab | Stijn Van Oers" initials="SV" userId="S::stijn@leslab.nl::081bdaa7-2612-42c3-a1d5-033f52a4834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9B8E8"/>
    <a:srgbClr val="3EB16E"/>
    <a:srgbClr val="33549B"/>
    <a:srgbClr val="703F91"/>
    <a:srgbClr val="FFFC07"/>
    <a:srgbClr val="E40B7E"/>
    <a:srgbClr val="EDE418"/>
    <a:srgbClr val="E9E4AA"/>
    <a:srgbClr val="3EB06E"/>
    <a:srgbClr val="E6E5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6"/>
    <p:restoredTop sz="95475"/>
  </p:normalViewPr>
  <p:slideViewPr>
    <p:cSldViewPr snapToGrid="0" snapToObjects="1">
      <p:cViewPr varScale="1">
        <p:scale>
          <a:sx n="139" d="100"/>
          <a:sy n="139" d="100"/>
        </p:scale>
        <p:origin x="184" y="32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10/6/25</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2</a:t>
            </a:fld>
            <a:endParaRPr lang="en-NL"/>
          </a:p>
        </p:txBody>
      </p:sp>
    </p:spTree>
    <p:extLst>
      <p:ext uri="{BB962C8B-B14F-4D97-AF65-F5344CB8AC3E}">
        <p14:creationId xmlns:p14="http://schemas.microsoft.com/office/powerpoint/2010/main" val="1012809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14</a:t>
            </a:fld>
            <a:endParaRPr lang="en-NL"/>
          </a:p>
        </p:txBody>
      </p:sp>
    </p:spTree>
    <p:extLst>
      <p:ext uri="{BB962C8B-B14F-4D97-AF65-F5344CB8AC3E}">
        <p14:creationId xmlns:p14="http://schemas.microsoft.com/office/powerpoint/2010/main" val="2977814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15</a:t>
            </a:fld>
            <a:endParaRPr lang="en-NL"/>
          </a:p>
        </p:txBody>
      </p:sp>
    </p:spTree>
    <p:extLst>
      <p:ext uri="{BB962C8B-B14F-4D97-AF65-F5344CB8AC3E}">
        <p14:creationId xmlns:p14="http://schemas.microsoft.com/office/powerpoint/2010/main" val="2170683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4C82F880-7FB0-64B8-EFED-35E34A18C357}"/>
              </a:ext>
            </a:extLst>
          </p:cNvPr>
          <p:cNvPicPr>
            <a:picLocks noChangeAspect="1"/>
          </p:cNvPicPr>
          <p:nvPr userDrawn="1"/>
        </p:nvPicPr>
        <p:blipFill>
          <a:blip r:embed="rId2"/>
          <a:stretch>
            <a:fillRect/>
          </a:stretch>
        </p:blipFill>
        <p:spPr>
          <a:xfrm>
            <a:off x="9939" y="0"/>
            <a:ext cx="12192000" cy="6858000"/>
          </a:xfrm>
          <a:prstGeom prst="rect">
            <a:avLst/>
          </a:prstGeom>
        </p:spPr>
      </p:pic>
      <p:pic>
        <p:nvPicPr>
          <p:cNvPr id="5" name="Afbeelding 4">
            <a:extLst>
              <a:ext uri="{FF2B5EF4-FFF2-40B4-BE49-F238E27FC236}">
                <a16:creationId xmlns:a16="http://schemas.microsoft.com/office/drawing/2014/main" id="{3E328B4A-E0B5-793F-968C-1BCBE947EB51}"/>
              </a:ext>
            </a:extLst>
          </p:cNvPr>
          <p:cNvPicPr>
            <a:picLocks noChangeAspect="1"/>
          </p:cNvPicPr>
          <p:nvPr userDrawn="1"/>
        </p:nvPicPr>
        <p:blipFill>
          <a:blip r:embed="rId3"/>
          <a:srcRect/>
          <a:stretch/>
        </p:blipFill>
        <p:spPr>
          <a:xfrm>
            <a:off x="-69574" y="0"/>
            <a:ext cx="12285353" cy="6900926"/>
          </a:xfrm>
          <a:prstGeom prst="rect">
            <a:avLst/>
          </a:prstGeom>
        </p:spPr>
      </p:pic>
      <p:pic>
        <p:nvPicPr>
          <p:cNvPr id="8" name="Afbeelding 7">
            <a:extLst>
              <a:ext uri="{FF2B5EF4-FFF2-40B4-BE49-F238E27FC236}">
                <a16:creationId xmlns:a16="http://schemas.microsoft.com/office/drawing/2014/main" id="{793299FB-B0AD-3798-49F6-DDE4BBB983F5}"/>
              </a:ext>
            </a:extLst>
          </p:cNvPr>
          <p:cNvPicPr>
            <a:picLocks noChangeAspect="1"/>
          </p:cNvPicPr>
          <p:nvPr userDrawn="1"/>
        </p:nvPicPr>
        <p:blipFill>
          <a:blip r:embed="rId4"/>
          <a:srcRect/>
          <a:stretch/>
        </p:blipFill>
        <p:spPr>
          <a:xfrm>
            <a:off x="4198661" y="2442030"/>
            <a:ext cx="3475129" cy="2037144"/>
          </a:xfrm>
          <a:prstGeom prst="rect">
            <a:avLst/>
          </a:prstGeom>
        </p:spPr>
      </p:pic>
      <p:pic>
        <p:nvPicPr>
          <p:cNvPr id="2" name="Afbeelding 1" descr="Afbeelding met schermopname, scherm, ontwerp, kunst&#10;&#10;Automatisch gegenereerde beschrijving">
            <a:extLst>
              <a:ext uri="{FF2B5EF4-FFF2-40B4-BE49-F238E27FC236}">
                <a16:creationId xmlns:a16="http://schemas.microsoft.com/office/drawing/2014/main" id="{BBD20400-8D07-700B-A696-CCE8A70BD92D}"/>
              </a:ext>
            </a:extLst>
          </p:cNvPr>
          <p:cNvPicPr>
            <a:picLocks noChangeAspect="1"/>
          </p:cNvPicPr>
          <p:nvPr userDrawn="1"/>
        </p:nvPicPr>
        <p:blipFill>
          <a:blip r:embed="rId5"/>
          <a:stretch>
            <a:fillRect/>
          </a:stretch>
        </p:blipFill>
        <p:spPr>
          <a:xfrm>
            <a:off x="3824060" y="2186609"/>
            <a:ext cx="4256452" cy="3917169"/>
          </a:xfrm>
          <a:prstGeom prst="rect">
            <a:avLst/>
          </a:prstGeom>
        </p:spPr>
      </p:pic>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3" name="Afbeelding 2" descr="Afbeelding met schets, ontwerp, zwart-wit, kunst&#10;&#10;Automatisch gegenereerde beschrijving">
            <a:extLst>
              <a:ext uri="{FF2B5EF4-FFF2-40B4-BE49-F238E27FC236}">
                <a16:creationId xmlns:a16="http://schemas.microsoft.com/office/drawing/2014/main" id="{06478555-B4AB-EDD8-4759-D402DBB20951}"/>
              </a:ext>
            </a:extLst>
          </p:cNvPr>
          <p:cNvPicPr>
            <a:picLocks noChangeAspect="1"/>
          </p:cNvPicPr>
          <p:nvPr userDrawn="1"/>
        </p:nvPicPr>
        <p:blipFill>
          <a:blip r:embed="rId2"/>
          <a:stretch>
            <a:fillRect/>
          </a:stretch>
        </p:blipFill>
        <p:spPr>
          <a:xfrm>
            <a:off x="-1" y="8467"/>
            <a:ext cx="12207089" cy="6849533"/>
          </a:xfrm>
          <a:prstGeom prst="rect">
            <a:avLst/>
          </a:prstGeom>
        </p:spPr>
      </p:pic>
      <p:pic>
        <p:nvPicPr>
          <p:cNvPr id="5" name="Afbeelding 4">
            <a:extLst>
              <a:ext uri="{FF2B5EF4-FFF2-40B4-BE49-F238E27FC236}">
                <a16:creationId xmlns:a16="http://schemas.microsoft.com/office/drawing/2014/main" id="{3E9D6F1C-F33B-3F4D-97B8-11578417ABE8}"/>
              </a:ext>
            </a:extLst>
          </p:cNvPr>
          <p:cNvPicPr>
            <a:picLocks noChangeAspect="1"/>
          </p:cNvPicPr>
          <p:nvPr userDrawn="1"/>
        </p:nvPicPr>
        <p:blipFill>
          <a:blip r:embed="rId3"/>
          <a:srcRect/>
          <a:stretch/>
        </p:blipFill>
        <p:spPr>
          <a:xfrm>
            <a:off x="2371414" y="-9210"/>
            <a:ext cx="7449171" cy="7107465"/>
          </a:xfrm>
          <a:prstGeom prst="rect">
            <a:avLst/>
          </a:prstGeom>
        </p:spPr>
      </p:pic>
      <p:pic>
        <p:nvPicPr>
          <p:cNvPr id="7" name="Afbeelding 6">
            <a:extLst>
              <a:ext uri="{FF2B5EF4-FFF2-40B4-BE49-F238E27FC236}">
                <a16:creationId xmlns:a16="http://schemas.microsoft.com/office/drawing/2014/main" id="{49BA411E-00E6-EF46-DFCC-760496390715}"/>
              </a:ext>
            </a:extLst>
          </p:cNvPr>
          <p:cNvPicPr>
            <a:picLocks noChangeAspect="1"/>
          </p:cNvPicPr>
          <p:nvPr userDrawn="1"/>
        </p:nvPicPr>
        <p:blipFill>
          <a:blip r:embed="rId4"/>
          <a:srcRect/>
          <a:stretch/>
        </p:blipFill>
        <p:spPr>
          <a:xfrm>
            <a:off x="5956039" y="5498351"/>
            <a:ext cx="288082" cy="207419"/>
          </a:xfrm>
          <a:prstGeom prst="rect">
            <a:avLst/>
          </a:prstGeom>
        </p:spPr>
      </p:pic>
      <p:pic>
        <p:nvPicPr>
          <p:cNvPr id="9" name="Afbeelding 8">
            <a:extLst>
              <a:ext uri="{FF2B5EF4-FFF2-40B4-BE49-F238E27FC236}">
                <a16:creationId xmlns:a16="http://schemas.microsoft.com/office/drawing/2014/main" id="{BEEAD55D-510F-EBE6-2460-0F58EE92236F}"/>
              </a:ext>
            </a:extLst>
          </p:cNvPr>
          <p:cNvPicPr>
            <a:picLocks noChangeAspect="1"/>
          </p:cNvPicPr>
          <p:nvPr userDrawn="1"/>
        </p:nvPicPr>
        <p:blipFill>
          <a:blip r:embed="rId5"/>
          <a:srcRect/>
          <a:stretch/>
        </p:blipFill>
        <p:spPr>
          <a:xfrm>
            <a:off x="9291484" y="4837114"/>
            <a:ext cx="1721517" cy="1721517"/>
          </a:xfrm>
          <a:prstGeom prst="rect">
            <a:avLst/>
          </a:prstGeom>
        </p:spPr>
      </p:pic>
      <p:pic>
        <p:nvPicPr>
          <p:cNvPr id="11" name="Afbeelding 10">
            <a:extLst>
              <a:ext uri="{FF2B5EF4-FFF2-40B4-BE49-F238E27FC236}">
                <a16:creationId xmlns:a16="http://schemas.microsoft.com/office/drawing/2014/main" id="{C489FBF9-A292-6D1F-E634-851D2890C513}"/>
              </a:ext>
            </a:extLst>
          </p:cNvPr>
          <p:cNvPicPr>
            <a:picLocks noChangeAspect="1"/>
          </p:cNvPicPr>
          <p:nvPr userDrawn="1"/>
        </p:nvPicPr>
        <p:blipFill>
          <a:blip r:embed="rId6"/>
          <a:srcRect/>
          <a:stretch/>
        </p:blipFill>
        <p:spPr>
          <a:xfrm>
            <a:off x="534454" y="540773"/>
            <a:ext cx="2238244" cy="2238244"/>
          </a:xfrm>
          <a:prstGeom prst="rect">
            <a:avLst/>
          </a:prstGeom>
        </p:spPr>
      </p:pic>
      <p:sp>
        <p:nvSpPr>
          <p:cNvPr id="4" name="TextBox 18">
            <a:extLst>
              <a:ext uri="{FF2B5EF4-FFF2-40B4-BE49-F238E27FC236}">
                <a16:creationId xmlns:a16="http://schemas.microsoft.com/office/drawing/2014/main" id="{DED90DC1-03DE-E6F3-8BB0-5C8AFBC4C26C}"/>
              </a:ext>
            </a:extLst>
          </p:cNvPr>
          <p:cNvSpPr txBox="1"/>
          <p:nvPr userDrawn="1"/>
        </p:nvSpPr>
        <p:spPr>
          <a:xfrm>
            <a:off x="4013860" y="2472952"/>
            <a:ext cx="4334493" cy="3008196"/>
          </a:xfrm>
          <a:prstGeom prst="rect">
            <a:avLst/>
          </a:prstGeom>
          <a:noFill/>
        </p:spPr>
        <p:txBody>
          <a:bodyPr wrap="square" rtlCol="0">
            <a:spAutoFit/>
          </a:bodyPr>
          <a:lstStyle/>
          <a:p>
            <a:pPr algn="ctr">
              <a:lnSpc>
                <a:spcPct val="150000"/>
              </a:lnSpc>
            </a:pPr>
            <a:r>
              <a:rPr lang="nl-NL" sz="1600" b="1" i="0" u="none" strike="noStrike" dirty="0">
                <a:solidFill>
                  <a:srgbClr val="E40C7E"/>
                </a:solidFill>
                <a:effectLst/>
                <a:latin typeface="Roboto-Medium"/>
              </a:rPr>
              <a:t>Wat is echte vriendschap? En leg eens uit waarom ananas op een pizza echt een slecht idee is. Kortom: hoe zorg je ervoor dat anderen begrijpen wat je bedoelt? </a:t>
            </a:r>
          </a:p>
          <a:p>
            <a:pPr algn="ctr">
              <a:lnSpc>
                <a:spcPct val="150000"/>
              </a:lnSpc>
            </a:pPr>
            <a:endParaRPr lang="nl-NL" sz="1600" b="1" i="0" u="none" strike="noStrike" dirty="0">
              <a:solidFill>
                <a:srgbClr val="E40C7E"/>
              </a:solidFill>
              <a:effectLst/>
              <a:latin typeface="Roboto-Medium"/>
            </a:endParaRPr>
          </a:p>
          <a:p>
            <a:pPr algn="ctr">
              <a:lnSpc>
                <a:spcPct val="150000"/>
              </a:lnSpc>
            </a:pPr>
            <a:r>
              <a:rPr lang="nl-NL" sz="1600" b="0" i="0" u="none" strike="noStrike" dirty="0">
                <a:solidFill>
                  <a:srgbClr val="1E1E1E"/>
                </a:solidFill>
                <a:effectLst/>
                <a:latin typeface="Roboto-Medium"/>
                <a:ea typeface="Roboto Light" panose="02000000000000000000" pitchFamily="2" charset="0"/>
              </a:rPr>
              <a:t>Jouw mening overbrengen en leren van die van een ander, daar gaat het thema Goed punt over.</a:t>
            </a:r>
            <a:endParaRPr lang="nl-NL" sz="1600" b="0" i="0" dirty="0">
              <a:solidFill>
                <a:schemeClr val="accent3"/>
              </a:solidFill>
              <a:latin typeface="+mj-lt"/>
              <a:ea typeface="Roboto Light" panose="02000000000000000000" pitchFamily="2" charset="0"/>
            </a:endParaRPr>
          </a:p>
        </p:txBody>
      </p:sp>
      <p:sp>
        <p:nvSpPr>
          <p:cNvPr id="6" name="TextBox 3">
            <a:extLst>
              <a:ext uri="{FF2B5EF4-FFF2-40B4-BE49-F238E27FC236}">
                <a16:creationId xmlns:a16="http://schemas.microsoft.com/office/drawing/2014/main" id="{F372B10F-2F5D-3C3E-81F1-6A57487C3B5A}"/>
              </a:ext>
            </a:extLst>
          </p:cNvPr>
          <p:cNvSpPr txBox="1"/>
          <p:nvPr userDrawn="1"/>
        </p:nvSpPr>
        <p:spPr>
          <a:xfrm>
            <a:off x="3676668" y="1732144"/>
            <a:ext cx="4862572" cy="727122"/>
          </a:xfrm>
          <a:prstGeom prst="rect">
            <a:avLst/>
          </a:prstGeom>
          <a:noFill/>
        </p:spPr>
        <p:txBody>
          <a:bodyPr wrap="square" rtlCol="0">
            <a:spAutoFit/>
          </a:bodyPr>
          <a:lstStyle/>
          <a:p>
            <a:pPr algn="ctr">
              <a:lnSpc>
                <a:spcPct val="150000"/>
              </a:lnSpc>
            </a:pPr>
            <a:r>
              <a:rPr lang="nl-NL" sz="3000" dirty="0">
                <a:solidFill>
                  <a:srgbClr val="6F8DC3"/>
                </a:solidFill>
                <a:latin typeface="Avenir Black" panose="02000503020000020003" pitchFamily="2" charset="0"/>
                <a:ea typeface="Urbanist" panose="020B0A04040200000203" pitchFamily="34" charset="77"/>
                <a:cs typeface="Urbanist" panose="020B0A04040200000203" pitchFamily="34" charset="77"/>
              </a:rPr>
              <a:t>TH6</a:t>
            </a:r>
            <a:r>
              <a:rPr lang="nl-NL" sz="3000" b="1" dirty="0">
                <a:solidFill>
                  <a:srgbClr val="6F8DC3"/>
                </a:solidFill>
                <a:latin typeface="Avenir Black" panose="02000503020000020003" pitchFamily="2" charset="0"/>
                <a:ea typeface="Urbanist" panose="020B0A04040200000203" pitchFamily="34" charset="77"/>
                <a:cs typeface="Urbanist" panose="020B0A04040200000203" pitchFamily="34" charset="77"/>
              </a:rPr>
              <a:t> </a:t>
            </a:r>
            <a:r>
              <a:rPr lang="en-US" sz="3000" b="1" dirty="0">
                <a:solidFill>
                  <a:srgbClr val="32549B"/>
                </a:solidFill>
                <a:latin typeface="Geckoy" pitchFamily="2" charset="77"/>
                <a:ea typeface="Roboto Light" panose="02000000000000000000" pitchFamily="2" charset="0"/>
                <a:cs typeface="Urbanist" panose="020B0A04040200000203" pitchFamily="34" charset="77"/>
              </a:rPr>
              <a:t>GOED PUNT</a:t>
            </a:r>
            <a:endParaRPr lang="en-NL" sz="3000" b="0" i="0">
              <a:solidFill>
                <a:srgbClr val="32549B"/>
              </a:solidFill>
              <a:latin typeface="Geckoy" pitchFamily="2" charset="77"/>
              <a:ea typeface="Roboto Light" panose="02000000000000000000" pitchFamily="2" charset="0"/>
              <a:cs typeface="Urbanist" panose="020B0A04040200000203" pitchFamily="34" charset="77"/>
            </a:endParaRPr>
          </a:p>
        </p:txBody>
      </p:sp>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Afbeelding 5">
            <a:extLst>
              <a:ext uri="{FF2B5EF4-FFF2-40B4-BE49-F238E27FC236}">
                <a16:creationId xmlns:a16="http://schemas.microsoft.com/office/drawing/2014/main" id="{071B4961-74A5-130A-A454-7E59740BE707}"/>
              </a:ext>
            </a:extLst>
          </p:cNvPr>
          <p:cNvPicPr>
            <a:picLocks noChangeAspect="1"/>
          </p:cNvPicPr>
          <p:nvPr userDrawn="1"/>
        </p:nvPicPr>
        <p:blipFill>
          <a:blip r:embed="rId3"/>
          <a:srcRect/>
          <a:stretch/>
        </p:blipFill>
        <p:spPr>
          <a:xfrm>
            <a:off x="5143909" y="419100"/>
            <a:ext cx="2244771" cy="1881647"/>
          </a:xfrm>
          <a:prstGeom prst="rect">
            <a:avLst/>
          </a:prstGeom>
        </p:spPr>
      </p:pic>
      <p:pic>
        <p:nvPicPr>
          <p:cNvPr id="8" name="Afbeelding 7">
            <a:extLst>
              <a:ext uri="{FF2B5EF4-FFF2-40B4-BE49-F238E27FC236}">
                <a16:creationId xmlns:a16="http://schemas.microsoft.com/office/drawing/2014/main" id="{FDC91136-A9B6-B432-EAEA-A66226FB140F}"/>
              </a:ext>
            </a:extLst>
          </p:cNvPr>
          <p:cNvPicPr>
            <a:picLocks noChangeAspect="1"/>
          </p:cNvPicPr>
          <p:nvPr userDrawn="1"/>
        </p:nvPicPr>
        <p:blipFill>
          <a:blip r:embed="rId4"/>
          <a:srcRect/>
          <a:stretch/>
        </p:blipFill>
        <p:spPr>
          <a:xfrm>
            <a:off x="5143908" y="2482678"/>
            <a:ext cx="2244771" cy="1881647"/>
          </a:xfrm>
          <a:prstGeom prst="rect">
            <a:avLst/>
          </a:prstGeom>
        </p:spPr>
      </p:pic>
      <p:pic>
        <p:nvPicPr>
          <p:cNvPr id="10" name="Afbeelding 9">
            <a:extLst>
              <a:ext uri="{FF2B5EF4-FFF2-40B4-BE49-F238E27FC236}">
                <a16:creationId xmlns:a16="http://schemas.microsoft.com/office/drawing/2014/main" id="{752EA394-81F3-DA41-2C9C-5178DDAB948C}"/>
              </a:ext>
            </a:extLst>
          </p:cNvPr>
          <p:cNvPicPr>
            <a:picLocks noChangeAspect="1"/>
          </p:cNvPicPr>
          <p:nvPr userDrawn="1"/>
        </p:nvPicPr>
        <p:blipFill>
          <a:blip r:embed="rId5"/>
          <a:srcRect/>
          <a:stretch/>
        </p:blipFill>
        <p:spPr>
          <a:xfrm>
            <a:off x="5143907" y="4546256"/>
            <a:ext cx="2244771" cy="1881647"/>
          </a:xfrm>
          <a:prstGeom prst="rect">
            <a:avLst/>
          </a:prstGeom>
        </p:spPr>
      </p:pic>
      <p:pic>
        <p:nvPicPr>
          <p:cNvPr id="12" name="Afbeelding 11">
            <a:extLst>
              <a:ext uri="{FF2B5EF4-FFF2-40B4-BE49-F238E27FC236}">
                <a16:creationId xmlns:a16="http://schemas.microsoft.com/office/drawing/2014/main" id="{2EE07930-5740-3BEC-5D8A-9937C98D34EF}"/>
              </a:ext>
            </a:extLst>
          </p:cNvPr>
          <p:cNvPicPr>
            <a:picLocks noChangeAspect="1"/>
          </p:cNvPicPr>
          <p:nvPr userDrawn="1"/>
        </p:nvPicPr>
        <p:blipFill>
          <a:blip r:embed="rId6"/>
          <a:srcRect/>
          <a:stretch/>
        </p:blipFill>
        <p:spPr>
          <a:xfrm>
            <a:off x="9663898" y="1897093"/>
            <a:ext cx="2617802" cy="2356021"/>
          </a:xfrm>
          <a:prstGeom prst="rect">
            <a:avLst/>
          </a:prstGeom>
        </p:spPr>
      </p:pic>
      <p:pic>
        <p:nvPicPr>
          <p:cNvPr id="14" name="Afbeelding 13">
            <a:extLst>
              <a:ext uri="{FF2B5EF4-FFF2-40B4-BE49-F238E27FC236}">
                <a16:creationId xmlns:a16="http://schemas.microsoft.com/office/drawing/2014/main" id="{8D25A08F-DE22-2CA8-8C82-849BBBEB0565}"/>
              </a:ext>
            </a:extLst>
          </p:cNvPr>
          <p:cNvPicPr>
            <a:picLocks noChangeAspect="1"/>
          </p:cNvPicPr>
          <p:nvPr userDrawn="1"/>
        </p:nvPicPr>
        <p:blipFill>
          <a:blip r:embed="rId7"/>
          <a:srcRect/>
          <a:stretch/>
        </p:blipFill>
        <p:spPr>
          <a:xfrm>
            <a:off x="9188790" y="3892550"/>
            <a:ext cx="2619632" cy="2356021"/>
          </a:xfrm>
          <a:prstGeom prst="rect">
            <a:avLst/>
          </a:prstGeom>
        </p:spPr>
      </p:pic>
      <p:sp>
        <p:nvSpPr>
          <p:cNvPr id="2" name="TextBox 11">
            <a:extLst>
              <a:ext uri="{FF2B5EF4-FFF2-40B4-BE49-F238E27FC236}">
                <a16:creationId xmlns:a16="http://schemas.microsoft.com/office/drawing/2014/main" id="{E2D38A93-6F59-C5B4-5A14-DC31D7414682}"/>
              </a:ext>
            </a:extLst>
          </p:cNvPr>
          <p:cNvSpPr txBox="1"/>
          <p:nvPr userDrawn="1"/>
        </p:nvSpPr>
        <p:spPr>
          <a:xfrm rot="21278080">
            <a:off x="644595" y="2536493"/>
            <a:ext cx="2711124"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THEMA 6</a:t>
            </a:r>
          </a:p>
          <a:p>
            <a:pPr algn="ctr">
              <a:lnSpc>
                <a:spcPct val="100000"/>
              </a:lnSpc>
            </a:pPr>
            <a:r>
              <a:rPr lang="nl-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rPr>
              <a:t>GOED PUNT</a:t>
            </a:r>
            <a:endParaRPr lang="en-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45398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3" name="Afbeelding 12">
            <a:extLst>
              <a:ext uri="{FF2B5EF4-FFF2-40B4-BE49-F238E27FC236}">
                <a16:creationId xmlns:a16="http://schemas.microsoft.com/office/drawing/2014/main" id="{DA1728C0-2500-F0E0-9433-F76BA4E862DA}"/>
              </a:ext>
            </a:extLst>
          </p:cNvPr>
          <p:cNvPicPr>
            <a:picLocks noChangeAspect="1"/>
          </p:cNvPicPr>
          <p:nvPr userDrawn="1"/>
        </p:nvPicPr>
        <p:blipFill>
          <a:blip r:embed="rId3"/>
          <a:srcRect/>
          <a:stretch/>
        </p:blipFill>
        <p:spPr>
          <a:xfrm>
            <a:off x="-2968" y="-17969"/>
            <a:ext cx="12192000" cy="6867538"/>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chemeClr val="accent1"/>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2" name="Afbeelding 18" descr="Afbeelding met schermopname, plein, Rechthoek, lijn&#10;&#10;Automatisch gegenereerde beschrijving">
            <a:extLst>
              <a:ext uri="{FF2B5EF4-FFF2-40B4-BE49-F238E27FC236}">
                <a16:creationId xmlns:a16="http://schemas.microsoft.com/office/drawing/2014/main" id="{9AA80386-5F4F-7C8E-A2B2-F9F5A0B50F28}"/>
              </a:ext>
            </a:extLst>
          </p:cNvPr>
          <p:cNvPicPr>
            <a:picLocks noChangeAspect="1"/>
          </p:cNvPicPr>
          <p:nvPr userDrawn="1"/>
        </p:nvPicPr>
        <p:blipFill>
          <a:blip r:embed="rId4"/>
          <a:srcRect r="72278" b="71994"/>
          <a:stretch/>
        </p:blipFill>
        <p:spPr>
          <a:xfrm>
            <a:off x="818149" y="-200849"/>
            <a:ext cx="2949983" cy="2019601"/>
          </a:xfrm>
          <a:prstGeom prst="rect">
            <a:avLst/>
          </a:prstGeom>
        </p:spPr>
      </p:pic>
      <p:pic>
        <p:nvPicPr>
          <p:cNvPr id="5" name="Afbeelding 18" descr="Afbeelding met schermopname, plein, Rechthoek, lijn&#10;&#10;Automatisch gegenereerde beschrijving">
            <a:extLst>
              <a:ext uri="{FF2B5EF4-FFF2-40B4-BE49-F238E27FC236}">
                <a16:creationId xmlns:a16="http://schemas.microsoft.com/office/drawing/2014/main" id="{3781DFC8-BCA2-1442-8C1E-3E8AD31E91C5}"/>
              </a:ext>
            </a:extLst>
          </p:cNvPr>
          <p:cNvPicPr>
            <a:picLocks noChangeAspect="1"/>
          </p:cNvPicPr>
          <p:nvPr userDrawn="1"/>
        </p:nvPicPr>
        <p:blipFill>
          <a:blip r:embed="rId4"/>
          <a:srcRect r="72278" b="71994"/>
          <a:stretch/>
        </p:blipFill>
        <p:spPr>
          <a:xfrm>
            <a:off x="8329640" y="-101446"/>
            <a:ext cx="2949983" cy="2019601"/>
          </a:xfrm>
          <a:prstGeom prst="rect">
            <a:avLst/>
          </a:prstGeom>
        </p:spPr>
      </p:pic>
      <p:sp>
        <p:nvSpPr>
          <p:cNvPr id="8" name="Rectangle 7">
            <a:extLst>
              <a:ext uri="{FF2B5EF4-FFF2-40B4-BE49-F238E27FC236}">
                <a16:creationId xmlns:a16="http://schemas.microsoft.com/office/drawing/2014/main" id="{8E809397-4A1D-5983-B34E-22F43875C6F5}"/>
              </a:ext>
            </a:extLst>
          </p:cNvPr>
          <p:cNvSpPr/>
          <p:nvPr userDrawn="1"/>
        </p:nvSpPr>
        <p:spPr>
          <a:xfrm>
            <a:off x="3874957" y="930975"/>
            <a:ext cx="5273543" cy="758740"/>
          </a:xfrm>
          <a:prstGeom prst="rect">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23" name="Afbeelding 22">
            <a:extLst>
              <a:ext uri="{FF2B5EF4-FFF2-40B4-BE49-F238E27FC236}">
                <a16:creationId xmlns:a16="http://schemas.microsoft.com/office/drawing/2014/main" id="{BDAEF886-FED3-0045-C285-AF7479C147EC}"/>
              </a:ext>
            </a:extLst>
          </p:cNvPr>
          <p:cNvPicPr>
            <a:picLocks noChangeAspect="1"/>
          </p:cNvPicPr>
          <p:nvPr userDrawn="1"/>
        </p:nvPicPr>
        <p:blipFill>
          <a:blip r:embed="rId5"/>
          <a:srcRect/>
          <a:stretch/>
        </p:blipFill>
        <p:spPr>
          <a:xfrm>
            <a:off x="3043500" y="611902"/>
            <a:ext cx="1408577" cy="1408577"/>
          </a:xfrm>
          <a:prstGeom prst="rect">
            <a:avLst/>
          </a:prstGeom>
        </p:spPr>
      </p:pic>
      <p:pic>
        <p:nvPicPr>
          <p:cNvPr id="16" name="Afbeelding 15" descr="Afbeelding met schermopname, plein, Rechthoek, lijn&#10;&#10;Automatisch gegenereerde beschrijving">
            <a:extLst>
              <a:ext uri="{FF2B5EF4-FFF2-40B4-BE49-F238E27FC236}">
                <a16:creationId xmlns:a16="http://schemas.microsoft.com/office/drawing/2014/main" id="{94C67538-D569-C65D-0813-3BAB551532A2}"/>
              </a:ext>
            </a:extLst>
          </p:cNvPr>
          <p:cNvPicPr>
            <a:picLocks noChangeAspect="1"/>
          </p:cNvPicPr>
          <p:nvPr userDrawn="1"/>
        </p:nvPicPr>
        <p:blipFill>
          <a:blip r:embed="rId4"/>
          <a:srcRect t="28006"/>
          <a:stretch/>
        </p:blipFill>
        <p:spPr>
          <a:xfrm>
            <a:off x="818149" y="1818752"/>
            <a:ext cx="10641194" cy="5191648"/>
          </a:xfrm>
          <a:prstGeom prst="rect">
            <a:avLst/>
          </a:prstGeom>
        </p:spPr>
      </p:pic>
      <p:pic>
        <p:nvPicPr>
          <p:cNvPr id="17" name="Afbeelding 16" descr="Afbeelding met schermopname, zwart, ontwerp&#10;&#10;Automatisch gegenereerde beschrijving">
            <a:extLst>
              <a:ext uri="{FF2B5EF4-FFF2-40B4-BE49-F238E27FC236}">
                <a16:creationId xmlns:a16="http://schemas.microsoft.com/office/drawing/2014/main" id="{A20159DA-2B4C-9414-4648-C23565DF67BA}"/>
              </a:ext>
            </a:extLst>
          </p:cNvPr>
          <p:cNvPicPr>
            <a:picLocks noChangeAspect="1"/>
          </p:cNvPicPr>
          <p:nvPr userDrawn="1"/>
        </p:nvPicPr>
        <p:blipFill>
          <a:blip r:embed="rId6"/>
          <a:stretch>
            <a:fillRect/>
          </a:stretch>
        </p:blipFill>
        <p:spPr>
          <a:xfrm>
            <a:off x="4715321" y="2572868"/>
            <a:ext cx="2757924" cy="4483850"/>
          </a:xfrm>
          <a:prstGeom prst="rect">
            <a:avLst/>
          </a:prstGeom>
        </p:spPr>
      </p:pic>
      <p:sp>
        <p:nvSpPr>
          <p:cNvPr id="4" name="TextBox 11">
            <a:extLst>
              <a:ext uri="{FF2B5EF4-FFF2-40B4-BE49-F238E27FC236}">
                <a16:creationId xmlns:a16="http://schemas.microsoft.com/office/drawing/2014/main" id="{21EA1439-4028-80DE-A09E-B278A124E623}"/>
              </a:ext>
            </a:extLst>
          </p:cNvPr>
          <p:cNvSpPr txBox="1"/>
          <p:nvPr userDrawn="1"/>
        </p:nvSpPr>
        <p:spPr>
          <a:xfrm>
            <a:off x="917999" y="2388112"/>
            <a:ext cx="1471207" cy="515526"/>
          </a:xfrm>
          <a:prstGeom prst="rect">
            <a:avLst/>
          </a:prstGeom>
          <a:noFill/>
        </p:spPr>
        <p:txBody>
          <a:bodyPr wrap="square" rtlCol="0">
            <a:spAutoFit/>
          </a:bodyPr>
          <a:lstStyle/>
          <a:p>
            <a:pPr algn="l">
              <a:lnSpc>
                <a:spcPct val="150000"/>
              </a:lnSpc>
            </a:pPr>
            <a:r>
              <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7" name="TextBox 11">
            <a:extLst>
              <a:ext uri="{FF2B5EF4-FFF2-40B4-BE49-F238E27FC236}">
                <a16:creationId xmlns:a16="http://schemas.microsoft.com/office/drawing/2014/main" id="{37F4CA44-79C7-4346-A744-B13EAD33D97F}"/>
              </a:ext>
            </a:extLst>
          </p:cNvPr>
          <p:cNvSpPr txBox="1"/>
          <p:nvPr userDrawn="1"/>
        </p:nvSpPr>
        <p:spPr>
          <a:xfrm>
            <a:off x="909290" y="390214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11">
            <a:extLst>
              <a:ext uri="{FF2B5EF4-FFF2-40B4-BE49-F238E27FC236}">
                <a16:creationId xmlns:a16="http://schemas.microsoft.com/office/drawing/2014/main" id="{B8916AFF-FD10-D722-8C9D-28558677A1C1}"/>
              </a:ext>
            </a:extLst>
          </p:cNvPr>
          <p:cNvSpPr txBox="1"/>
          <p:nvPr userDrawn="1"/>
        </p:nvSpPr>
        <p:spPr>
          <a:xfrm>
            <a:off x="900580" y="5391369"/>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0" name="TextBox 11">
            <a:extLst>
              <a:ext uri="{FF2B5EF4-FFF2-40B4-BE49-F238E27FC236}">
                <a16:creationId xmlns:a16="http://schemas.microsoft.com/office/drawing/2014/main" id="{01C92A5F-A9E1-75F1-9105-D40F1846187F}"/>
              </a:ext>
            </a:extLst>
          </p:cNvPr>
          <p:cNvSpPr txBox="1"/>
          <p:nvPr userDrawn="1"/>
        </p:nvSpPr>
        <p:spPr>
          <a:xfrm>
            <a:off x="9014065" y="253056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1" name="TextBox 11">
            <a:extLst>
              <a:ext uri="{FF2B5EF4-FFF2-40B4-BE49-F238E27FC236}">
                <a16:creationId xmlns:a16="http://schemas.microsoft.com/office/drawing/2014/main" id="{A80BD4F7-8B53-D7DB-91B2-FC1282415CAC}"/>
              </a:ext>
            </a:extLst>
          </p:cNvPr>
          <p:cNvSpPr txBox="1"/>
          <p:nvPr userDrawn="1"/>
        </p:nvSpPr>
        <p:spPr>
          <a:xfrm>
            <a:off x="8988663" y="480843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12" name="Afbeelding 11" descr="Afbeelding met tekst, schermopname, Lettertype, Rechthoek&#10;&#10;Automatisch gegenereerde beschrijving">
            <a:extLst>
              <a:ext uri="{FF2B5EF4-FFF2-40B4-BE49-F238E27FC236}">
                <a16:creationId xmlns:a16="http://schemas.microsoft.com/office/drawing/2014/main" id="{10752C60-7257-BA4A-9D42-BDE536D64BCC}"/>
              </a:ext>
            </a:extLst>
          </p:cNvPr>
          <p:cNvPicPr>
            <a:picLocks noChangeAspect="1"/>
          </p:cNvPicPr>
          <p:nvPr userDrawn="1"/>
        </p:nvPicPr>
        <p:blipFill>
          <a:blip r:embed="rId7"/>
          <a:stretch>
            <a:fillRect/>
          </a:stretch>
        </p:blipFill>
        <p:spPr>
          <a:xfrm>
            <a:off x="8349189" y="4166026"/>
            <a:ext cx="3110153" cy="2441303"/>
          </a:xfrm>
          <a:prstGeom prst="rect">
            <a:avLst/>
          </a:prstGeom>
        </p:spPr>
      </p:pic>
    </p:spTree>
    <p:extLst>
      <p:ext uri="{BB962C8B-B14F-4D97-AF65-F5344CB8AC3E}">
        <p14:creationId xmlns:p14="http://schemas.microsoft.com/office/powerpoint/2010/main" val="2384495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Afbeelding 9">
            <a:extLst>
              <a:ext uri="{FF2B5EF4-FFF2-40B4-BE49-F238E27FC236}">
                <a16:creationId xmlns:a16="http://schemas.microsoft.com/office/drawing/2014/main" id="{23F35323-6BD1-AEFE-0A98-0F9B53978E0F}"/>
              </a:ext>
            </a:extLst>
          </p:cNvPr>
          <p:cNvPicPr>
            <a:picLocks noChangeAspect="1"/>
          </p:cNvPicPr>
          <p:nvPr userDrawn="1"/>
        </p:nvPicPr>
        <p:blipFill>
          <a:blip r:embed="rId3"/>
          <a:srcRect/>
          <a:stretch/>
        </p:blipFill>
        <p:spPr>
          <a:xfrm>
            <a:off x="0" y="-355979"/>
            <a:ext cx="12192000" cy="7569958"/>
          </a:xfrm>
          <a:prstGeom prst="rect">
            <a:avLst/>
          </a:prstGeom>
        </p:spPr>
      </p:pic>
      <p:pic>
        <p:nvPicPr>
          <p:cNvPr id="12" name="Afbeelding 11" descr="Afbeelding met schermopname, Rechthoek, ontwerp&#10;&#10;Automatisch gegenereerde beschrijving">
            <a:extLst>
              <a:ext uri="{FF2B5EF4-FFF2-40B4-BE49-F238E27FC236}">
                <a16:creationId xmlns:a16="http://schemas.microsoft.com/office/drawing/2014/main" id="{4A4BA089-AF9F-DD85-E34C-5AD87E13C9D7}"/>
              </a:ext>
            </a:extLst>
          </p:cNvPr>
          <p:cNvPicPr>
            <a:picLocks noChangeAspect="1"/>
          </p:cNvPicPr>
          <p:nvPr userDrawn="1"/>
        </p:nvPicPr>
        <p:blipFill>
          <a:blip r:embed="rId4"/>
          <a:stretch>
            <a:fillRect/>
          </a:stretch>
        </p:blipFill>
        <p:spPr>
          <a:xfrm>
            <a:off x="3231424" y="790575"/>
            <a:ext cx="5729151" cy="5276850"/>
          </a:xfrm>
          <a:prstGeom prst="rect">
            <a:avLst/>
          </a:prstGeom>
        </p:spPr>
      </p:pic>
      <p:sp>
        <p:nvSpPr>
          <p:cNvPr id="2" name="Rectangle 1">
            <a:extLst>
              <a:ext uri="{FF2B5EF4-FFF2-40B4-BE49-F238E27FC236}">
                <a16:creationId xmlns:a16="http://schemas.microsoft.com/office/drawing/2014/main" id="{C778E0F3-5746-B9E2-8596-DF648A2CDC37}"/>
              </a:ext>
            </a:extLst>
          </p:cNvPr>
          <p:cNvSpPr/>
          <p:nvPr userDrawn="1"/>
        </p:nvSpPr>
        <p:spPr>
          <a:xfrm>
            <a:off x="3814997" y="1341620"/>
            <a:ext cx="4557010" cy="1186369"/>
          </a:xfrm>
          <a:prstGeom prst="rect">
            <a:avLst/>
          </a:prstGeom>
          <a:solidFill>
            <a:srgbClr val="6F8DC3"/>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4" name="Afbeelding 13">
            <a:extLst>
              <a:ext uri="{FF2B5EF4-FFF2-40B4-BE49-F238E27FC236}">
                <a16:creationId xmlns:a16="http://schemas.microsoft.com/office/drawing/2014/main" id="{D0D16155-7FD0-0FCF-C301-941D3638C915}"/>
              </a:ext>
            </a:extLst>
          </p:cNvPr>
          <p:cNvPicPr>
            <a:picLocks noChangeAspect="1"/>
          </p:cNvPicPr>
          <p:nvPr userDrawn="1"/>
        </p:nvPicPr>
        <p:blipFill>
          <a:blip r:embed="rId5"/>
          <a:src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660124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a:srcRect/>
          <a:stretch/>
        </p:blipFill>
        <p:spPr>
          <a:xfrm>
            <a:off x="5954580" y="6467779"/>
            <a:ext cx="221843" cy="166382"/>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INTRO:</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6"/>
          <a:srcRect/>
          <a:stretch/>
        </p:blipFill>
        <p:spPr>
          <a:xfrm>
            <a:off x="122065" y="603375"/>
            <a:ext cx="883310" cy="883310"/>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a:srcRect/>
          <a:stretch/>
        </p:blipFill>
        <p:spPr>
          <a:xfrm>
            <a:off x="5954580" y="6467779"/>
            <a:ext cx="221843" cy="166382"/>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6"/>
          <a:src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0449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a:blip r:embed="rId3"/>
          <a:srcRect t="2313" b="2313"/>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a:srcRect/>
          <a:stretch/>
        </p:blipFill>
        <p:spPr>
          <a:xfrm>
            <a:off x="5954732" y="6468294"/>
            <a:ext cx="224742" cy="168556"/>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6"/>
          <a:src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03492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06-10-2025</a:t>
            </a:fld>
            <a:endParaRPr lang="nl-NL" dirty="0"/>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72" r:id="rId6"/>
    <p:sldLayoutId id="2147483773" r:id="rId7"/>
    <p:sldLayoutId id="2147483774" r:id="rId8"/>
  </p:sldLayoutIdLst>
  <p:txStyles>
    <p:titleStyle>
      <a:lvl1pPr algn="l" defTabSz="914400" rtl="0" eaLnBrk="1" latinLnBrk="0" hangingPunct="1">
        <a:lnSpc>
          <a:spcPct val="150000"/>
        </a:lnSpc>
        <a:spcBef>
          <a:spcPct val="0"/>
        </a:spcBef>
        <a:buNone/>
        <a:defRPr sz="1600" kern="1200">
          <a:solidFill>
            <a:schemeClr val="tx1"/>
          </a:solidFill>
          <a:latin typeface="+mn-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6.xml"/><Relationship Id="rId1" Type="http://schemas.openxmlformats.org/officeDocument/2006/relationships/video" Target="https://www.youtube.com/embed/KWwVj7ktEV0?feature=oembed" TargetMode="External"/><Relationship Id="rId6" Type="http://schemas.openxmlformats.org/officeDocument/2006/relationships/image" Target="../media/image33.png"/><Relationship Id="rId5" Type="http://schemas.openxmlformats.org/officeDocument/2006/relationships/image" Target="../media/image42.pn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3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33.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8.xml"/><Relationship Id="rId5" Type="http://schemas.openxmlformats.org/officeDocument/2006/relationships/image" Target="../media/image46.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42.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Lettertype, tekst, logo, Graphics&#10;&#10;Door AI gegenereerde inhoud is mogelijk onjuist.">
            <a:extLst>
              <a:ext uri="{FF2B5EF4-FFF2-40B4-BE49-F238E27FC236}">
                <a16:creationId xmlns:a16="http://schemas.microsoft.com/office/drawing/2014/main" id="{D35BB648-CDDB-DE3C-3967-F8889A49A761}"/>
              </a:ext>
            </a:extLst>
          </p:cNvPr>
          <p:cNvPicPr>
            <a:picLocks noChangeAspect="1"/>
          </p:cNvPicPr>
          <p:nvPr/>
        </p:nvPicPr>
        <p:blipFill>
          <a:blip r:embed="rId2"/>
          <a:stretch>
            <a:fillRect/>
          </a:stretch>
        </p:blipFill>
        <p:spPr>
          <a:xfrm>
            <a:off x="10179909" y="5105399"/>
            <a:ext cx="2012091" cy="2012091"/>
          </a:xfrm>
          <a:prstGeom prst="rect">
            <a:avLst/>
          </a:prstGeom>
        </p:spPr>
      </p:pic>
    </p:spTree>
    <p:extLst>
      <p:ext uri="{BB962C8B-B14F-4D97-AF65-F5344CB8AC3E}">
        <p14:creationId xmlns:p14="http://schemas.microsoft.com/office/powerpoint/2010/main" val="42630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F508AC7C-722D-3FD6-FEB8-20A8F3348063}"/>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Acht gevallen kabinetten</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3" name="TextBox 18">
            <a:extLst>
              <a:ext uri="{FF2B5EF4-FFF2-40B4-BE49-F238E27FC236}">
                <a16:creationId xmlns:a16="http://schemas.microsoft.com/office/drawing/2014/main" id="{DB7B247D-0C52-3184-991F-43E58BB20DC6}"/>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Laat je stem horen</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4" name="TextBox 18">
            <a:extLst>
              <a:ext uri="{FF2B5EF4-FFF2-40B4-BE49-F238E27FC236}">
                <a16:creationId xmlns:a16="http://schemas.microsoft.com/office/drawing/2014/main" id="{2338BCE6-F262-980C-5AFF-40EC53192DB9}"/>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Formeer jouw </a:t>
            </a:r>
            <a:r>
              <a:rPr lang="nl-NL" sz="1400" dirty="0" err="1">
                <a:solidFill>
                  <a:srgbClr val="000000"/>
                </a:solidFill>
                <a:latin typeface="Avenir Light" panose="020B0402020203020204" pitchFamily="34" charset="77"/>
                <a:ea typeface="Roboto Light" panose="02000000000000000000" pitchFamily="2" charset="0"/>
              </a:rPr>
              <a:t>dream-team</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5" name="TextBox 18">
            <a:extLst>
              <a:ext uri="{FF2B5EF4-FFF2-40B4-BE49-F238E27FC236}">
                <a16:creationId xmlns:a16="http://schemas.microsoft.com/office/drawing/2014/main" id="{9A6CE699-9082-1D9B-4259-D39CD1CB8D9A}"/>
              </a:ext>
            </a:extLst>
          </p:cNvPr>
          <p:cNvSpPr txBox="1"/>
          <p:nvPr/>
        </p:nvSpPr>
        <p:spPr>
          <a:xfrm>
            <a:off x="8417341" y="2984968"/>
            <a:ext cx="3056500" cy="966611"/>
          </a:xfrm>
          <a:prstGeom prst="rect">
            <a:avLst/>
          </a:prstGeom>
          <a:noFill/>
        </p:spPr>
        <p:txBody>
          <a:bodyPr wrap="square" rtlCol="0">
            <a:spAutoFit/>
          </a:bodyPr>
          <a:lstStyle/>
          <a:p>
            <a:pPr>
              <a:lnSpc>
                <a:spcPct val="150000"/>
              </a:lnSpc>
            </a:pPr>
            <a:r>
              <a:rPr lang="nl-NL" sz="1300" dirty="0">
                <a:latin typeface="Avenir Book" panose="02000503020000020003" pitchFamily="2" charset="0"/>
              </a:rPr>
              <a:t>Je ontdekt waarom kabinetten soms vallen en wat dat betekent voor Nederland. </a:t>
            </a:r>
          </a:p>
        </p:txBody>
      </p:sp>
      <p:sp>
        <p:nvSpPr>
          <p:cNvPr id="6" name="TextBox 22">
            <a:extLst>
              <a:ext uri="{FF2B5EF4-FFF2-40B4-BE49-F238E27FC236}">
                <a16:creationId xmlns:a16="http://schemas.microsoft.com/office/drawing/2014/main" id="{1041A99C-DD70-5951-C292-88969483EA13}"/>
              </a:ext>
            </a:extLst>
          </p:cNvPr>
          <p:cNvSpPr txBox="1"/>
          <p:nvPr/>
        </p:nvSpPr>
        <p:spPr>
          <a:xfrm>
            <a:off x="8510433" y="4959944"/>
            <a:ext cx="2757924" cy="1566776"/>
          </a:xfrm>
          <a:prstGeom prst="rect">
            <a:avLst/>
          </a:prstGeom>
          <a:noFill/>
        </p:spPr>
        <p:txBody>
          <a:bodyPr wrap="square" rtlCol="0">
            <a:spAutoFit/>
          </a:bodyPr>
          <a:lstStyle/>
          <a:p>
            <a:pPr>
              <a:lnSpc>
                <a:spcPct val="150000"/>
              </a:lnSpc>
            </a:pPr>
            <a:r>
              <a:rPr lang="nl-NL" sz="1300" dirty="0">
                <a:latin typeface="Avenir Book" panose="02000503020000020003" pitchFamily="2" charset="0"/>
              </a:rPr>
              <a:t>Als je weet hoe een goed kabinet eruit ziet begrijp je beter hoe politiek werkt en kun je beter een mening vormen over goed bestuur.</a:t>
            </a:r>
          </a:p>
        </p:txBody>
      </p:sp>
      <p:pic>
        <p:nvPicPr>
          <p:cNvPr id="9" name="Afbeelding 18" descr="Afbeelding met schermopname, plein, Rechthoek, lijn&#10;&#10;Automatisch gegenereerde beschrijving">
            <a:extLst>
              <a:ext uri="{FF2B5EF4-FFF2-40B4-BE49-F238E27FC236}">
                <a16:creationId xmlns:a16="http://schemas.microsoft.com/office/drawing/2014/main" id="{9167EB21-08C2-C53D-36D3-6AEE12F1DBF1}"/>
              </a:ext>
            </a:extLst>
          </p:cNvPr>
          <p:cNvPicPr>
            <a:picLocks noChangeAspect="1"/>
          </p:cNvPicPr>
          <p:nvPr/>
        </p:nvPicPr>
        <p:blipFill>
          <a:blip r:embed="rId3"/>
          <a:srcRect r="72278" b="71994"/>
          <a:stretch/>
        </p:blipFill>
        <p:spPr>
          <a:xfrm>
            <a:off x="818149" y="-200849"/>
            <a:ext cx="2949983" cy="2019601"/>
          </a:xfrm>
          <a:prstGeom prst="rect">
            <a:avLst/>
          </a:prstGeom>
        </p:spPr>
      </p:pic>
      <p:sp>
        <p:nvSpPr>
          <p:cNvPr id="13" name="TextBox 26">
            <a:extLst>
              <a:ext uri="{FF2B5EF4-FFF2-40B4-BE49-F238E27FC236}">
                <a16:creationId xmlns:a16="http://schemas.microsoft.com/office/drawing/2014/main" id="{8374E043-EBEB-74BC-4935-040E53BF0C16}"/>
              </a:ext>
            </a:extLst>
          </p:cNvPr>
          <p:cNvSpPr txBox="1"/>
          <p:nvPr/>
        </p:nvSpPr>
        <p:spPr>
          <a:xfrm>
            <a:off x="4722262" y="1002435"/>
            <a:ext cx="3356372" cy="598434"/>
          </a:xfrm>
          <a:prstGeom prst="rect">
            <a:avLst/>
          </a:prstGeom>
          <a:noFill/>
        </p:spPr>
        <p:txBody>
          <a:bodyPr wrap="square" rtlCol="0">
            <a:spAutoFit/>
          </a:bodyPr>
          <a:lstStyle/>
          <a:p>
            <a:pPr algn="l">
              <a:lnSpc>
                <a:spcPct val="150000"/>
              </a:lnSpc>
            </a:pPr>
            <a:r>
              <a:rPr lang="nl-NL" sz="2400" b="0" i="0" dirty="0">
                <a:solidFill>
                  <a:srgbClr val="1E1E1E"/>
                </a:solidFill>
                <a:latin typeface="Geckoy" pitchFamily="2" charset="77"/>
                <a:ea typeface="Urbanist" panose="020B0A04040200000203" pitchFamily="34" charset="77"/>
                <a:cs typeface="Urbanist" panose="020B0A04040200000203" pitchFamily="34" charset="77"/>
              </a:rPr>
              <a:t>GEVALLEN KABINETTEN</a:t>
            </a:r>
            <a:endParaRPr lang="en-NL" sz="2400" b="0" i="0" dirty="0">
              <a:solidFill>
                <a:srgbClr val="1E1E1E"/>
              </a:solidFill>
              <a:latin typeface="Geckoy" pitchFamily="2" charset="77"/>
              <a:ea typeface="Urbanist" panose="020B0A04040200000203" pitchFamily="34" charset="77"/>
              <a:cs typeface="Urbanist" panose="020B0A04040200000203" pitchFamily="34" charset="77"/>
            </a:endParaRPr>
          </a:p>
        </p:txBody>
      </p:sp>
      <p:pic>
        <p:nvPicPr>
          <p:cNvPr id="7" name="Afbeelding 6">
            <a:extLst>
              <a:ext uri="{FF2B5EF4-FFF2-40B4-BE49-F238E27FC236}">
                <a16:creationId xmlns:a16="http://schemas.microsoft.com/office/drawing/2014/main" id="{FADF9644-F550-AB7A-4335-01E36DFCC623}"/>
              </a:ext>
            </a:extLst>
          </p:cNvPr>
          <p:cNvPicPr>
            <a:picLocks noChangeAspect="1"/>
          </p:cNvPicPr>
          <p:nvPr/>
        </p:nvPicPr>
        <p:blipFill>
          <a:blip r:embed="rId4"/>
          <a:srcRect/>
          <a:stretch/>
        </p:blipFill>
        <p:spPr>
          <a:xfrm>
            <a:off x="4928038" y="4027497"/>
            <a:ext cx="1882255" cy="1151282"/>
          </a:xfrm>
          <a:prstGeom prst="rect">
            <a:avLst/>
          </a:prstGeom>
        </p:spPr>
      </p:pic>
    </p:spTree>
    <p:extLst>
      <p:ext uri="{BB962C8B-B14F-4D97-AF65-F5344CB8AC3E}">
        <p14:creationId xmlns:p14="http://schemas.microsoft.com/office/powerpoint/2010/main" val="3927049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5D5F6C2B-F808-1049-BAEF-F2A49CE316FD}"/>
              </a:ext>
            </a:extLst>
          </p:cNvPr>
          <p:cNvSpPr/>
          <p:nvPr/>
        </p:nvSpPr>
        <p:spPr>
          <a:xfrm>
            <a:off x="2036618" y="1840674"/>
            <a:ext cx="8121916" cy="4631377"/>
          </a:xfrm>
          <a:prstGeom prst="rect">
            <a:avLst/>
          </a:prstGeom>
          <a:solidFill>
            <a:schemeClr val="tx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nvGrpSpPr>
          <p:cNvPr id="25" name="Groep 24">
            <a:extLst>
              <a:ext uri="{FF2B5EF4-FFF2-40B4-BE49-F238E27FC236}">
                <a16:creationId xmlns:a16="http://schemas.microsoft.com/office/drawing/2014/main" id="{B4CCC797-11A2-DD13-385C-918A5F07028A}"/>
              </a:ext>
            </a:extLst>
          </p:cNvPr>
          <p:cNvGrpSpPr/>
          <p:nvPr/>
        </p:nvGrpSpPr>
        <p:grpSpPr>
          <a:xfrm>
            <a:off x="1441058" y="1631973"/>
            <a:ext cx="9517224" cy="5168195"/>
            <a:chOff x="1397582" y="1614201"/>
            <a:chExt cx="9517224" cy="5168195"/>
          </a:xfrm>
        </p:grpSpPr>
        <p:pic>
          <p:nvPicPr>
            <p:cNvPr id="26" name="Afbeelding 25" descr="Afbeelding met schermopname, zwart, ontwerp&#10;&#10;Automatisch gegenereerde beschrijving">
              <a:extLst>
                <a:ext uri="{FF2B5EF4-FFF2-40B4-BE49-F238E27FC236}">
                  <a16:creationId xmlns:a16="http://schemas.microsoft.com/office/drawing/2014/main" id="{C7818F92-2855-632F-0661-BDDEE938EF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27" name="Groep 26">
              <a:extLst>
                <a:ext uri="{FF2B5EF4-FFF2-40B4-BE49-F238E27FC236}">
                  <a16:creationId xmlns:a16="http://schemas.microsoft.com/office/drawing/2014/main" id="{6F9268CB-35B0-6570-BC41-A27804467E4A}"/>
                </a:ext>
              </a:extLst>
            </p:cNvPr>
            <p:cNvGrpSpPr/>
            <p:nvPr/>
          </p:nvGrpSpPr>
          <p:grpSpPr>
            <a:xfrm>
              <a:off x="10064018" y="3069238"/>
              <a:ext cx="792000" cy="504000"/>
              <a:chOff x="10047175" y="3167501"/>
              <a:chExt cx="792000" cy="504000"/>
            </a:xfrm>
          </p:grpSpPr>
          <p:sp>
            <p:nvSpPr>
              <p:cNvPr id="33" name="Ovaal 32">
                <a:extLst>
                  <a:ext uri="{FF2B5EF4-FFF2-40B4-BE49-F238E27FC236}">
                    <a16:creationId xmlns:a16="http://schemas.microsoft.com/office/drawing/2014/main" id="{55294F2C-16FC-FC0A-5259-03F0E0B8843E}"/>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34" name="Afgeronde rechthoek 33">
                <a:extLst>
                  <a:ext uri="{FF2B5EF4-FFF2-40B4-BE49-F238E27FC236}">
                    <a16:creationId xmlns:a16="http://schemas.microsoft.com/office/drawing/2014/main" id="{53A459B7-6F1F-DA5A-E190-5C88149C3A3D}"/>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grpSp>
          <p:nvGrpSpPr>
            <p:cNvPr id="28" name="Groep 27">
              <a:extLst>
                <a:ext uri="{FF2B5EF4-FFF2-40B4-BE49-F238E27FC236}">
                  <a16:creationId xmlns:a16="http://schemas.microsoft.com/office/drawing/2014/main" id="{62F17DB4-A381-4267-C2AC-183435F1113B}"/>
                </a:ext>
              </a:extLst>
            </p:cNvPr>
            <p:cNvGrpSpPr/>
            <p:nvPr/>
          </p:nvGrpSpPr>
          <p:grpSpPr>
            <a:xfrm>
              <a:off x="10201671" y="4235945"/>
              <a:ext cx="504000" cy="792000"/>
              <a:chOff x="10191176" y="3023336"/>
              <a:chExt cx="504000" cy="792000"/>
            </a:xfrm>
          </p:grpSpPr>
          <p:sp>
            <p:nvSpPr>
              <p:cNvPr id="31" name="Ovaal 30">
                <a:extLst>
                  <a:ext uri="{FF2B5EF4-FFF2-40B4-BE49-F238E27FC236}">
                    <a16:creationId xmlns:a16="http://schemas.microsoft.com/office/drawing/2014/main" id="{632E5676-B62A-F5E0-9D75-51FC968296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32" name="Afgeronde rechthoek 31">
                <a:extLst>
                  <a:ext uri="{FF2B5EF4-FFF2-40B4-BE49-F238E27FC236}">
                    <a16:creationId xmlns:a16="http://schemas.microsoft.com/office/drawing/2014/main" id="{883FAC47-E3A0-5018-807B-9814C4AEE8D2}"/>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sp>
          <p:nvSpPr>
            <p:cNvPr id="29" name="Afgeronde rechthoek 28">
              <a:extLst>
                <a:ext uri="{FF2B5EF4-FFF2-40B4-BE49-F238E27FC236}">
                  <a16:creationId xmlns:a16="http://schemas.microsoft.com/office/drawing/2014/main" id="{7CC2B546-11C9-670C-3FFB-4CFB1A5FE6B5}"/>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30" name="Afgeronde rechthoek 29">
              <a:extLst>
                <a:ext uri="{FF2B5EF4-FFF2-40B4-BE49-F238E27FC236}">
                  <a16:creationId xmlns:a16="http://schemas.microsoft.com/office/drawing/2014/main" id="{E2BE3A8F-115A-6C99-1FF2-FCD4F09285CA}"/>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sp>
        <p:nvSpPr>
          <p:cNvPr id="36" name="Tekstvak 35">
            <a:extLst>
              <a:ext uri="{FF2B5EF4-FFF2-40B4-BE49-F238E27FC236}">
                <a16:creationId xmlns:a16="http://schemas.microsoft.com/office/drawing/2014/main" id="{439CB236-BD10-BF98-E434-4D32C48BE8DF}"/>
              </a:ext>
            </a:extLst>
          </p:cNvPr>
          <p:cNvSpPr txBox="1"/>
          <p:nvPr/>
        </p:nvSpPr>
        <p:spPr>
          <a:xfrm>
            <a:off x="4470106" y="2863680"/>
            <a:ext cx="4042491"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b="0" i="0" spc="300" dirty="0">
                <a:solidFill>
                  <a:schemeClr val="bg1"/>
                </a:solidFill>
                <a:latin typeface="Avenir Book" panose="02000503020000020003" pitchFamily="2" charset="0"/>
                <a:ea typeface="Roboto Light" panose="02000000000000000000" pitchFamily="2" charset="0"/>
              </a:rPr>
              <a:t>ACHT GEVALLEN KABINETTEN</a:t>
            </a:r>
          </a:p>
        </p:txBody>
      </p:sp>
      <p:sp>
        <p:nvSpPr>
          <p:cNvPr id="37" name="Tekstvak 36">
            <a:extLst>
              <a:ext uri="{FF2B5EF4-FFF2-40B4-BE49-F238E27FC236}">
                <a16:creationId xmlns:a16="http://schemas.microsoft.com/office/drawing/2014/main" id="{5A63036C-1FAB-5CB3-50A9-D6F536045823}"/>
              </a:ext>
            </a:extLst>
          </p:cNvPr>
          <p:cNvSpPr txBox="1"/>
          <p:nvPr/>
        </p:nvSpPr>
        <p:spPr>
          <a:xfrm>
            <a:off x="3065079" y="3486818"/>
            <a:ext cx="6269181" cy="194587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400" dirty="0">
                <a:solidFill>
                  <a:schemeClr val="bg1"/>
                </a:solidFill>
                <a:latin typeface="Avenir Book" panose="02000503020000020003" pitchFamily="2" charset="0"/>
              </a:rPr>
              <a:t>Politiek saai? Echt niet. Kabinetten vallen in Nederland al decennia — en dat is geen toeval. Soms gaat het om grote wereldkwesties (oorlog en vrede), soms om hele concrete keuzes (bezuinigen, uitkeringen, migratie). De vraag is: veranderen de redenen door de tijd, of botsen we telkens op dezelfde thema’s?</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2" name="TextBox 2">
            <a:extLst>
              <a:ext uri="{FF2B5EF4-FFF2-40B4-BE49-F238E27FC236}">
                <a16:creationId xmlns:a16="http://schemas.microsoft.com/office/drawing/2014/main" id="{1304DED3-5036-0EE6-3E99-7756CF79A874}"/>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98527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gebouw, buitenshuis, persoon, kleding&#10;&#10;Automatisch gegenereerde beschrijving">
            <a:extLst>
              <a:ext uri="{FF2B5EF4-FFF2-40B4-BE49-F238E27FC236}">
                <a16:creationId xmlns:a16="http://schemas.microsoft.com/office/drawing/2014/main" id="{3ECD05B3-F880-DE7B-80DB-0D3E15004220}"/>
              </a:ext>
            </a:extLst>
          </p:cNvPr>
          <p:cNvPicPr>
            <a:picLocks noChangeAspect="1"/>
          </p:cNvPicPr>
          <p:nvPr/>
        </p:nvPicPr>
        <p:blipFill rotWithShape="1">
          <a:blip r:embed="rId2"/>
          <a:srcRect t="18663" b="10266"/>
          <a:stretch/>
        </p:blipFill>
        <p:spPr>
          <a:xfrm>
            <a:off x="1543050" y="2131401"/>
            <a:ext cx="9313240" cy="4392964"/>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484157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en-NL" sz="1300" b="0" i="0" dirty="0">
              <a:solidFill>
                <a:schemeClr val="bg1"/>
              </a:solidFill>
              <a:latin typeface="Avenir Book" panose="02000503020000020003" pitchFamily="2" charset="0"/>
              <a:ea typeface="Roboto Light" panose="02000000000000000000" pitchFamily="2" charset="0"/>
            </a:endParaRPr>
          </a:p>
        </p:txBody>
      </p:sp>
      <p:sp>
        <p:nvSpPr>
          <p:cNvPr id="5" name="Tekstvak 4">
            <a:extLst>
              <a:ext uri="{FF2B5EF4-FFF2-40B4-BE49-F238E27FC236}">
                <a16:creationId xmlns:a16="http://schemas.microsoft.com/office/drawing/2014/main" id="{BF06C7F4-FD80-8D05-419B-B4566BA61F38}"/>
              </a:ext>
            </a:extLst>
          </p:cNvPr>
          <p:cNvSpPr txBox="1"/>
          <p:nvPr/>
        </p:nvSpPr>
        <p:spPr>
          <a:xfrm>
            <a:off x="5564970" y="6303419"/>
            <a:ext cx="1078089"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b="0" i="0" spc="300" dirty="0">
                <a:solidFill>
                  <a:schemeClr val="bg1"/>
                </a:solidFill>
                <a:latin typeface="Impact" panose="020B0806030902050204" pitchFamily="34" charset="0"/>
                <a:ea typeface="Roboto Light" panose="02000000000000000000" pitchFamily="2" charset="0"/>
              </a:rPr>
              <a:t>1/8</a:t>
            </a:r>
          </a:p>
        </p:txBody>
      </p:sp>
      <p:sp>
        <p:nvSpPr>
          <p:cNvPr id="6" name="Tekstvak 5">
            <a:extLst>
              <a:ext uri="{FF2B5EF4-FFF2-40B4-BE49-F238E27FC236}">
                <a16:creationId xmlns:a16="http://schemas.microsoft.com/office/drawing/2014/main" id="{B39D9BB1-4EC6-5363-5302-4BC28CE99CEF}"/>
              </a:ext>
            </a:extLst>
          </p:cNvPr>
          <p:cNvSpPr txBox="1"/>
          <p:nvPr/>
        </p:nvSpPr>
        <p:spPr>
          <a:xfrm>
            <a:off x="6418615" y="649610"/>
            <a:ext cx="5373583" cy="1009846"/>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400" dirty="0">
                <a:solidFill>
                  <a:schemeClr val="bg1"/>
                </a:solidFill>
                <a:latin typeface="Avenir Book" panose="02000503020000020003" pitchFamily="2" charset="0"/>
              </a:rPr>
              <a:t>Viel door ruzie over grondbeleid. Sommige partijen wilden dat de overheid meer macht zou krijgen om grond te kopen of te onteigenen voor bijvoorbeeld woningenbouw.</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622121" y="129996"/>
            <a:ext cx="2947025"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KABINET-DEN UYL 1977</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8" name="TextBox 2">
            <a:extLst>
              <a:ext uri="{FF2B5EF4-FFF2-40B4-BE49-F238E27FC236}">
                <a16:creationId xmlns:a16="http://schemas.microsoft.com/office/drawing/2014/main" id="{CC67F0B8-8D35-86CC-DDBA-7E7E6D973131}"/>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99051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kleding, pak, persoon, gebouw&#10;&#10;Automatisch gegenereerde beschrijving">
            <a:extLst>
              <a:ext uri="{FF2B5EF4-FFF2-40B4-BE49-F238E27FC236}">
                <a16:creationId xmlns:a16="http://schemas.microsoft.com/office/drawing/2014/main" id="{F2CC1171-770D-99CB-8FA5-6A146BB1F404}"/>
              </a:ext>
            </a:extLst>
          </p:cNvPr>
          <p:cNvPicPr>
            <a:picLocks noChangeAspect="1"/>
          </p:cNvPicPr>
          <p:nvPr/>
        </p:nvPicPr>
        <p:blipFill rotWithShape="1">
          <a:blip r:embed="rId2"/>
          <a:srcRect t="22802" b="1648"/>
          <a:stretch/>
        </p:blipFill>
        <p:spPr>
          <a:xfrm>
            <a:off x="1971374" y="2134565"/>
            <a:ext cx="8753059" cy="4364563"/>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484157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en-NL" sz="1300" b="0" i="0" dirty="0">
              <a:solidFill>
                <a:schemeClr val="bg1"/>
              </a:solidFill>
              <a:ea typeface="Roboto Light" panose="02000000000000000000" pitchFamily="2" charset="0"/>
            </a:endParaRPr>
          </a:p>
        </p:txBody>
      </p:sp>
      <p:sp>
        <p:nvSpPr>
          <p:cNvPr id="6" name="Tekstvak 5">
            <a:extLst>
              <a:ext uri="{FF2B5EF4-FFF2-40B4-BE49-F238E27FC236}">
                <a16:creationId xmlns:a16="http://schemas.microsoft.com/office/drawing/2014/main" id="{B39D9BB1-4EC6-5363-5302-4BC28CE99CEF}"/>
              </a:ext>
            </a:extLst>
          </p:cNvPr>
          <p:cNvSpPr txBox="1"/>
          <p:nvPr/>
        </p:nvSpPr>
        <p:spPr>
          <a:xfrm>
            <a:off x="6418615" y="563111"/>
            <a:ext cx="5373583"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Dit kabinet werd het niet eens over de kosten van de WAO (arbeidsongeschiktheidsuitkeringen). Sommige partijen wilden strenge bezuinigen doorvoeren, andere partijen wilden de sociale zekerheid niet opgeven.</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9" name="TextBox 2">
            <a:extLst>
              <a:ext uri="{FF2B5EF4-FFF2-40B4-BE49-F238E27FC236}">
                <a16:creationId xmlns:a16="http://schemas.microsoft.com/office/drawing/2014/main" id="{C99039E0-B5D7-0C37-D65A-FDBC8FCE47DA}"/>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424410" y="129996"/>
            <a:ext cx="3329566"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KABINET-LUBBERS III 1994</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kstvak 2">
            <a:extLst>
              <a:ext uri="{FF2B5EF4-FFF2-40B4-BE49-F238E27FC236}">
                <a16:creationId xmlns:a16="http://schemas.microsoft.com/office/drawing/2014/main" id="{4976C3CC-3B40-38DB-9B36-6DCB2D1745BD}"/>
              </a:ext>
            </a:extLst>
          </p:cNvPr>
          <p:cNvSpPr txBox="1"/>
          <p:nvPr/>
        </p:nvSpPr>
        <p:spPr>
          <a:xfrm>
            <a:off x="5564970" y="6303419"/>
            <a:ext cx="1098928"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2</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2792873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descr="Afbeelding met overdekt, person, kleding, tafel&#10;&#10;Automatisch gegenereerde beschrijving">
            <a:extLst>
              <a:ext uri="{FF2B5EF4-FFF2-40B4-BE49-F238E27FC236}">
                <a16:creationId xmlns:a16="http://schemas.microsoft.com/office/drawing/2014/main" id="{B7BCF31C-E4B6-EF4D-D4C4-42A75FC97A9F}"/>
              </a:ext>
            </a:extLst>
          </p:cNvPr>
          <p:cNvPicPr>
            <a:picLocks noChangeAspect="1"/>
          </p:cNvPicPr>
          <p:nvPr/>
        </p:nvPicPr>
        <p:blipFill rotWithShape="1">
          <a:blip r:embed="rId2"/>
          <a:srcRect l="2299" t="17018" r="5564" b="12870"/>
          <a:stretch/>
        </p:blipFill>
        <p:spPr>
          <a:xfrm>
            <a:off x="1866169" y="2080582"/>
            <a:ext cx="8808835" cy="4427833"/>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484157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en-NL" sz="1300" b="0" i="0" dirty="0">
              <a:solidFill>
                <a:schemeClr val="bg1"/>
              </a:solidFill>
              <a:latin typeface="Avenir Book" panose="02000503020000020003" pitchFamily="2" charset="0"/>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621166" y="127601"/>
            <a:ext cx="2679901"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KABINET-KOK II 2002</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TextBox 2">
            <a:extLst>
              <a:ext uri="{FF2B5EF4-FFF2-40B4-BE49-F238E27FC236}">
                <a16:creationId xmlns:a16="http://schemas.microsoft.com/office/drawing/2014/main" id="{F7057B2B-0B66-475A-C3CA-6A880188A8D3}"/>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8" name="Tekstvak 7">
            <a:extLst>
              <a:ext uri="{FF2B5EF4-FFF2-40B4-BE49-F238E27FC236}">
                <a16:creationId xmlns:a16="http://schemas.microsoft.com/office/drawing/2014/main" id="{143D0FCF-8722-4694-17D0-BC247DCE52BA}"/>
              </a:ext>
            </a:extLst>
          </p:cNvPr>
          <p:cNvSpPr txBox="1"/>
          <p:nvPr/>
        </p:nvSpPr>
        <p:spPr>
          <a:xfrm>
            <a:off x="6316394" y="563111"/>
            <a:ext cx="5475804"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In 1995 Srebrenica zijn duizenden mannen vermoord in een gebied dat door de VN als ‘veilig’ was aangewezen. Dit kwam door politieke fouten in voorbereiding en besluitvorming. Het kabinet nam verantwoordelijkheid en trad collectief af.</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3" name="Tekstvak 2">
            <a:extLst>
              <a:ext uri="{FF2B5EF4-FFF2-40B4-BE49-F238E27FC236}">
                <a16:creationId xmlns:a16="http://schemas.microsoft.com/office/drawing/2014/main" id="{581BC029-6CB5-44FC-F177-E0CE3E881A1B}"/>
              </a:ext>
            </a:extLst>
          </p:cNvPr>
          <p:cNvSpPr txBox="1"/>
          <p:nvPr/>
        </p:nvSpPr>
        <p:spPr>
          <a:xfrm>
            <a:off x="5564970" y="6303419"/>
            <a:ext cx="1103737"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3</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1488971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descr="Afbeelding met kleding, persoon, pak, person&#10;&#10;Automatisch gegenereerde beschrijving">
            <a:extLst>
              <a:ext uri="{FF2B5EF4-FFF2-40B4-BE49-F238E27FC236}">
                <a16:creationId xmlns:a16="http://schemas.microsoft.com/office/drawing/2014/main" id="{D4D6AF01-92A2-90A4-3886-9E11630D7749}"/>
              </a:ext>
            </a:extLst>
          </p:cNvPr>
          <p:cNvPicPr>
            <a:picLocks noChangeAspect="1"/>
          </p:cNvPicPr>
          <p:nvPr/>
        </p:nvPicPr>
        <p:blipFill rotWithShape="1">
          <a:blip r:embed="rId2"/>
          <a:srcRect t="12733" b="5623"/>
          <a:stretch/>
        </p:blipFill>
        <p:spPr>
          <a:xfrm>
            <a:off x="1996088" y="2038699"/>
            <a:ext cx="8507324" cy="4576285"/>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484157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en-NL" sz="1300" b="0" i="0" dirty="0">
              <a:solidFill>
                <a:schemeClr val="bg1"/>
              </a:solidFill>
              <a:ea typeface="Roboto Light" panose="02000000000000000000" pitchFamily="2" charset="0"/>
            </a:endParaRPr>
          </a:p>
        </p:txBody>
      </p:sp>
      <p:sp>
        <p:nvSpPr>
          <p:cNvPr id="6" name="Tekstvak 5">
            <a:extLst>
              <a:ext uri="{FF2B5EF4-FFF2-40B4-BE49-F238E27FC236}">
                <a16:creationId xmlns:a16="http://schemas.microsoft.com/office/drawing/2014/main" id="{B39D9BB1-4EC6-5363-5302-4BC28CE99CEF}"/>
              </a:ext>
            </a:extLst>
          </p:cNvPr>
          <p:cNvSpPr txBox="1"/>
          <p:nvPr/>
        </p:nvSpPr>
        <p:spPr>
          <a:xfrm>
            <a:off x="6418615" y="563111"/>
            <a:ext cx="5373583"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Na de moord op Pim Fortuyn kwam zijn partij de LPF als nieuwkomer groot in de Kamer. De LPF was intern extreem verdeeld: Wisselingen van ministers, openbaar gekibbel etc. Deze bestuurlijke chaos maakte normaal regeren onmogelijk. </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287440" y="127664"/>
            <a:ext cx="3635932"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KABINET-BALKENENDE I 2002</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
            <a:extLst>
              <a:ext uri="{FF2B5EF4-FFF2-40B4-BE49-F238E27FC236}">
                <a16:creationId xmlns:a16="http://schemas.microsoft.com/office/drawing/2014/main" id="{893A310B-CD5F-3CBF-5261-7C4AF8968E1E}"/>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Tekstvak 6">
            <a:extLst>
              <a:ext uri="{FF2B5EF4-FFF2-40B4-BE49-F238E27FC236}">
                <a16:creationId xmlns:a16="http://schemas.microsoft.com/office/drawing/2014/main" id="{FA2B5835-CAAA-5B9E-FCF3-BF7EA749E8B4}"/>
              </a:ext>
            </a:extLst>
          </p:cNvPr>
          <p:cNvSpPr txBox="1"/>
          <p:nvPr/>
        </p:nvSpPr>
        <p:spPr>
          <a:xfrm>
            <a:off x="5564970" y="6303419"/>
            <a:ext cx="1098928"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4</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200106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kleding, persoon, gebouw, person&#10;&#10;Automatisch gegenereerde beschrijving">
            <a:extLst>
              <a:ext uri="{FF2B5EF4-FFF2-40B4-BE49-F238E27FC236}">
                <a16:creationId xmlns:a16="http://schemas.microsoft.com/office/drawing/2014/main" id="{4A6F1F32-EB31-1B45-45EE-55EE67C2E730}"/>
              </a:ext>
            </a:extLst>
          </p:cNvPr>
          <p:cNvPicPr>
            <a:picLocks noChangeAspect="1"/>
          </p:cNvPicPr>
          <p:nvPr/>
        </p:nvPicPr>
        <p:blipFill rotWithShape="1">
          <a:blip r:embed="rId2"/>
          <a:srcRect l="4257" t="18045" r="6400" b="-1751"/>
          <a:stretch/>
        </p:blipFill>
        <p:spPr>
          <a:xfrm>
            <a:off x="1617350" y="1897039"/>
            <a:ext cx="8951796" cy="4892461"/>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0" y="689201"/>
            <a:ext cx="5018851"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nl-NL" sz="1300" b="0" i="0" dirty="0">
              <a:solidFill>
                <a:schemeClr val="bg1"/>
              </a:solidFill>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529635" y="139662"/>
            <a:ext cx="2862963"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KABINET-RUTTE I 2012</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
            <a:extLst>
              <a:ext uri="{FF2B5EF4-FFF2-40B4-BE49-F238E27FC236}">
                <a16:creationId xmlns:a16="http://schemas.microsoft.com/office/drawing/2014/main" id="{81E2EE23-0412-0A76-C99E-E0BE9EEDFACE}"/>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2" name="Tekstvak 11">
            <a:extLst>
              <a:ext uri="{FF2B5EF4-FFF2-40B4-BE49-F238E27FC236}">
                <a16:creationId xmlns:a16="http://schemas.microsoft.com/office/drawing/2014/main" id="{754C8E79-A462-3D3D-41E0-72F98784678D}"/>
              </a:ext>
            </a:extLst>
          </p:cNvPr>
          <p:cNvSpPr txBox="1"/>
          <p:nvPr/>
        </p:nvSpPr>
        <p:spPr>
          <a:xfrm>
            <a:off x="6412925" y="567607"/>
            <a:ext cx="5602228"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De regering geen eigen meerderheid en leunde op een externe steunpartij. Toen er extra bezuinigingen nodig waren om te voldoen aan de EU-regel van maximaal 3% begrotingstekort, haakte de steunpartij af. Zonder meerderheid viel het kabinet. </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CA71EF6D-3911-6B69-994F-2CE8EF3A1A88}"/>
              </a:ext>
            </a:extLst>
          </p:cNvPr>
          <p:cNvSpPr txBox="1"/>
          <p:nvPr/>
        </p:nvSpPr>
        <p:spPr>
          <a:xfrm>
            <a:off x="5564970" y="6303419"/>
            <a:ext cx="1105340"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b="0" i="0" spc="300" dirty="0">
                <a:solidFill>
                  <a:schemeClr val="bg1"/>
                </a:solidFill>
                <a:latin typeface="Impact" panose="020B0806030902050204" pitchFamily="34" charset="0"/>
                <a:ea typeface="Roboto Light" panose="02000000000000000000" pitchFamily="2" charset="0"/>
              </a:rPr>
              <a:t>5/8</a:t>
            </a:r>
          </a:p>
        </p:txBody>
      </p:sp>
    </p:spTree>
    <p:extLst>
      <p:ext uri="{BB962C8B-B14F-4D97-AF65-F5344CB8AC3E}">
        <p14:creationId xmlns:p14="http://schemas.microsoft.com/office/powerpoint/2010/main" val="1755936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kleding, persoon, gebouw, schoeisel&#10;&#10;Automatisch gegenereerde beschrijving">
            <a:extLst>
              <a:ext uri="{FF2B5EF4-FFF2-40B4-BE49-F238E27FC236}">
                <a16:creationId xmlns:a16="http://schemas.microsoft.com/office/drawing/2014/main" id="{427E824A-3BB1-3D6A-310D-7AF5269AAE14}"/>
              </a:ext>
            </a:extLst>
          </p:cNvPr>
          <p:cNvPicPr>
            <a:picLocks noChangeAspect="1"/>
          </p:cNvPicPr>
          <p:nvPr/>
        </p:nvPicPr>
        <p:blipFill rotWithShape="1">
          <a:blip r:embed="rId2"/>
          <a:srcRect l="7538" t="13519" r="4629" b="9875"/>
          <a:stretch/>
        </p:blipFill>
        <p:spPr>
          <a:xfrm>
            <a:off x="2113190" y="1897040"/>
            <a:ext cx="8032648" cy="4689722"/>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506105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en-NL" sz="1300" b="0" i="0" dirty="0">
              <a:solidFill>
                <a:schemeClr val="bg1"/>
              </a:solidFill>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529635" y="139662"/>
            <a:ext cx="3133871"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KABINET-RUTTE III 2021</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
            <a:extLst>
              <a:ext uri="{FF2B5EF4-FFF2-40B4-BE49-F238E27FC236}">
                <a16:creationId xmlns:a16="http://schemas.microsoft.com/office/drawing/2014/main" id="{6B686DA4-6AB6-C4BD-73E7-16421330BD4F}"/>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6" name="Tekstvak 5">
            <a:extLst>
              <a:ext uri="{FF2B5EF4-FFF2-40B4-BE49-F238E27FC236}">
                <a16:creationId xmlns:a16="http://schemas.microsoft.com/office/drawing/2014/main" id="{8C30F379-12EC-2CE8-F884-3554EA7E4FDE}"/>
              </a:ext>
            </a:extLst>
          </p:cNvPr>
          <p:cNvSpPr txBox="1"/>
          <p:nvPr/>
        </p:nvSpPr>
        <p:spPr>
          <a:xfrm>
            <a:off x="6398977" y="563111"/>
            <a:ext cx="5497651"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Duizenden ouders werden jarenlang onterecht als fraudeur gezien bij kinderopvangtoeslag; hoge terugvorderingen, schulden en grote persoonlijke schade volgden. Het hele kabinet nam politieke verantwoordelijkheid en trad collectief af. </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9" name="Tekstvak 8">
            <a:extLst>
              <a:ext uri="{FF2B5EF4-FFF2-40B4-BE49-F238E27FC236}">
                <a16:creationId xmlns:a16="http://schemas.microsoft.com/office/drawing/2014/main" id="{EA22E4BC-F855-C7CD-6FDF-50DDFCA04DF9}"/>
              </a:ext>
            </a:extLst>
          </p:cNvPr>
          <p:cNvSpPr txBox="1"/>
          <p:nvPr/>
        </p:nvSpPr>
        <p:spPr>
          <a:xfrm>
            <a:off x="5564970" y="6303419"/>
            <a:ext cx="1106943"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6</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3643343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buitenshuis, trappen, raam, persoon&#10;&#10;Automatisch gegenereerde beschrijving">
            <a:extLst>
              <a:ext uri="{FF2B5EF4-FFF2-40B4-BE49-F238E27FC236}">
                <a16:creationId xmlns:a16="http://schemas.microsoft.com/office/drawing/2014/main" id="{11208F46-6D32-8611-31AA-BCA81E59DCF5}"/>
              </a:ext>
            </a:extLst>
          </p:cNvPr>
          <p:cNvPicPr>
            <a:picLocks noChangeAspect="1"/>
          </p:cNvPicPr>
          <p:nvPr/>
        </p:nvPicPr>
        <p:blipFill rotWithShape="1">
          <a:blip r:embed="rId2"/>
          <a:srcRect l="3716" t="21868" r="3790" b="4098"/>
          <a:stretch>
            <a:fillRect/>
          </a:stretch>
        </p:blipFill>
        <p:spPr>
          <a:xfrm>
            <a:off x="1996088" y="2094789"/>
            <a:ext cx="8255407" cy="4408796"/>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689201"/>
            <a:ext cx="4841574"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en-NL" sz="1300" b="0" i="0" dirty="0">
              <a:solidFill>
                <a:schemeClr val="bg1"/>
              </a:solidFill>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529635" y="139662"/>
            <a:ext cx="3023264"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KABINET-RUTTE IV 2023</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3" name="Tekstvak 12">
            <a:extLst>
              <a:ext uri="{FF2B5EF4-FFF2-40B4-BE49-F238E27FC236}">
                <a16:creationId xmlns:a16="http://schemas.microsoft.com/office/drawing/2014/main" id="{94A68338-AC64-DE07-B660-F212992A0479}"/>
              </a:ext>
            </a:extLst>
          </p:cNvPr>
          <p:cNvSpPr txBox="1"/>
          <p:nvPr/>
        </p:nvSpPr>
        <p:spPr>
          <a:xfrm>
            <a:off x="6393901" y="563111"/>
            <a:ext cx="5373583" cy="1163735"/>
          </a:xfrm>
          <a:prstGeom prst="rect">
            <a:avLst/>
          </a:prstGeom>
          <a:noFill/>
          <a:effectLst>
            <a:outerShdw sx="1000" sy="1000" algn="tl" rotWithShape="0">
              <a:schemeClr val="tx2"/>
            </a:outerShdw>
          </a:effectLst>
        </p:spPr>
        <p:txBody>
          <a:bodyPr wrap="square" lIns="360000" tIns="180000" rIns="360000" bIns="180000" rtlCol="0">
            <a:spAutoFit/>
          </a:bodyPr>
          <a:lstStyle/>
          <a:p>
            <a:pPr algn="l"/>
            <a:r>
              <a:rPr lang="nl-NL" sz="1300" dirty="0">
                <a:solidFill>
                  <a:schemeClr val="bg1"/>
                </a:solidFill>
                <a:latin typeface="Avenir Book" panose="02000503020000020003" pitchFamily="2" charset="0"/>
              </a:rPr>
              <a:t>Door jarenlange afbouw van opvangplekken en het woningtekort liep de druk op de asielopvang op. Na ruzie in de regering over gezinshereniging (mogen familieleden van erkende vluchtelingen nareizen?) viel het kabinet.</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3" name="TextBox 2">
            <a:extLst>
              <a:ext uri="{FF2B5EF4-FFF2-40B4-BE49-F238E27FC236}">
                <a16:creationId xmlns:a16="http://schemas.microsoft.com/office/drawing/2014/main" id="{AC6841D7-C889-042F-5466-CEAB19FD4CA2}"/>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Tekstvak 6">
            <a:extLst>
              <a:ext uri="{FF2B5EF4-FFF2-40B4-BE49-F238E27FC236}">
                <a16:creationId xmlns:a16="http://schemas.microsoft.com/office/drawing/2014/main" id="{4C12D6EC-BE8A-2B00-EB68-9FFE820B43B2}"/>
              </a:ext>
            </a:extLst>
          </p:cNvPr>
          <p:cNvSpPr txBox="1"/>
          <p:nvPr/>
        </p:nvSpPr>
        <p:spPr>
          <a:xfrm>
            <a:off x="5564970" y="6303419"/>
            <a:ext cx="1079692"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7</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4264320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descr="Afbeelding met kleding, persoon, buitenshuis, trappen&#10;&#10;Automatisch gegenereerde beschrijving">
            <a:extLst>
              <a:ext uri="{FF2B5EF4-FFF2-40B4-BE49-F238E27FC236}">
                <a16:creationId xmlns:a16="http://schemas.microsoft.com/office/drawing/2014/main" id="{7C6F42A6-45AB-67EE-ABEC-1E3073910FD6}"/>
              </a:ext>
            </a:extLst>
          </p:cNvPr>
          <p:cNvPicPr>
            <a:picLocks noChangeAspect="1"/>
          </p:cNvPicPr>
          <p:nvPr/>
        </p:nvPicPr>
        <p:blipFill rotWithShape="1">
          <a:blip r:embed="rId2"/>
          <a:srcRect l="2805" t="17463" r="2264" b="9767"/>
          <a:stretch/>
        </p:blipFill>
        <p:spPr>
          <a:xfrm>
            <a:off x="1715247" y="2055906"/>
            <a:ext cx="8837652" cy="4530855"/>
          </a:xfrm>
          <a:prstGeom prst="rect">
            <a:avLst/>
          </a:prstGeom>
        </p:spPr>
      </p:pic>
      <p:grpSp>
        <p:nvGrpSpPr>
          <p:cNvPr id="15" name="Groep 14">
            <a:extLst>
              <a:ext uri="{FF2B5EF4-FFF2-40B4-BE49-F238E27FC236}">
                <a16:creationId xmlns:a16="http://schemas.microsoft.com/office/drawing/2014/main" id="{34A4AE54-A5A1-6E77-08D2-20961CF16668}"/>
              </a:ext>
            </a:extLst>
          </p:cNvPr>
          <p:cNvGrpSpPr/>
          <p:nvPr/>
        </p:nvGrpSpPr>
        <p:grpSpPr>
          <a:xfrm>
            <a:off x="1441058" y="1821978"/>
            <a:ext cx="9517224" cy="5168195"/>
            <a:chOff x="1397582" y="1614201"/>
            <a:chExt cx="9517224" cy="5168195"/>
          </a:xfrm>
        </p:grpSpPr>
        <p:pic>
          <p:nvPicPr>
            <p:cNvPr id="16" name="Afbeelding 15" descr="Afbeelding met schermopname, zwart, ontwerp&#10;&#10;Automatisch gegenereerde beschrijving">
              <a:extLst>
                <a:ext uri="{FF2B5EF4-FFF2-40B4-BE49-F238E27FC236}">
                  <a16:creationId xmlns:a16="http://schemas.microsoft.com/office/drawing/2014/main" id="{EBBDB790-D63F-CBF0-970C-EBD2DD79E5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17" name="Groep 16">
              <a:extLst>
                <a:ext uri="{FF2B5EF4-FFF2-40B4-BE49-F238E27FC236}">
                  <a16:creationId xmlns:a16="http://schemas.microsoft.com/office/drawing/2014/main" id="{F9E6743E-9336-477F-BC88-A121C63F8AA2}"/>
                </a:ext>
              </a:extLst>
            </p:cNvPr>
            <p:cNvGrpSpPr/>
            <p:nvPr/>
          </p:nvGrpSpPr>
          <p:grpSpPr>
            <a:xfrm>
              <a:off x="10064018" y="3069238"/>
              <a:ext cx="792000" cy="504000"/>
              <a:chOff x="10047175" y="3167501"/>
              <a:chExt cx="792000" cy="504000"/>
            </a:xfrm>
          </p:grpSpPr>
          <p:sp>
            <p:nvSpPr>
              <p:cNvPr id="23" name="Ovaal 22">
                <a:extLst>
                  <a:ext uri="{FF2B5EF4-FFF2-40B4-BE49-F238E27FC236}">
                    <a16:creationId xmlns:a16="http://schemas.microsoft.com/office/drawing/2014/main" id="{24A988C6-9956-7B2E-E4FD-FC09C062425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4" name="Afgeronde rechthoek 23">
                <a:extLst>
                  <a:ext uri="{FF2B5EF4-FFF2-40B4-BE49-F238E27FC236}">
                    <a16:creationId xmlns:a16="http://schemas.microsoft.com/office/drawing/2014/main" id="{B04B741B-1952-4AB9-212C-718F9F784785}"/>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18" name="Groep 17">
              <a:extLst>
                <a:ext uri="{FF2B5EF4-FFF2-40B4-BE49-F238E27FC236}">
                  <a16:creationId xmlns:a16="http://schemas.microsoft.com/office/drawing/2014/main" id="{FEAB3F1E-E6F1-19DF-9C1B-AA4D37102755}"/>
                </a:ext>
              </a:extLst>
            </p:cNvPr>
            <p:cNvGrpSpPr/>
            <p:nvPr/>
          </p:nvGrpSpPr>
          <p:grpSpPr>
            <a:xfrm>
              <a:off x="10201671" y="4235945"/>
              <a:ext cx="504000" cy="792000"/>
              <a:chOff x="10191176" y="3023336"/>
              <a:chExt cx="504000" cy="792000"/>
            </a:xfrm>
          </p:grpSpPr>
          <p:sp>
            <p:nvSpPr>
              <p:cNvPr id="21" name="Ovaal 20">
                <a:extLst>
                  <a:ext uri="{FF2B5EF4-FFF2-40B4-BE49-F238E27FC236}">
                    <a16:creationId xmlns:a16="http://schemas.microsoft.com/office/drawing/2014/main" id="{63BE6B8E-D3EE-2686-1218-1098D352D2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2" name="Afgeronde rechthoek 21">
                <a:extLst>
                  <a:ext uri="{FF2B5EF4-FFF2-40B4-BE49-F238E27FC236}">
                    <a16:creationId xmlns:a16="http://schemas.microsoft.com/office/drawing/2014/main" id="{860CCF6B-E405-7D3E-7F5D-DCB07ED74F80}"/>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9" name="Afgeronde rechthoek 18">
              <a:extLst>
                <a:ext uri="{FF2B5EF4-FFF2-40B4-BE49-F238E27FC236}">
                  <a16:creationId xmlns:a16="http://schemas.microsoft.com/office/drawing/2014/main" id="{946EEA34-41D0-3956-1150-A177291131AB}"/>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2BC454AF-1D66-C2AD-7AD2-DB5AF9A5506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59079"/>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0" y="689201"/>
            <a:ext cx="5004783" cy="932646"/>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300" b="0" i="0" dirty="0">
              <a:solidFill>
                <a:schemeClr val="bg1"/>
              </a:solidFill>
              <a:ea typeface="Roboto Light" panose="02000000000000000000" pitchFamily="2" charset="0"/>
            </a:endParaRPr>
          </a:p>
          <a:p>
            <a:pPr algn="l">
              <a:lnSpc>
                <a:spcPct val="150000"/>
              </a:lnSpc>
            </a:pPr>
            <a:endParaRPr lang="en-NL" sz="1300" b="0" i="0" dirty="0">
              <a:solidFill>
                <a:schemeClr val="bg1"/>
              </a:solidFill>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529635" y="139662"/>
            <a:ext cx="2879699"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KABINET-SCHOOF 2025</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
            <a:extLst>
              <a:ext uri="{FF2B5EF4-FFF2-40B4-BE49-F238E27FC236}">
                <a16:creationId xmlns:a16="http://schemas.microsoft.com/office/drawing/2014/main" id="{5DE779D6-7D0D-5277-75D4-C2F2C3E4CD15}"/>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6" name="Tekstvak 5">
            <a:extLst>
              <a:ext uri="{FF2B5EF4-FFF2-40B4-BE49-F238E27FC236}">
                <a16:creationId xmlns:a16="http://schemas.microsoft.com/office/drawing/2014/main" id="{EC2478E3-D6C1-E1F3-4728-CEC46E6A103E}"/>
              </a:ext>
            </a:extLst>
          </p:cNvPr>
          <p:cNvSpPr txBox="1"/>
          <p:nvPr/>
        </p:nvSpPr>
        <p:spPr>
          <a:xfrm>
            <a:off x="6368500" y="563111"/>
            <a:ext cx="5602228" cy="1163735"/>
          </a:xfrm>
          <a:prstGeom prst="rect">
            <a:avLst/>
          </a:prstGeom>
          <a:noFill/>
          <a:effectLst>
            <a:outerShdw sx="1000" sy="1000" algn="tl" rotWithShape="0">
              <a:schemeClr val="tx2"/>
            </a:outerShdw>
          </a:effectLst>
        </p:spPr>
        <p:txBody>
          <a:bodyPr wrap="square" lIns="360000" tIns="180000" rIns="360000" bIns="180000" rtlCol="0">
            <a:spAutoFit/>
          </a:bodyPr>
          <a:lstStyle/>
          <a:p>
            <a:r>
              <a:rPr lang="nl-NL" sz="1300" dirty="0">
                <a:solidFill>
                  <a:schemeClr val="bg1"/>
                </a:solidFill>
                <a:latin typeface="Avenir Book" panose="02000503020000020003" pitchFamily="2" charset="0"/>
              </a:rPr>
              <a:t>Ondanks grote ideologische verschillen vormden de grootste partijen een kabinet. Na aanhoudende ruzies stapte de grootste partij op; later wilde een deel sancties tegen Israël (Gaza oorlog), een andere partij stapte op en het kabinet viel opnieuw.</a:t>
            </a:r>
            <a:endParaRPr lang="nl-NL" sz="1300" b="0" i="0" dirty="0">
              <a:solidFill>
                <a:schemeClr val="bg1"/>
              </a:solidFill>
              <a:latin typeface="Avenir Book" panose="02000503020000020003" pitchFamily="2" charset="0"/>
              <a:ea typeface="Roboto Light" panose="02000000000000000000" pitchFamily="2" charset="0"/>
            </a:endParaRPr>
          </a:p>
        </p:txBody>
      </p:sp>
      <p:sp>
        <p:nvSpPr>
          <p:cNvPr id="7" name="Tekstvak 6">
            <a:extLst>
              <a:ext uri="{FF2B5EF4-FFF2-40B4-BE49-F238E27FC236}">
                <a16:creationId xmlns:a16="http://schemas.microsoft.com/office/drawing/2014/main" id="{CBE8CA4A-CCF5-CC1C-2B73-C53BC9A41844}"/>
              </a:ext>
            </a:extLst>
          </p:cNvPr>
          <p:cNvSpPr txBox="1"/>
          <p:nvPr/>
        </p:nvSpPr>
        <p:spPr>
          <a:xfrm>
            <a:off x="5564970" y="6303419"/>
            <a:ext cx="1105340" cy="643144"/>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400" spc="300" dirty="0">
                <a:solidFill>
                  <a:schemeClr val="bg1"/>
                </a:solidFill>
                <a:latin typeface="Impact" panose="020B0806030902050204" pitchFamily="34" charset="0"/>
                <a:ea typeface="Roboto Light" panose="02000000000000000000" pitchFamily="2" charset="0"/>
              </a:rPr>
              <a:t>8</a:t>
            </a:r>
            <a:r>
              <a:rPr lang="nl-NL" sz="1400" b="0" i="0" spc="300" dirty="0">
                <a:solidFill>
                  <a:schemeClr val="bg1"/>
                </a:solidFill>
                <a:latin typeface="Impact" panose="020B0806030902050204" pitchFamily="34" charset="0"/>
                <a:ea typeface="Roboto Light" panose="02000000000000000000" pitchFamily="2" charset="0"/>
              </a:rPr>
              <a:t>/8</a:t>
            </a:r>
          </a:p>
        </p:txBody>
      </p:sp>
    </p:spTree>
    <p:extLst>
      <p:ext uri="{BB962C8B-B14F-4D97-AF65-F5344CB8AC3E}">
        <p14:creationId xmlns:p14="http://schemas.microsoft.com/office/powerpoint/2010/main" val="3554005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ABDFFE7-B483-BA0C-E936-854974CAE6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192012"/>
            <a:ext cx="5602228" cy="421484"/>
          </a:xfrm>
          <a:prstGeom prst="rect">
            <a:avLst/>
          </a:prstGeom>
        </p:spPr>
      </p:pic>
      <p:sp>
        <p:nvSpPr>
          <p:cNvPr id="4" name="TextBox 7">
            <a:extLst>
              <a:ext uri="{FF2B5EF4-FFF2-40B4-BE49-F238E27FC236}">
                <a16:creationId xmlns:a16="http://schemas.microsoft.com/office/drawing/2014/main" id="{7DC1AC2D-E527-FE59-3CC3-4666C369CF78}"/>
              </a:ext>
            </a:extLst>
          </p:cNvPr>
          <p:cNvSpPr txBox="1"/>
          <p:nvPr/>
        </p:nvSpPr>
        <p:spPr>
          <a:xfrm>
            <a:off x="6615131" y="1722134"/>
            <a:ext cx="4841574" cy="1064028"/>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600" dirty="0">
                <a:solidFill>
                  <a:schemeClr val="bg1"/>
                </a:solidFill>
                <a:latin typeface="Avenir Book" panose="02000503020000020003" pitchFamily="2" charset="0"/>
              </a:rPr>
              <a:t>Bekijk de video over de details van de val van het laatste kabinet. </a:t>
            </a:r>
            <a:endParaRPr lang="nl-NL" sz="1600" b="0" i="0" dirty="0">
              <a:solidFill>
                <a:schemeClr val="bg1"/>
              </a:solidFill>
              <a:latin typeface="Avenir Book" panose="02000503020000020003" pitchFamily="2" charset="0"/>
              <a:ea typeface="Roboto Light" panose="02000000000000000000" pitchFamily="2" charset="0"/>
            </a:endParaRPr>
          </a:p>
        </p:txBody>
      </p:sp>
      <p:sp>
        <p:nvSpPr>
          <p:cNvPr id="10" name="TextBox 2">
            <a:extLst>
              <a:ext uri="{FF2B5EF4-FFF2-40B4-BE49-F238E27FC236}">
                <a16:creationId xmlns:a16="http://schemas.microsoft.com/office/drawing/2014/main" id="{84CF1F1A-66BD-18D2-2BB5-9E978C24BE49}"/>
              </a:ext>
            </a:extLst>
          </p:cNvPr>
          <p:cNvSpPr txBox="1"/>
          <p:nvPr/>
        </p:nvSpPr>
        <p:spPr>
          <a:xfrm>
            <a:off x="7529635" y="1172595"/>
            <a:ext cx="2879699"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KABINET-SCHOOF 2025</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
            <a:extLst>
              <a:ext uri="{FF2B5EF4-FFF2-40B4-BE49-F238E27FC236}">
                <a16:creationId xmlns:a16="http://schemas.microsoft.com/office/drawing/2014/main" id="{5DE779D6-7D0D-5277-75D4-C2F2C3E4CD15}"/>
              </a:ext>
            </a:extLst>
          </p:cNvPr>
          <p:cNvSpPr txBox="1"/>
          <p:nvPr/>
        </p:nvSpPr>
        <p:spPr>
          <a:xfrm>
            <a:off x="1996088" y="592949"/>
            <a:ext cx="269375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ACHT 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Rectangle: Rounded Corners 5">
            <a:extLst>
              <a:ext uri="{FF2B5EF4-FFF2-40B4-BE49-F238E27FC236}">
                <a16:creationId xmlns:a16="http://schemas.microsoft.com/office/drawing/2014/main" id="{66C4C31A-2555-42BC-F829-F6C515FF7490}"/>
              </a:ext>
            </a:extLst>
          </p:cNvPr>
          <p:cNvSpPr/>
          <p:nvPr/>
        </p:nvSpPr>
        <p:spPr>
          <a:xfrm rot="5400000">
            <a:off x="315789" y="2510518"/>
            <a:ext cx="5569281" cy="2905466"/>
          </a:xfrm>
          <a:prstGeom prst="roundRect">
            <a:avLst>
              <a:gd name="adj" fmla="val 13394"/>
            </a:avLst>
          </a:prstGeom>
          <a:solidFill>
            <a:srgbClr val="0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Onlinemedia 5" descr="Dit was kabinet-Schoof: de aftermovie">
            <a:hlinkClick r:id="" action="ppaction://media"/>
            <a:extLst>
              <a:ext uri="{FF2B5EF4-FFF2-40B4-BE49-F238E27FC236}">
                <a16:creationId xmlns:a16="http://schemas.microsoft.com/office/drawing/2014/main" id="{660A6E7E-D94A-1931-2735-208FDE9E2DAC}"/>
              </a:ext>
            </a:extLst>
          </p:cNvPr>
          <p:cNvPicPr>
            <a:picLocks noRot="1" noChangeAspect="1"/>
          </p:cNvPicPr>
          <p:nvPr>
            <a:videoFile r:link="rId1"/>
          </p:nvPr>
        </p:nvPicPr>
        <p:blipFill>
          <a:blip r:embed="rId4"/>
          <a:stretch>
            <a:fillRect/>
          </a:stretch>
        </p:blipFill>
        <p:spPr>
          <a:xfrm>
            <a:off x="1749294" y="1621847"/>
            <a:ext cx="2716492" cy="4807951"/>
          </a:xfrm>
          <a:prstGeom prst="rect">
            <a:avLst/>
          </a:prstGeom>
        </p:spPr>
      </p:pic>
      <p:pic>
        <p:nvPicPr>
          <p:cNvPr id="9" name="Afbeelding 8" descr="Afbeelding met kleding, persoon, buitenshuis, trappen&#10;&#10;Automatisch gegenereerde beschrijving">
            <a:extLst>
              <a:ext uri="{FF2B5EF4-FFF2-40B4-BE49-F238E27FC236}">
                <a16:creationId xmlns:a16="http://schemas.microsoft.com/office/drawing/2014/main" id="{40144E02-E482-7CAD-C018-2410C1DD58D1}"/>
              </a:ext>
            </a:extLst>
          </p:cNvPr>
          <p:cNvPicPr>
            <a:picLocks noChangeAspect="1"/>
          </p:cNvPicPr>
          <p:nvPr/>
        </p:nvPicPr>
        <p:blipFill rotWithShape="1">
          <a:blip r:embed="rId5"/>
          <a:srcRect l="2805" t="17463" r="2264" b="9767"/>
          <a:stretch/>
        </p:blipFill>
        <p:spPr>
          <a:xfrm>
            <a:off x="6735743" y="3545023"/>
            <a:ext cx="4703687" cy="2411469"/>
          </a:xfrm>
          <a:prstGeom prst="rect">
            <a:avLst/>
          </a:prstGeom>
        </p:spPr>
      </p:pic>
      <p:grpSp>
        <p:nvGrpSpPr>
          <p:cNvPr id="12" name="Groep 11">
            <a:extLst>
              <a:ext uri="{FF2B5EF4-FFF2-40B4-BE49-F238E27FC236}">
                <a16:creationId xmlns:a16="http://schemas.microsoft.com/office/drawing/2014/main" id="{8BB65A1A-BEB4-19E5-4090-397EBF912BC3}"/>
              </a:ext>
            </a:extLst>
          </p:cNvPr>
          <p:cNvGrpSpPr/>
          <p:nvPr/>
        </p:nvGrpSpPr>
        <p:grpSpPr>
          <a:xfrm>
            <a:off x="6651342" y="3375416"/>
            <a:ext cx="4805363" cy="2750682"/>
            <a:chOff x="1397582" y="1614201"/>
            <a:chExt cx="9517224" cy="5168195"/>
          </a:xfrm>
        </p:grpSpPr>
        <p:pic>
          <p:nvPicPr>
            <p:cNvPr id="14" name="Afbeelding 13" descr="Afbeelding met schermopname, zwart, ontwerp&#10;&#10;Automatisch gegenereerde beschrijving">
              <a:extLst>
                <a:ext uri="{FF2B5EF4-FFF2-40B4-BE49-F238E27FC236}">
                  <a16:creationId xmlns:a16="http://schemas.microsoft.com/office/drawing/2014/main" id="{7E674F1D-78D2-2A7D-FEB3-516CF5FE0FC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25" name="Groep 24">
              <a:extLst>
                <a:ext uri="{FF2B5EF4-FFF2-40B4-BE49-F238E27FC236}">
                  <a16:creationId xmlns:a16="http://schemas.microsoft.com/office/drawing/2014/main" id="{C22652B6-9840-60C3-4E15-FF93CF09C850}"/>
                </a:ext>
              </a:extLst>
            </p:cNvPr>
            <p:cNvGrpSpPr/>
            <p:nvPr/>
          </p:nvGrpSpPr>
          <p:grpSpPr>
            <a:xfrm>
              <a:off x="10064018" y="3069238"/>
              <a:ext cx="792000" cy="504000"/>
              <a:chOff x="10047175" y="3167501"/>
              <a:chExt cx="792000" cy="504000"/>
            </a:xfrm>
          </p:grpSpPr>
          <p:sp>
            <p:nvSpPr>
              <p:cNvPr id="31" name="Ovaal 30">
                <a:extLst>
                  <a:ext uri="{FF2B5EF4-FFF2-40B4-BE49-F238E27FC236}">
                    <a16:creationId xmlns:a16="http://schemas.microsoft.com/office/drawing/2014/main" id="{236D5768-8456-2D7E-A0C6-AD367F73B00F}"/>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2" name="Afgeronde rechthoek 31">
                <a:extLst>
                  <a:ext uri="{FF2B5EF4-FFF2-40B4-BE49-F238E27FC236}">
                    <a16:creationId xmlns:a16="http://schemas.microsoft.com/office/drawing/2014/main" id="{22AF6DBD-690B-EFBB-E7C6-9F4707D24657}"/>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26" name="Groep 25">
              <a:extLst>
                <a:ext uri="{FF2B5EF4-FFF2-40B4-BE49-F238E27FC236}">
                  <a16:creationId xmlns:a16="http://schemas.microsoft.com/office/drawing/2014/main" id="{B8945F2B-5B6D-E923-FB53-7A2D9F323E22}"/>
                </a:ext>
              </a:extLst>
            </p:cNvPr>
            <p:cNvGrpSpPr/>
            <p:nvPr/>
          </p:nvGrpSpPr>
          <p:grpSpPr>
            <a:xfrm>
              <a:off x="10201671" y="4235945"/>
              <a:ext cx="504000" cy="792000"/>
              <a:chOff x="10191176" y="3023336"/>
              <a:chExt cx="504000" cy="792000"/>
            </a:xfrm>
          </p:grpSpPr>
          <p:sp>
            <p:nvSpPr>
              <p:cNvPr id="29" name="Ovaal 28">
                <a:extLst>
                  <a:ext uri="{FF2B5EF4-FFF2-40B4-BE49-F238E27FC236}">
                    <a16:creationId xmlns:a16="http://schemas.microsoft.com/office/drawing/2014/main" id="{620B852F-7E95-78A6-03D2-F9CBB25E8ED8}"/>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0" name="Afgeronde rechthoek 29">
                <a:extLst>
                  <a:ext uri="{FF2B5EF4-FFF2-40B4-BE49-F238E27FC236}">
                    <a16:creationId xmlns:a16="http://schemas.microsoft.com/office/drawing/2014/main" id="{0DEAFCB6-935F-1ED7-FE2F-8D783BDE4023}"/>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27" name="Afgeronde rechthoek 26">
              <a:extLst>
                <a:ext uri="{FF2B5EF4-FFF2-40B4-BE49-F238E27FC236}">
                  <a16:creationId xmlns:a16="http://schemas.microsoft.com/office/drawing/2014/main" id="{18CDEB1E-7FB3-0D9A-870A-3660A49298ED}"/>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8" name="Afgeronde rechthoek 27">
              <a:extLst>
                <a:ext uri="{FF2B5EF4-FFF2-40B4-BE49-F238E27FC236}">
                  <a16:creationId xmlns:a16="http://schemas.microsoft.com/office/drawing/2014/main" id="{1F25F8E8-8DA8-899A-08C1-B9101644D0DE}"/>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Tree>
    <p:extLst>
      <p:ext uri="{BB962C8B-B14F-4D97-AF65-F5344CB8AC3E}">
        <p14:creationId xmlns:p14="http://schemas.microsoft.com/office/powerpoint/2010/main" val="8248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5D5F6C2B-F808-1049-BAEF-F2A49CE316FD}"/>
              </a:ext>
            </a:extLst>
          </p:cNvPr>
          <p:cNvSpPr/>
          <p:nvPr/>
        </p:nvSpPr>
        <p:spPr>
          <a:xfrm>
            <a:off x="2036618" y="1840674"/>
            <a:ext cx="8121916" cy="4631377"/>
          </a:xfrm>
          <a:prstGeom prst="rect">
            <a:avLst/>
          </a:prstGeom>
          <a:solidFill>
            <a:schemeClr val="tx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nvGrpSpPr>
          <p:cNvPr id="25" name="Groep 24">
            <a:extLst>
              <a:ext uri="{FF2B5EF4-FFF2-40B4-BE49-F238E27FC236}">
                <a16:creationId xmlns:a16="http://schemas.microsoft.com/office/drawing/2014/main" id="{B4CCC797-11A2-DD13-385C-918A5F07028A}"/>
              </a:ext>
            </a:extLst>
          </p:cNvPr>
          <p:cNvGrpSpPr/>
          <p:nvPr/>
        </p:nvGrpSpPr>
        <p:grpSpPr>
          <a:xfrm>
            <a:off x="1441058" y="1631973"/>
            <a:ext cx="9517224" cy="5168195"/>
            <a:chOff x="1397582" y="1614201"/>
            <a:chExt cx="9517224" cy="5168195"/>
          </a:xfrm>
        </p:grpSpPr>
        <p:pic>
          <p:nvPicPr>
            <p:cNvPr id="26" name="Afbeelding 25" descr="Afbeelding met schermopname, zwart, ontwerp&#10;&#10;Automatisch gegenereerde beschrijving">
              <a:extLst>
                <a:ext uri="{FF2B5EF4-FFF2-40B4-BE49-F238E27FC236}">
                  <a16:creationId xmlns:a16="http://schemas.microsoft.com/office/drawing/2014/main" id="{C7818F92-2855-632F-0661-BDDEE938EF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27" name="Groep 26">
              <a:extLst>
                <a:ext uri="{FF2B5EF4-FFF2-40B4-BE49-F238E27FC236}">
                  <a16:creationId xmlns:a16="http://schemas.microsoft.com/office/drawing/2014/main" id="{6F9268CB-35B0-6570-BC41-A27804467E4A}"/>
                </a:ext>
              </a:extLst>
            </p:cNvPr>
            <p:cNvGrpSpPr/>
            <p:nvPr/>
          </p:nvGrpSpPr>
          <p:grpSpPr>
            <a:xfrm>
              <a:off x="10064018" y="3069238"/>
              <a:ext cx="792000" cy="504000"/>
              <a:chOff x="10047175" y="3167501"/>
              <a:chExt cx="792000" cy="504000"/>
            </a:xfrm>
          </p:grpSpPr>
          <p:sp>
            <p:nvSpPr>
              <p:cNvPr id="33" name="Ovaal 32">
                <a:extLst>
                  <a:ext uri="{FF2B5EF4-FFF2-40B4-BE49-F238E27FC236}">
                    <a16:creationId xmlns:a16="http://schemas.microsoft.com/office/drawing/2014/main" id="{55294F2C-16FC-FC0A-5259-03F0E0B8843E}"/>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4" name="Afgeronde rechthoek 33">
                <a:extLst>
                  <a:ext uri="{FF2B5EF4-FFF2-40B4-BE49-F238E27FC236}">
                    <a16:creationId xmlns:a16="http://schemas.microsoft.com/office/drawing/2014/main" id="{53A459B7-6F1F-DA5A-E190-5C88149C3A3D}"/>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28" name="Groep 27">
              <a:extLst>
                <a:ext uri="{FF2B5EF4-FFF2-40B4-BE49-F238E27FC236}">
                  <a16:creationId xmlns:a16="http://schemas.microsoft.com/office/drawing/2014/main" id="{62F17DB4-A381-4267-C2AC-183435F1113B}"/>
                </a:ext>
              </a:extLst>
            </p:cNvPr>
            <p:cNvGrpSpPr/>
            <p:nvPr/>
          </p:nvGrpSpPr>
          <p:grpSpPr>
            <a:xfrm>
              <a:off x="10201671" y="4235945"/>
              <a:ext cx="504000" cy="792000"/>
              <a:chOff x="10191176" y="3023336"/>
              <a:chExt cx="504000" cy="792000"/>
            </a:xfrm>
          </p:grpSpPr>
          <p:sp>
            <p:nvSpPr>
              <p:cNvPr id="31" name="Ovaal 30">
                <a:extLst>
                  <a:ext uri="{FF2B5EF4-FFF2-40B4-BE49-F238E27FC236}">
                    <a16:creationId xmlns:a16="http://schemas.microsoft.com/office/drawing/2014/main" id="{632E5676-B62A-F5E0-9D75-51FC9682968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2" name="Afgeronde rechthoek 31">
                <a:extLst>
                  <a:ext uri="{FF2B5EF4-FFF2-40B4-BE49-F238E27FC236}">
                    <a16:creationId xmlns:a16="http://schemas.microsoft.com/office/drawing/2014/main" id="{883FAC47-E3A0-5018-807B-9814C4AEE8D2}"/>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29" name="Afgeronde rechthoek 28">
              <a:extLst>
                <a:ext uri="{FF2B5EF4-FFF2-40B4-BE49-F238E27FC236}">
                  <a16:creationId xmlns:a16="http://schemas.microsoft.com/office/drawing/2014/main" id="{7CC2B546-11C9-670C-3FFB-4CFB1A5FE6B5}"/>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0" name="Afgeronde rechthoek 29">
              <a:extLst>
                <a:ext uri="{FF2B5EF4-FFF2-40B4-BE49-F238E27FC236}">
                  <a16:creationId xmlns:a16="http://schemas.microsoft.com/office/drawing/2014/main" id="{E2BE3A8F-115A-6C99-1FF2-FCD4F09285CA}"/>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36" name="Tekstvak 35">
            <a:extLst>
              <a:ext uri="{FF2B5EF4-FFF2-40B4-BE49-F238E27FC236}">
                <a16:creationId xmlns:a16="http://schemas.microsoft.com/office/drawing/2014/main" id="{439CB236-BD10-BF98-E434-4D32C48BE8DF}"/>
              </a:ext>
            </a:extLst>
          </p:cNvPr>
          <p:cNvSpPr txBox="1"/>
          <p:nvPr/>
        </p:nvSpPr>
        <p:spPr>
          <a:xfrm>
            <a:off x="4983053" y="3054922"/>
            <a:ext cx="2525601" cy="637630"/>
          </a:xfrm>
          <a:prstGeom prst="rect">
            <a:avLst/>
          </a:prstGeom>
          <a:noFill/>
          <a:effectLst>
            <a:outerShdw sx="1000" sy="1000" algn="tl" rotWithShape="0">
              <a:schemeClr val="tx2"/>
            </a:outerShdw>
          </a:effectLst>
        </p:spPr>
        <p:txBody>
          <a:bodyPr wrap="none" lIns="360000" tIns="180000" rIns="360000" bIns="180000" rtlCol="0">
            <a:spAutoFit/>
          </a:bodyPr>
          <a:lstStyle/>
          <a:p>
            <a:pPr algn="l">
              <a:lnSpc>
                <a:spcPct val="150000"/>
              </a:lnSpc>
            </a:pPr>
            <a:r>
              <a:rPr lang="nl-NL" sz="1300" b="0" i="0" spc="300" dirty="0">
                <a:solidFill>
                  <a:schemeClr val="bg1"/>
                </a:solidFill>
                <a:latin typeface="Avenir Book" panose="02000503020000020003" pitchFamily="2" charset="0"/>
                <a:ea typeface="Roboto Light" panose="02000000000000000000" pitchFamily="2" charset="0"/>
              </a:rPr>
              <a:t>DE CONCLUSIES</a:t>
            </a:r>
          </a:p>
        </p:txBody>
      </p:sp>
      <p:sp>
        <p:nvSpPr>
          <p:cNvPr id="37" name="Tekstvak 36">
            <a:extLst>
              <a:ext uri="{FF2B5EF4-FFF2-40B4-BE49-F238E27FC236}">
                <a16:creationId xmlns:a16="http://schemas.microsoft.com/office/drawing/2014/main" id="{5A63036C-1FAB-5CB3-50A9-D6F536045823}"/>
              </a:ext>
            </a:extLst>
          </p:cNvPr>
          <p:cNvSpPr txBox="1"/>
          <p:nvPr/>
        </p:nvSpPr>
        <p:spPr>
          <a:xfrm>
            <a:off x="3247780" y="3603321"/>
            <a:ext cx="6269181" cy="2136052"/>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600" dirty="0">
                <a:solidFill>
                  <a:schemeClr val="bg1"/>
                </a:solidFill>
                <a:latin typeface="Avenir Book" panose="02000503020000020003" pitchFamily="2" charset="0"/>
                <a:ea typeface="Roboto Light" panose="02000000000000000000" pitchFamily="2" charset="0"/>
              </a:rPr>
              <a:t>De aanleiding verschilt per tijd, maar de oorzaken vallen steeds binnen dezelfde 3 categorieën: geld, vertrouwen en waarden. </a:t>
            </a:r>
            <a:br>
              <a:rPr lang="nl-NL" sz="1600" dirty="0">
                <a:solidFill>
                  <a:schemeClr val="bg1"/>
                </a:solidFill>
                <a:latin typeface="Avenir Book" panose="02000503020000020003" pitchFamily="2" charset="0"/>
                <a:ea typeface="Roboto Light" panose="02000000000000000000" pitchFamily="2" charset="0"/>
              </a:rPr>
            </a:br>
            <a:r>
              <a:rPr lang="nl-NL" sz="1600" dirty="0">
                <a:solidFill>
                  <a:schemeClr val="bg1"/>
                </a:solidFill>
                <a:latin typeface="Avenir Book" panose="02000503020000020003" pitchFamily="2" charset="0"/>
                <a:ea typeface="Roboto Light" panose="02000000000000000000" pitchFamily="2" charset="0"/>
              </a:rPr>
              <a:t>Die patronen keren al 50 jaar terug. </a:t>
            </a:r>
          </a:p>
          <a:p>
            <a:pPr marL="285750" indent="-285750" algn="ctr">
              <a:lnSpc>
                <a:spcPct val="150000"/>
              </a:lnSpc>
              <a:buFont typeface="Wingdings" pitchFamily="2" charset="2"/>
              <a:buChar char="§"/>
            </a:pPr>
            <a:endParaRPr lang="nl-NL" sz="1400" b="0" i="0" dirty="0">
              <a:solidFill>
                <a:schemeClr val="bg1"/>
              </a:solidFill>
              <a:latin typeface="Avenir Book" panose="02000503020000020003" pitchFamily="2" charset="0"/>
              <a:ea typeface="Roboto Light" panose="02000000000000000000" pitchFamily="2" charset="0"/>
            </a:endParaRPr>
          </a:p>
        </p:txBody>
      </p:sp>
      <p:sp>
        <p:nvSpPr>
          <p:cNvPr id="2" name="TextBox 2">
            <a:extLst>
              <a:ext uri="{FF2B5EF4-FFF2-40B4-BE49-F238E27FC236}">
                <a16:creationId xmlns:a16="http://schemas.microsoft.com/office/drawing/2014/main" id="{527D6353-0C15-2045-222D-9023E4933354}"/>
              </a:ext>
            </a:extLst>
          </p:cNvPr>
          <p:cNvSpPr txBox="1"/>
          <p:nvPr/>
        </p:nvSpPr>
        <p:spPr>
          <a:xfrm>
            <a:off x="1996088" y="592949"/>
            <a:ext cx="2184829"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GEVALLEN KABINETTEN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536417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5B3D5F7-B9F4-FF9C-FB33-3CDA99C495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477" y="1522103"/>
            <a:ext cx="5602228" cy="421484"/>
          </a:xfrm>
          <a:prstGeom prst="rect">
            <a:avLst/>
          </a:prstGeom>
        </p:spPr>
      </p:pic>
      <p:sp>
        <p:nvSpPr>
          <p:cNvPr id="3" name="TextBox 7">
            <a:extLst>
              <a:ext uri="{FF2B5EF4-FFF2-40B4-BE49-F238E27FC236}">
                <a16:creationId xmlns:a16="http://schemas.microsoft.com/office/drawing/2014/main" id="{030FDDA6-3FD4-0AE1-B46C-B76737C73E5D}"/>
              </a:ext>
            </a:extLst>
          </p:cNvPr>
          <p:cNvSpPr txBox="1"/>
          <p:nvPr/>
        </p:nvSpPr>
        <p:spPr>
          <a:xfrm>
            <a:off x="6615131" y="2052225"/>
            <a:ext cx="4841574" cy="1433360"/>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600" dirty="0">
                <a:solidFill>
                  <a:schemeClr val="bg1"/>
                </a:solidFill>
                <a:latin typeface="Avenir Book" panose="02000503020000020003" pitchFamily="2" charset="0"/>
                <a:ea typeface="Roboto Light" panose="02000000000000000000" pitchFamily="2" charset="0"/>
              </a:rPr>
              <a:t>Nu je een aantal voorbeelden hebt gezien uit de geschiedenis van kabinetten, bespreek de vragen hiernaast </a:t>
            </a:r>
            <a:endParaRPr lang="nl-NL" sz="1600" b="0" i="0" dirty="0">
              <a:solidFill>
                <a:schemeClr val="bg1"/>
              </a:solidFill>
              <a:latin typeface="Avenir Book" panose="02000503020000020003" pitchFamily="2" charset="0"/>
              <a:ea typeface="Roboto Light" panose="02000000000000000000" pitchFamily="2" charset="0"/>
            </a:endParaRPr>
          </a:p>
        </p:txBody>
      </p:sp>
      <p:sp>
        <p:nvSpPr>
          <p:cNvPr id="4" name="TextBox 2">
            <a:extLst>
              <a:ext uri="{FF2B5EF4-FFF2-40B4-BE49-F238E27FC236}">
                <a16:creationId xmlns:a16="http://schemas.microsoft.com/office/drawing/2014/main" id="{B0902772-7483-2C30-AF98-AFEA6CDEBA05}"/>
              </a:ext>
            </a:extLst>
          </p:cNvPr>
          <p:cNvSpPr txBox="1"/>
          <p:nvPr/>
        </p:nvSpPr>
        <p:spPr>
          <a:xfrm>
            <a:off x="8141186" y="1489416"/>
            <a:ext cx="1888659"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WAT VIND JIJ?</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6" name="Afbeelding 5" descr="Afbeelding met kleding, persoon, buitenshuis, trappen&#10;&#10;Automatisch gegenereerde beschrijving">
            <a:extLst>
              <a:ext uri="{FF2B5EF4-FFF2-40B4-BE49-F238E27FC236}">
                <a16:creationId xmlns:a16="http://schemas.microsoft.com/office/drawing/2014/main" id="{EC7198B8-9415-9EF3-32E4-38C51619C597}"/>
              </a:ext>
            </a:extLst>
          </p:cNvPr>
          <p:cNvPicPr>
            <a:picLocks noChangeAspect="1"/>
          </p:cNvPicPr>
          <p:nvPr/>
        </p:nvPicPr>
        <p:blipFill rotWithShape="1">
          <a:blip r:embed="rId4"/>
          <a:srcRect l="2805" t="17463" r="2264" b="9767"/>
          <a:stretch/>
        </p:blipFill>
        <p:spPr>
          <a:xfrm>
            <a:off x="6735743" y="3985287"/>
            <a:ext cx="4703687" cy="2411469"/>
          </a:xfrm>
          <a:prstGeom prst="rect">
            <a:avLst/>
          </a:prstGeom>
        </p:spPr>
      </p:pic>
      <p:grpSp>
        <p:nvGrpSpPr>
          <p:cNvPr id="7" name="Groep 6">
            <a:extLst>
              <a:ext uri="{FF2B5EF4-FFF2-40B4-BE49-F238E27FC236}">
                <a16:creationId xmlns:a16="http://schemas.microsoft.com/office/drawing/2014/main" id="{C39F90B9-877E-8EEC-D21C-4FAF5D473D70}"/>
              </a:ext>
            </a:extLst>
          </p:cNvPr>
          <p:cNvGrpSpPr/>
          <p:nvPr/>
        </p:nvGrpSpPr>
        <p:grpSpPr>
          <a:xfrm>
            <a:off x="6651342" y="3815680"/>
            <a:ext cx="4805363" cy="2750682"/>
            <a:chOff x="1397582" y="1614201"/>
            <a:chExt cx="9517224" cy="5168195"/>
          </a:xfrm>
        </p:grpSpPr>
        <p:pic>
          <p:nvPicPr>
            <p:cNvPr id="8" name="Afbeelding 7" descr="Afbeelding met schermopname, zwart, ontwerp&#10;&#10;Automatisch gegenereerde beschrijving">
              <a:extLst>
                <a:ext uri="{FF2B5EF4-FFF2-40B4-BE49-F238E27FC236}">
                  <a16:creationId xmlns:a16="http://schemas.microsoft.com/office/drawing/2014/main" id="{1D377FA0-57FA-D0C8-82D8-CC740D852F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9" name="Groep 8">
              <a:extLst>
                <a:ext uri="{FF2B5EF4-FFF2-40B4-BE49-F238E27FC236}">
                  <a16:creationId xmlns:a16="http://schemas.microsoft.com/office/drawing/2014/main" id="{A9762CFB-C317-5E45-BA19-91076F00B531}"/>
                </a:ext>
              </a:extLst>
            </p:cNvPr>
            <p:cNvGrpSpPr/>
            <p:nvPr/>
          </p:nvGrpSpPr>
          <p:grpSpPr>
            <a:xfrm>
              <a:off x="10064018" y="3069238"/>
              <a:ext cx="792000" cy="504000"/>
              <a:chOff x="10047175" y="3167501"/>
              <a:chExt cx="792000" cy="504000"/>
            </a:xfrm>
          </p:grpSpPr>
          <p:sp>
            <p:nvSpPr>
              <p:cNvPr id="15" name="Ovaal 14">
                <a:extLst>
                  <a:ext uri="{FF2B5EF4-FFF2-40B4-BE49-F238E27FC236}">
                    <a16:creationId xmlns:a16="http://schemas.microsoft.com/office/drawing/2014/main" id="{386AF47D-8AC6-7DC2-72B7-398174193F4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6" name="Afgeronde rechthoek 15">
                <a:extLst>
                  <a:ext uri="{FF2B5EF4-FFF2-40B4-BE49-F238E27FC236}">
                    <a16:creationId xmlns:a16="http://schemas.microsoft.com/office/drawing/2014/main" id="{5EEAFB2D-5D59-62D9-D179-B0D1EEA7D9F0}"/>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grpSp>
          <p:nvGrpSpPr>
            <p:cNvPr id="10" name="Groep 9">
              <a:extLst>
                <a:ext uri="{FF2B5EF4-FFF2-40B4-BE49-F238E27FC236}">
                  <a16:creationId xmlns:a16="http://schemas.microsoft.com/office/drawing/2014/main" id="{1F8B6CF1-699E-364E-88E2-3D3489375899}"/>
                </a:ext>
              </a:extLst>
            </p:cNvPr>
            <p:cNvGrpSpPr/>
            <p:nvPr/>
          </p:nvGrpSpPr>
          <p:grpSpPr>
            <a:xfrm>
              <a:off x="10201671" y="4235945"/>
              <a:ext cx="504000" cy="792000"/>
              <a:chOff x="10191176" y="3023336"/>
              <a:chExt cx="504000" cy="792000"/>
            </a:xfrm>
          </p:grpSpPr>
          <p:sp>
            <p:nvSpPr>
              <p:cNvPr id="13" name="Ovaal 12">
                <a:extLst>
                  <a:ext uri="{FF2B5EF4-FFF2-40B4-BE49-F238E27FC236}">
                    <a16:creationId xmlns:a16="http://schemas.microsoft.com/office/drawing/2014/main" id="{8FE95EB5-9F55-5884-E51A-6F5B84542554}"/>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4" name="Afgeronde rechthoek 13">
                <a:extLst>
                  <a:ext uri="{FF2B5EF4-FFF2-40B4-BE49-F238E27FC236}">
                    <a16:creationId xmlns:a16="http://schemas.microsoft.com/office/drawing/2014/main" id="{8CFDF525-67B7-2AB6-DADE-46C200B93199}"/>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sp>
          <p:nvSpPr>
            <p:cNvPr id="11" name="Afgeronde rechthoek 10">
              <a:extLst>
                <a:ext uri="{FF2B5EF4-FFF2-40B4-BE49-F238E27FC236}">
                  <a16:creationId xmlns:a16="http://schemas.microsoft.com/office/drawing/2014/main" id="{005DC930-5367-6665-2C5F-C4C80018AF2C}"/>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2" name="Afgeronde rechthoek 11">
              <a:extLst>
                <a:ext uri="{FF2B5EF4-FFF2-40B4-BE49-F238E27FC236}">
                  <a16:creationId xmlns:a16="http://schemas.microsoft.com/office/drawing/2014/main" id="{F63EFF5A-5B8C-2E91-B5D2-EBFD855B8448}"/>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pic>
        <p:nvPicPr>
          <p:cNvPr id="18" name="Afbeelding 17" descr="Afbeelding met ontvangst&#10;&#10;Beschrijving automatisch gegenereerd met gemiddelde betrouwbaarheid">
            <a:extLst>
              <a:ext uri="{FF2B5EF4-FFF2-40B4-BE49-F238E27FC236}">
                <a16:creationId xmlns:a16="http://schemas.microsoft.com/office/drawing/2014/main" id="{30BC998E-B488-3935-CEA7-CF2E666AE961}"/>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a:stretch/>
        </p:blipFill>
        <p:spPr>
          <a:xfrm>
            <a:off x="837683" y="2880498"/>
            <a:ext cx="4895246" cy="3419200"/>
          </a:xfrm>
          <a:prstGeom prst="rect">
            <a:avLst/>
          </a:prstGeom>
          <a:effectLst>
            <a:outerShdw blurRad="50800" dist="38100" dir="2700000" algn="tl" rotWithShape="0">
              <a:prstClr val="black">
                <a:alpha val="40000"/>
              </a:prstClr>
            </a:outerShdw>
          </a:effectLst>
        </p:spPr>
      </p:pic>
      <p:sp>
        <p:nvSpPr>
          <p:cNvPr id="19" name="Tekstvak 18">
            <a:extLst>
              <a:ext uri="{FF2B5EF4-FFF2-40B4-BE49-F238E27FC236}">
                <a16:creationId xmlns:a16="http://schemas.microsoft.com/office/drawing/2014/main" id="{CDB6DDD2-B383-DA8E-C571-C0698CEA5574}"/>
              </a:ext>
            </a:extLst>
          </p:cNvPr>
          <p:cNvSpPr txBox="1"/>
          <p:nvPr/>
        </p:nvSpPr>
        <p:spPr>
          <a:xfrm>
            <a:off x="673273" y="3815680"/>
            <a:ext cx="5224067" cy="2541356"/>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r>
              <a:rPr lang="nl-NL" sz="1600" dirty="0">
                <a:latin typeface="Avenir Book" panose="02000503020000020003" pitchFamily="2" charset="0"/>
              </a:rPr>
              <a:t>1. Wanneer vind jij het terecht dat een kabinet valt? Geef een voorbeeld uit de les. </a:t>
            </a:r>
          </a:p>
          <a:p>
            <a:pPr algn="ctr">
              <a:lnSpc>
                <a:spcPct val="150000"/>
              </a:lnSpc>
            </a:pPr>
            <a:endParaRPr lang="nl-NL" sz="1600" b="0" i="0" dirty="0">
              <a:latin typeface="Avenir Book" panose="02000503020000020003" pitchFamily="2" charset="0"/>
              <a:ea typeface="Roboto Light" panose="02000000000000000000" pitchFamily="2" charset="0"/>
            </a:endParaRPr>
          </a:p>
          <a:p>
            <a:pPr algn="ctr">
              <a:lnSpc>
                <a:spcPct val="150000"/>
              </a:lnSpc>
            </a:pPr>
            <a:r>
              <a:rPr lang="nl-NL" sz="1600" dirty="0">
                <a:latin typeface="Avenir Book" panose="02000503020000020003" pitchFamily="2" charset="0"/>
              </a:rPr>
              <a:t>2. Mag een partij een kabinetscrisis veroorzaken voor partijbelang als het land in crisis is? </a:t>
            </a:r>
          </a:p>
          <a:p>
            <a:pPr algn="ctr">
              <a:lnSpc>
                <a:spcPct val="150000"/>
              </a:lnSpc>
            </a:pPr>
            <a:endParaRPr lang="nl-NL" sz="1600" b="0" i="0" dirty="0">
              <a:solidFill>
                <a:schemeClr val="bg1"/>
              </a:solidFill>
              <a:latin typeface="Avenir Book" panose="02000503020000020003" pitchFamily="2" charset="0"/>
              <a:ea typeface="Roboto Light" panose="02000000000000000000" pitchFamily="2" charset="0"/>
            </a:endParaRPr>
          </a:p>
        </p:txBody>
      </p:sp>
      <p:sp>
        <p:nvSpPr>
          <p:cNvPr id="20" name="TextBox 2">
            <a:extLst>
              <a:ext uri="{FF2B5EF4-FFF2-40B4-BE49-F238E27FC236}">
                <a16:creationId xmlns:a16="http://schemas.microsoft.com/office/drawing/2014/main" id="{7515678B-B613-BDF7-1F24-E7D06E42D61D}"/>
              </a:ext>
            </a:extLst>
          </p:cNvPr>
          <p:cNvSpPr txBox="1"/>
          <p:nvPr/>
        </p:nvSpPr>
        <p:spPr>
          <a:xfrm>
            <a:off x="2616084" y="3217275"/>
            <a:ext cx="1499128" cy="429733"/>
          </a:xfrm>
          <a:prstGeom prst="rect">
            <a:avLst/>
          </a:prstGeom>
          <a:noFill/>
        </p:spPr>
        <p:txBody>
          <a:bodyPr wrap="none" rtlCol="0">
            <a:spAutoFit/>
          </a:bodyPr>
          <a:lstStyle/>
          <a:p>
            <a:pPr algn="l">
              <a:lnSpc>
                <a:spcPct val="150000"/>
              </a:lnSpc>
            </a:pPr>
            <a:r>
              <a:rPr lang="en-GB" sz="1600" b="1" spc="300" dirty="0">
                <a:latin typeface="Avenir Book" panose="02000503020000020003" pitchFamily="2" charset="0"/>
                <a:ea typeface="Urbanist" panose="020B0A04040200000203" pitchFamily="34" charset="77"/>
                <a:cs typeface="Urbanist" panose="020B0A04040200000203" pitchFamily="34" charset="77"/>
              </a:rPr>
              <a:t>BESPREEK</a:t>
            </a:r>
            <a:endParaRPr lang="en-NL" sz="1600" b="1" spc="300">
              <a:latin typeface="Avenir Book" panose="02000503020000020003" pitchFamily="2" charset="0"/>
              <a:ea typeface="Urbanist" panose="020B0A04040200000203" pitchFamily="34" charset="77"/>
              <a:cs typeface="Urbanist" panose="020B0A04040200000203" pitchFamily="34" charset="77"/>
            </a:endParaRPr>
          </a:p>
        </p:txBody>
      </p:sp>
      <p:sp>
        <p:nvSpPr>
          <p:cNvPr id="5" name="TextBox 2">
            <a:extLst>
              <a:ext uri="{FF2B5EF4-FFF2-40B4-BE49-F238E27FC236}">
                <a16:creationId xmlns:a16="http://schemas.microsoft.com/office/drawing/2014/main" id="{310D3DF5-645B-42A0-E69A-9F641EF603FC}"/>
              </a:ext>
            </a:extLst>
          </p:cNvPr>
          <p:cNvSpPr txBox="1"/>
          <p:nvPr/>
        </p:nvSpPr>
        <p:spPr>
          <a:xfrm>
            <a:off x="1996088" y="592949"/>
            <a:ext cx="2006896"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3615552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gebouw, buitenshuis, persoon, kleding&#10;&#10;Automatisch gegenereerde beschrijving">
            <a:extLst>
              <a:ext uri="{FF2B5EF4-FFF2-40B4-BE49-F238E27FC236}">
                <a16:creationId xmlns:a16="http://schemas.microsoft.com/office/drawing/2014/main" id="{2553254E-2758-90B0-4676-2F3A9A56CF2A}"/>
              </a:ext>
            </a:extLst>
          </p:cNvPr>
          <p:cNvPicPr>
            <a:picLocks noChangeAspect="1"/>
          </p:cNvPicPr>
          <p:nvPr/>
        </p:nvPicPr>
        <p:blipFill rotWithShape="1">
          <a:blip r:embed="rId3"/>
          <a:srcRect t="18663" b="10266"/>
          <a:stretch/>
        </p:blipFill>
        <p:spPr>
          <a:xfrm>
            <a:off x="6808341" y="3912033"/>
            <a:ext cx="4491363" cy="2435949"/>
          </a:xfrm>
          <a:prstGeom prst="rect">
            <a:avLst/>
          </a:prstGeom>
        </p:spPr>
      </p:pic>
      <p:pic>
        <p:nvPicPr>
          <p:cNvPr id="2" name="Afbeelding 1">
            <a:extLst>
              <a:ext uri="{FF2B5EF4-FFF2-40B4-BE49-F238E27FC236}">
                <a16:creationId xmlns:a16="http://schemas.microsoft.com/office/drawing/2014/main" id="{B5B3D5F7-B9F4-FF9C-FB33-3CDA99C495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4477" y="1928502"/>
            <a:ext cx="5602228" cy="421484"/>
          </a:xfrm>
          <a:prstGeom prst="rect">
            <a:avLst/>
          </a:prstGeom>
        </p:spPr>
      </p:pic>
      <p:sp>
        <p:nvSpPr>
          <p:cNvPr id="3" name="TextBox 7">
            <a:extLst>
              <a:ext uri="{FF2B5EF4-FFF2-40B4-BE49-F238E27FC236}">
                <a16:creationId xmlns:a16="http://schemas.microsoft.com/office/drawing/2014/main" id="{030FDDA6-3FD4-0AE1-B46C-B76737C73E5D}"/>
              </a:ext>
            </a:extLst>
          </p:cNvPr>
          <p:cNvSpPr txBox="1"/>
          <p:nvPr/>
        </p:nvSpPr>
        <p:spPr>
          <a:xfrm>
            <a:off x="6615131" y="2458624"/>
            <a:ext cx="4841574" cy="1439579"/>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600" dirty="0">
                <a:solidFill>
                  <a:schemeClr val="bg1"/>
                </a:solidFill>
                <a:latin typeface="Avenir Book" panose="02000503020000020003" pitchFamily="2" charset="0"/>
              </a:rPr>
              <a:t>Nu je weet waarover voorgaande kabinetten zijn gevallen is het tijd om de balans op te maken. </a:t>
            </a:r>
          </a:p>
        </p:txBody>
      </p:sp>
      <p:sp>
        <p:nvSpPr>
          <p:cNvPr id="4" name="TextBox 2">
            <a:extLst>
              <a:ext uri="{FF2B5EF4-FFF2-40B4-BE49-F238E27FC236}">
                <a16:creationId xmlns:a16="http://schemas.microsoft.com/office/drawing/2014/main" id="{B0902772-7483-2C30-AF98-AFEA6CDEBA05}"/>
              </a:ext>
            </a:extLst>
          </p:cNvPr>
          <p:cNvSpPr txBox="1"/>
          <p:nvPr/>
        </p:nvSpPr>
        <p:spPr>
          <a:xfrm>
            <a:off x="8141186" y="1895815"/>
            <a:ext cx="1888659" cy="423449"/>
          </a:xfrm>
          <a:prstGeom prst="rect">
            <a:avLst/>
          </a:prstGeom>
          <a:noFill/>
        </p:spPr>
        <p:txBody>
          <a:bodyPr wrap="none" rtlCol="0">
            <a:spAutoFit/>
          </a:bodyPr>
          <a:lstStyle/>
          <a:p>
            <a:pPr algn="l">
              <a:lnSpc>
                <a:spcPct val="150000"/>
              </a:lnSpc>
            </a:pPr>
            <a:r>
              <a:rPr lang="en-GB" sz="16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WAT VIND JIJ?</a:t>
            </a:r>
            <a:endParaRPr lang="en-NL" sz="16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7" name="Groep 6">
            <a:extLst>
              <a:ext uri="{FF2B5EF4-FFF2-40B4-BE49-F238E27FC236}">
                <a16:creationId xmlns:a16="http://schemas.microsoft.com/office/drawing/2014/main" id="{C39F90B9-877E-8EEC-D21C-4FAF5D473D70}"/>
              </a:ext>
            </a:extLst>
          </p:cNvPr>
          <p:cNvGrpSpPr/>
          <p:nvPr/>
        </p:nvGrpSpPr>
        <p:grpSpPr>
          <a:xfrm>
            <a:off x="6632034" y="3792370"/>
            <a:ext cx="4805363" cy="2773992"/>
            <a:chOff x="1359340" y="1570404"/>
            <a:chExt cx="9517225" cy="5211992"/>
          </a:xfrm>
        </p:grpSpPr>
        <p:pic>
          <p:nvPicPr>
            <p:cNvPr id="8" name="Afbeelding 7" descr="Afbeelding met schermopname, zwart, ontwerp&#10;&#10;Automatisch gegenereerde beschrijving">
              <a:extLst>
                <a:ext uri="{FF2B5EF4-FFF2-40B4-BE49-F238E27FC236}">
                  <a16:creationId xmlns:a16="http://schemas.microsoft.com/office/drawing/2014/main" id="{1D377FA0-57FA-D0C8-82D8-CC740D852F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59340" y="1570404"/>
              <a:ext cx="9517225" cy="5047861"/>
            </a:xfrm>
            <a:prstGeom prst="rect">
              <a:avLst/>
            </a:prstGeom>
          </p:spPr>
        </p:pic>
        <p:grpSp>
          <p:nvGrpSpPr>
            <p:cNvPr id="9" name="Groep 8">
              <a:extLst>
                <a:ext uri="{FF2B5EF4-FFF2-40B4-BE49-F238E27FC236}">
                  <a16:creationId xmlns:a16="http://schemas.microsoft.com/office/drawing/2014/main" id="{A9762CFB-C317-5E45-BA19-91076F00B531}"/>
                </a:ext>
              </a:extLst>
            </p:cNvPr>
            <p:cNvGrpSpPr/>
            <p:nvPr/>
          </p:nvGrpSpPr>
          <p:grpSpPr>
            <a:xfrm>
              <a:off x="10064018" y="3069238"/>
              <a:ext cx="792000" cy="504000"/>
              <a:chOff x="10047175" y="3167501"/>
              <a:chExt cx="792000" cy="504000"/>
            </a:xfrm>
          </p:grpSpPr>
          <p:sp>
            <p:nvSpPr>
              <p:cNvPr id="15" name="Ovaal 14">
                <a:extLst>
                  <a:ext uri="{FF2B5EF4-FFF2-40B4-BE49-F238E27FC236}">
                    <a16:creationId xmlns:a16="http://schemas.microsoft.com/office/drawing/2014/main" id="{386AF47D-8AC6-7DC2-72B7-398174193F4C}"/>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6" name="Afgeronde rechthoek 15">
                <a:extLst>
                  <a:ext uri="{FF2B5EF4-FFF2-40B4-BE49-F238E27FC236}">
                    <a16:creationId xmlns:a16="http://schemas.microsoft.com/office/drawing/2014/main" id="{5EEAFB2D-5D59-62D9-D179-B0D1EEA7D9F0}"/>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grpSp>
          <p:nvGrpSpPr>
            <p:cNvPr id="10" name="Groep 9">
              <a:extLst>
                <a:ext uri="{FF2B5EF4-FFF2-40B4-BE49-F238E27FC236}">
                  <a16:creationId xmlns:a16="http://schemas.microsoft.com/office/drawing/2014/main" id="{1F8B6CF1-699E-364E-88E2-3D3489375899}"/>
                </a:ext>
              </a:extLst>
            </p:cNvPr>
            <p:cNvGrpSpPr/>
            <p:nvPr/>
          </p:nvGrpSpPr>
          <p:grpSpPr>
            <a:xfrm>
              <a:off x="10201671" y="4235945"/>
              <a:ext cx="504000" cy="792000"/>
              <a:chOff x="10191176" y="3023336"/>
              <a:chExt cx="504000" cy="792000"/>
            </a:xfrm>
          </p:grpSpPr>
          <p:sp>
            <p:nvSpPr>
              <p:cNvPr id="13" name="Ovaal 12">
                <a:extLst>
                  <a:ext uri="{FF2B5EF4-FFF2-40B4-BE49-F238E27FC236}">
                    <a16:creationId xmlns:a16="http://schemas.microsoft.com/office/drawing/2014/main" id="{8FE95EB5-9F55-5884-E51A-6F5B84542554}"/>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4" name="Afgeronde rechthoek 13">
                <a:extLst>
                  <a:ext uri="{FF2B5EF4-FFF2-40B4-BE49-F238E27FC236}">
                    <a16:creationId xmlns:a16="http://schemas.microsoft.com/office/drawing/2014/main" id="{8CFDF525-67B7-2AB6-DADE-46C200B93199}"/>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sp>
          <p:nvSpPr>
            <p:cNvPr id="11" name="Afgeronde rechthoek 10">
              <a:extLst>
                <a:ext uri="{FF2B5EF4-FFF2-40B4-BE49-F238E27FC236}">
                  <a16:creationId xmlns:a16="http://schemas.microsoft.com/office/drawing/2014/main" id="{005DC930-5367-6665-2C5F-C4C80018AF2C}"/>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sp>
          <p:nvSpPr>
            <p:cNvPr id="12" name="Afgeronde rechthoek 11">
              <a:extLst>
                <a:ext uri="{FF2B5EF4-FFF2-40B4-BE49-F238E27FC236}">
                  <a16:creationId xmlns:a16="http://schemas.microsoft.com/office/drawing/2014/main" id="{F63EFF5A-5B8C-2E91-B5D2-EBFD855B8448}"/>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Avenir Book" panose="02000503020000020003" pitchFamily="2" charset="0"/>
                <a:ea typeface="Roboto Light" panose="02000000000000000000" pitchFamily="2" charset="0"/>
                <a:cs typeface="Arial Narrow" panose="020B0604020202020204" pitchFamily="34" charset="0"/>
              </a:endParaRPr>
            </a:p>
          </p:txBody>
        </p:sp>
      </p:grpSp>
      <p:pic>
        <p:nvPicPr>
          <p:cNvPr id="18" name="Afbeelding 17" descr="Afbeelding met ontvangst&#10;&#10;Beschrijving automatisch gegenereerd met gemiddelde betrouwbaarheid">
            <a:extLst>
              <a:ext uri="{FF2B5EF4-FFF2-40B4-BE49-F238E27FC236}">
                <a16:creationId xmlns:a16="http://schemas.microsoft.com/office/drawing/2014/main" id="{30BC998E-B488-3935-CEA7-CF2E666AE961}"/>
              </a:ext>
            </a:extLst>
          </p:cNvPr>
          <p:cNvPicPr>
            <a:picLocks noChangeAspect="1"/>
          </p:cNvPicPr>
          <p:nvPr/>
        </p:nvPicPr>
        <p:blipFill rotWithShape="1">
          <a:blip r:embed="rId6" cstate="screen">
            <a:duotone>
              <a:schemeClr val="accent4">
                <a:shade val="45000"/>
                <a:satMod val="135000"/>
              </a:schemeClr>
              <a:prstClr val="white"/>
            </a:duotone>
            <a:extLst>
              <a:ext uri="{BEBA8EAE-BF5A-486C-A8C5-ECC9F3942E4B}">
                <a14:imgProps xmlns:a14="http://schemas.microsoft.com/office/drawing/2010/main">
                  <a14:imgLayer r:embed="rId7">
                    <a14:imgEffect>
                      <a14:brightnessContrast bright="36000"/>
                    </a14:imgEffect>
                  </a14:imgLayer>
                </a14:imgProps>
              </a:ext>
              <a:ext uri="{28A0092B-C50C-407E-A947-70E740481C1C}">
                <a14:useLocalDpi xmlns:a14="http://schemas.microsoft.com/office/drawing/2010/main"/>
              </a:ext>
            </a:extLst>
          </a:blip>
          <a:srcRect/>
          <a:stretch/>
        </p:blipFill>
        <p:spPr>
          <a:xfrm>
            <a:off x="837683" y="2880498"/>
            <a:ext cx="4895246" cy="3419200"/>
          </a:xfrm>
          <a:prstGeom prst="rect">
            <a:avLst/>
          </a:prstGeom>
          <a:effectLst>
            <a:outerShdw blurRad="50800" dist="38100" dir="2700000" algn="tl" rotWithShape="0">
              <a:prstClr val="black">
                <a:alpha val="40000"/>
              </a:prstClr>
            </a:outerShdw>
          </a:effectLst>
        </p:spPr>
      </p:pic>
      <p:sp>
        <p:nvSpPr>
          <p:cNvPr id="20" name="TextBox 2">
            <a:extLst>
              <a:ext uri="{FF2B5EF4-FFF2-40B4-BE49-F238E27FC236}">
                <a16:creationId xmlns:a16="http://schemas.microsoft.com/office/drawing/2014/main" id="{7515678B-B613-BDF7-1F24-E7D06E42D61D}"/>
              </a:ext>
            </a:extLst>
          </p:cNvPr>
          <p:cNvSpPr txBox="1"/>
          <p:nvPr/>
        </p:nvSpPr>
        <p:spPr>
          <a:xfrm>
            <a:off x="2076935" y="3217275"/>
            <a:ext cx="3134191" cy="429733"/>
          </a:xfrm>
          <a:prstGeom prst="rect">
            <a:avLst/>
          </a:prstGeom>
          <a:noFill/>
        </p:spPr>
        <p:txBody>
          <a:bodyPr wrap="none" rtlCol="0">
            <a:spAutoFit/>
          </a:bodyPr>
          <a:lstStyle/>
          <a:p>
            <a:pPr algn="l">
              <a:lnSpc>
                <a:spcPct val="150000"/>
              </a:lnSpc>
            </a:pPr>
            <a:r>
              <a:rPr lang="en-GB" sz="1600" b="1" spc="300" dirty="0">
                <a:latin typeface="Avenir Book" panose="02000503020000020003" pitchFamily="2" charset="0"/>
                <a:ea typeface="Urbanist" panose="020B0A04040200000203" pitchFamily="34" charset="77"/>
                <a:cs typeface="Urbanist" panose="020B0A04040200000203" pitchFamily="34" charset="77"/>
              </a:rPr>
              <a:t>REFLECTIE OPDRACHT</a:t>
            </a:r>
            <a:endParaRPr lang="en-NL" sz="1600" b="1" spc="300">
              <a:latin typeface="Avenir Book" panose="02000503020000020003" pitchFamily="2" charset="0"/>
              <a:ea typeface="Urbanist" panose="020B0A04040200000203" pitchFamily="34" charset="77"/>
              <a:cs typeface="Urbanist" panose="020B0A04040200000203" pitchFamily="34" charset="77"/>
            </a:endParaRPr>
          </a:p>
        </p:txBody>
      </p:sp>
      <p:sp>
        <p:nvSpPr>
          <p:cNvPr id="24" name="Afgeronde rechthoek 23">
            <a:extLst>
              <a:ext uri="{FF2B5EF4-FFF2-40B4-BE49-F238E27FC236}">
                <a16:creationId xmlns:a16="http://schemas.microsoft.com/office/drawing/2014/main" id="{AA93AE9D-6148-EA6B-E573-7B1C3DBC5468}"/>
              </a:ext>
            </a:extLst>
          </p:cNvPr>
          <p:cNvSpPr/>
          <p:nvPr/>
        </p:nvSpPr>
        <p:spPr>
          <a:xfrm>
            <a:off x="-1051919" y="5884800"/>
            <a:ext cx="616444" cy="207921"/>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2" name="Tekstvak 31">
            <a:extLst>
              <a:ext uri="{FF2B5EF4-FFF2-40B4-BE49-F238E27FC236}">
                <a16:creationId xmlns:a16="http://schemas.microsoft.com/office/drawing/2014/main" id="{6230C979-5E47-E716-9C4D-2C746930E5C4}"/>
              </a:ext>
            </a:extLst>
          </p:cNvPr>
          <p:cNvSpPr txBox="1"/>
          <p:nvPr/>
        </p:nvSpPr>
        <p:spPr>
          <a:xfrm>
            <a:off x="618692" y="3657715"/>
            <a:ext cx="5333227" cy="3043993"/>
          </a:xfrm>
          <a:prstGeom prst="rect">
            <a:avLst/>
          </a:prstGeom>
          <a:noFill/>
          <a:effectLst>
            <a:outerShdw sx="1000" sy="1000" algn="tl" rotWithShape="0">
              <a:schemeClr val="tx2"/>
            </a:outerShdw>
          </a:effectLst>
        </p:spPr>
        <p:txBody>
          <a:bodyPr wrap="square" lIns="360000" tIns="180000" rIns="360000" bIns="180000" rtlCol="0">
            <a:spAutoFit/>
          </a:bodyPr>
          <a:lstStyle/>
          <a:p>
            <a:pPr algn="ctr">
              <a:lnSpc>
                <a:spcPct val="150000"/>
              </a:lnSpc>
            </a:pPr>
            <a:endParaRPr lang="nl-NL" sz="1400" dirty="0">
              <a:latin typeface="Avenir Book" panose="02000503020000020003" pitchFamily="2" charset="0"/>
            </a:endParaRPr>
          </a:p>
          <a:p>
            <a:pPr algn="ctr">
              <a:lnSpc>
                <a:spcPct val="150000"/>
              </a:lnSpc>
            </a:pPr>
            <a:r>
              <a:rPr lang="nl-NL" sz="1600" dirty="0">
                <a:latin typeface="Avenir Book" panose="02000503020000020003" pitchFamily="2" charset="0"/>
              </a:rPr>
              <a:t>Denk samen met een klasgenoot na over 5 belangrijke voorwaarden voor een succesvol kabinet.</a:t>
            </a:r>
            <a:br>
              <a:rPr lang="nl-NL" sz="1600" dirty="0">
                <a:latin typeface="Avenir Book" panose="02000503020000020003" pitchFamily="2" charset="0"/>
              </a:rPr>
            </a:br>
            <a:endParaRPr lang="nl-NL" sz="1600" dirty="0">
              <a:latin typeface="Avenir Book" panose="02000503020000020003" pitchFamily="2" charset="0"/>
            </a:endParaRPr>
          </a:p>
          <a:p>
            <a:pPr algn="ctr">
              <a:lnSpc>
                <a:spcPct val="150000"/>
              </a:lnSpc>
            </a:pPr>
            <a:r>
              <a:rPr lang="nl-NL" sz="1600" dirty="0">
                <a:latin typeface="Avenir Book" panose="02000503020000020003" pitchFamily="2" charset="0"/>
              </a:rPr>
              <a:t>Wissel jullie ideeën klassikaal uit. </a:t>
            </a:r>
          </a:p>
          <a:p>
            <a:endParaRPr lang="nl-NL" sz="1400" dirty="0">
              <a:latin typeface="Avenir Book" panose="02000503020000020003" pitchFamily="2" charset="0"/>
            </a:endParaRPr>
          </a:p>
          <a:p>
            <a:pPr marL="285750" indent="-285750" algn="ctr">
              <a:lnSpc>
                <a:spcPct val="150000"/>
              </a:lnSpc>
              <a:buFont typeface="Wingdings" pitchFamily="2" charset="2"/>
              <a:buChar char="§"/>
            </a:pPr>
            <a:endParaRPr lang="nl-NL" sz="1400" b="0" i="0" dirty="0">
              <a:latin typeface="Avenir Book" panose="02000503020000020003" pitchFamily="2" charset="0"/>
              <a:ea typeface="Roboto Light" panose="02000000000000000000" pitchFamily="2" charset="0"/>
            </a:endParaRPr>
          </a:p>
        </p:txBody>
      </p:sp>
      <p:sp>
        <p:nvSpPr>
          <p:cNvPr id="34" name="TextBox 2">
            <a:extLst>
              <a:ext uri="{FF2B5EF4-FFF2-40B4-BE49-F238E27FC236}">
                <a16:creationId xmlns:a16="http://schemas.microsoft.com/office/drawing/2014/main" id="{D94BAC47-7568-F704-A9A3-61604711CF7A}"/>
              </a:ext>
            </a:extLst>
          </p:cNvPr>
          <p:cNvSpPr txBox="1"/>
          <p:nvPr/>
        </p:nvSpPr>
        <p:spPr>
          <a:xfrm>
            <a:off x="1996088" y="592949"/>
            <a:ext cx="2006896"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LAAT JE STEM HOREN</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527057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Afbeelding 21" descr="Afbeelding met schermopname, Rechthoek, plein, ontwerp&#10;&#10;Automatisch gegenereerde beschrijving">
            <a:extLst>
              <a:ext uri="{FF2B5EF4-FFF2-40B4-BE49-F238E27FC236}">
                <a16:creationId xmlns:a16="http://schemas.microsoft.com/office/drawing/2014/main" id="{BD6643AB-9CB4-6EB5-C97E-0956219041C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173748" y="0"/>
            <a:ext cx="5845665" cy="6396756"/>
          </a:xfrm>
          <a:prstGeom prst="rect">
            <a:avLst/>
          </a:prstGeom>
          <a:effectLst>
            <a:outerShdw blurRad="50800" dist="38100" dir="2700000" algn="tl" rotWithShape="0">
              <a:prstClr val="black">
                <a:alpha val="40000"/>
              </a:prstClr>
            </a:outerShdw>
          </a:effectLst>
        </p:spPr>
      </p:pic>
      <p:pic>
        <p:nvPicPr>
          <p:cNvPr id="2" name="Afbeelding 1" descr="Afbeelding met kleding, persoon, buitenshuis, trappen&#10;&#10;Automatisch gegenereerde beschrijving">
            <a:extLst>
              <a:ext uri="{FF2B5EF4-FFF2-40B4-BE49-F238E27FC236}">
                <a16:creationId xmlns:a16="http://schemas.microsoft.com/office/drawing/2014/main" id="{A7F6CA02-C96D-30DA-3FFF-B837553A1374}"/>
              </a:ext>
            </a:extLst>
          </p:cNvPr>
          <p:cNvPicPr>
            <a:picLocks noChangeAspect="1"/>
          </p:cNvPicPr>
          <p:nvPr/>
        </p:nvPicPr>
        <p:blipFill rotWithShape="1">
          <a:blip r:embed="rId3"/>
          <a:srcRect l="2805" t="17463" r="2264" b="9767"/>
          <a:stretch/>
        </p:blipFill>
        <p:spPr>
          <a:xfrm>
            <a:off x="729813" y="4110547"/>
            <a:ext cx="4703687" cy="2411469"/>
          </a:xfrm>
          <a:prstGeom prst="rect">
            <a:avLst/>
          </a:prstGeom>
        </p:spPr>
      </p:pic>
      <p:grpSp>
        <p:nvGrpSpPr>
          <p:cNvPr id="3" name="Groep 2">
            <a:extLst>
              <a:ext uri="{FF2B5EF4-FFF2-40B4-BE49-F238E27FC236}">
                <a16:creationId xmlns:a16="http://schemas.microsoft.com/office/drawing/2014/main" id="{9BC7907E-8361-2FFA-9B37-36CD2FC24A09}"/>
              </a:ext>
            </a:extLst>
          </p:cNvPr>
          <p:cNvGrpSpPr/>
          <p:nvPr/>
        </p:nvGrpSpPr>
        <p:grpSpPr>
          <a:xfrm>
            <a:off x="645412" y="3940940"/>
            <a:ext cx="4805363" cy="2750682"/>
            <a:chOff x="1397582" y="1614201"/>
            <a:chExt cx="9517224" cy="5168195"/>
          </a:xfrm>
        </p:grpSpPr>
        <p:pic>
          <p:nvPicPr>
            <p:cNvPr id="4" name="Afbeelding 3" descr="Afbeelding met schermopname, zwart, ontwerp&#10;&#10;Automatisch gegenereerde beschrijving">
              <a:extLst>
                <a:ext uri="{FF2B5EF4-FFF2-40B4-BE49-F238E27FC236}">
                  <a16:creationId xmlns:a16="http://schemas.microsoft.com/office/drawing/2014/main" id="{BBC11BEF-8E43-DB80-7C63-E0BE500FBAB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5" name="Groep 4">
              <a:extLst>
                <a:ext uri="{FF2B5EF4-FFF2-40B4-BE49-F238E27FC236}">
                  <a16:creationId xmlns:a16="http://schemas.microsoft.com/office/drawing/2014/main" id="{B15002FE-323E-4577-55A2-A30E96637FF9}"/>
                </a:ext>
              </a:extLst>
            </p:cNvPr>
            <p:cNvGrpSpPr/>
            <p:nvPr/>
          </p:nvGrpSpPr>
          <p:grpSpPr>
            <a:xfrm>
              <a:off x="10064018" y="3069238"/>
              <a:ext cx="792000" cy="504000"/>
              <a:chOff x="10047175" y="3167501"/>
              <a:chExt cx="792000" cy="504000"/>
            </a:xfrm>
          </p:grpSpPr>
          <p:sp>
            <p:nvSpPr>
              <p:cNvPr id="11" name="Ovaal 10">
                <a:extLst>
                  <a:ext uri="{FF2B5EF4-FFF2-40B4-BE49-F238E27FC236}">
                    <a16:creationId xmlns:a16="http://schemas.microsoft.com/office/drawing/2014/main" id="{835CFF43-6AFF-8DF9-BC03-4538EC507198}"/>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2" name="Afgeronde rechthoek 11">
                <a:extLst>
                  <a:ext uri="{FF2B5EF4-FFF2-40B4-BE49-F238E27FC236}">
                    <a16:creationId xmlns:a16="http://schemas.microsoft.com/office/drawing/2014/main" id="{0C70987B-D15A-B1F9-F2B5-B8309E7C9DD0}"/>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6" name="Groep 5">
              <a:extLst>
                <a:ext uri="{FF2B5EF4-FFF2-40B4-BE49-F238E27FC236}">
                  <a16:creationId xmlns:a16="http://schemas.microsoft.com/office/drawing/2014/main" id="{AEA8E694-5811-21B8-D6ED-26542D124705}"/>
                </a:ext>
              </a:extLst>
            </p:cNvPr>
            <p:cNvGrpSpPr/>
            <p:nvPr/>
          </p:nvGrpSpPr>
          <p:grpSpPr>
            <a:xfrm>
              <a:off x="10201671" y="4235945"/>
              <a:ext cx="504000" cy="792000"/>
              <a:chOff x="10191176" y="3023336"/>
              <a:chExt cx="504000" cy="792000"/>
            </a:xfrm>
          </p:grpSpPr>
          <p:sp>
            <p:nvSpPr>
              <p:cNvPr id="9" name="Ovaal 8">
                <a:extLst>
                  <a:ext uri="{FF2B5EF4-FFF2-40B4-BE49-F238E27FC236}">
                    <a16:creationId xmlns:a16="http://schemas.microsoft.com/office/drawing/2014/main" id="{F479283A-AB0B-A8C3-AF53-C525BEB33628}"/>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0" name="Afgeronde rechthoek 9">
                <a:extLst>
                  <a:ext uri="{FF2B5EF4-FFF2-40B4-BE49-F238E27FC236}">
                    <a16:creationId xmlns:a16="http://schemas.microsoft.com/office/drawing/2014/main" id="{D78B64C8-0BEF-6332-0539-805E07CD783B}"/>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7" name="Afgeronde rechthoek 6">
              <a:extLst>
                <a:ext uri="{FF2B5EF4-FFF2-40B4-BE49-F238E27FC236}">
                  <a16:creationId xmlns:a16="http://schemas.microsoft.com/office/drawing/2014/main" id="{0638ABDD-D03B-D583-73AA-1F5E8356D8B5}"/>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 name="Afgeronde rechthoek 7">
              <a:extLst>
                <a:ext uri="{FF2B5EF4-FFF2-40B4-BE49-F238E27FC236}">
                  <a16:creationId xmlns:a16="http://schemas.microsoft.com/office/drawing/2014/main" id="{7AD45530-F606-10E6-B69C-A47297B1D204}"/>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13" name="TextBox 2">
            <a:extLst>
              <a:ext uri="{FF2B5EF4-FFF2-40B4-BE49-F238E27FC236}">
                <a16:creationId xmlns:a16="http://schemas.microsoft.com/office/drawing/2014/main" id="{1F477766-EF94-BFA8-51F7-726A69A8682A}"/>
              </a:ext>
            </a:extLst>
          </p:cNvPr>
          <p:cNvSpPr txBox="1"/>
          <p:nvPr/>
        </p:nvSpPr>
        <p:spPr>
          <a:xfrm>
            <a:off x="1996088" y="592949"/>
            <a:ext cx="285841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FORMEER JOUW DREAM-TEAM</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14" name="Afbeelding 13">
            <a:extLst>
              <a:ext uri="{FF2B5EF4-FFF2-40B4-BE49-F238E27FC236}">
                <a16:creationId xmlns:a16="http://schemas.microsoft.com/office/drawing/2014/main" id="{1C73D217-90DB-50D1-B92C-D8C840C0BE9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865" y="1749266"/>
            <a:ext cx="5602228" cy="421484"/>
          </a:xfrm>
          <a:prstGeom prst="rect">
            <a:avLst/>
          </a:prstGeom>
        </p:spPr>
      </p:pic>
      <p:sp>
        <p:nvSpPr>
          <p:cNvPr id="16" name="Tekstvak 15">
            <a:extLst>
              <a:ext uri="{FF2B5EF4-FFF2-40B4-BE49-F238E27FC236}">
                <a16:creationId xmlns:a16="http://schemas.microsoft.com/office/drawing/2014/main" id="{BE99BA47-161A-5102-D1B9-B9B782E41106}"/>
              </a:ext>
            </a:extLst>
          </p:cNvPr>
          <p:cNvSpPr txBox="1"/>
          <p:nvPr/>
        </p:nvSpPr>
        <p:spPr>
          <a:xfrm>
            <a:off x="1452151" y="1705879"/>
            <a:ext cx="3898782" cy="464871"/>
          </a:xfrm>
          <a:prstGeom prst="rect">
            <a:avLst/>
          </a:prstGeom>
          <a:noFill/>
          <a:effectLst>
            <a:outerShdw sx="1000" sy="1000" algn="tl" rotWithShape="0">
              <a:schemeClr val="tx2"/>
            </a:outerShdw>
          </a:effectLst>
        </p:spPr>
        <p:txBody>
          <a:bodyPr wrap="square">
            <a:spAutoFit/>
          </a:bodyPr>
          <a:lstStyle/>
          <a:p>
            <a:pPr algn="l">
              <a:lnSpc>
                <a:spcPct val="150000"/>
              </a:lnSpc>
            </a:pPr>
            <a:r>
              <a:rPr lang="en-GB" sz="18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FORMEER JOUW KABINET</a:t>
            </a:r>
            <a:endParaRPr lang="en-NL" sz="18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20" name="Tekstvak 19">
            <a:extLst>
              <a:ext uri="{FF2B5EF4-FFF2-40B4-BE49-F238E27FC236}">
                <a16:creationId xmlns:a16="http://schemas.microsoft.com/office/drawing/2014/main" id="{33FA99C2-16BC-D96B-06F0-AE265FAB74A6}"/>
              </a:ext>
            </a:extLst>
          </p:cNvPr>
          <p:cNvSpPr txBox="1"/>
          <p:nvPr/>
        </p:nvSpPr>
        <p:spPr>
          <a:xfrm>
            <a:off x="6431708" y="844393"/>
            <a:ext cx="5711088" cy="4838780"/>
          </a:xfrm>
          <a:prstGeom prst="rect">
            <a:avLst/>
          </a:prstGeom>
          <a:noFill/>
          <a:effectLst>
            <a:outerShdw sx="1000" sy="1000" algn="tl" rotWithShape="0">
              <a:schemeClr val="tx2"/>
            </a:outerShdw>
          </a:effectLst>
        </p:spPr>
        <p:txBody>
          <a:bodyPr wrap="none" lIns="360000" tIns="180000" rIns="360000" bIns="180000" rtlCol="0">
            <a:spAutoFit/>
          </a:bodyPr>
          <a:lstStyle/>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Algemene Zaken</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Asiel en Migratie</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Binnenlandse Zaken en Koninkrijksrelaties</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Buitenlandse Zaken</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a:t>
            </a:r>
            <a:r>
              <a:rPr lang="nl-NL" sz="1300" dirty="0">
                <a:solidFill>
                  <a:schemeClr val="tx2"/>
                </a:solidFill>
                <a:latin typeface="Avenir Book" panose="02000503020000020003" pitchFamily="2" charset="0"/>
                <a:ea typeface="Roboto Light" panose="02000000000000000000" pitchFamily="2" charset="0"/>
              </a:rPr>
              <a:t>isterie van Defensie</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Economische Zaken</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Financiën</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Infrastructuur en Waterstaat</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Justitie en Veiligheid</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Klimaat en Groene Groei</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Landbouw, Visserij, </a:t>
            </a:r>
            <a:r>
              <a:rPr lang="nl-NL" sz="1300" b="0" i="0" dirty="0" err="1">
                <a:solidFill>
                  <a:schemeClr val="tx2"/>
                </a:solidFill>
                <a:latin typeface="Avenir Book" panose="02000503020000020003" pitchFamily="2" charset="0"/>
                <a:ea typeface="Roboto Light" panose="02000000000000000000" pitchFamily="2" charset="0"/>
              </a:rPr>
              <a:t>Voedelzekerheid</a:t>
            </a:r>
            <a:r>
              <a:rPr lang="nl-NL" sz="1300" b="0" i="0" dirty="0">
                <a:solidFill>
                  <a:schemeClr val="tx2"/>
                </a:solidFill>
                <a:latin typeface="Avenir Book" panose="02000503020000020003" pitchFamily="2" charset="0"/>
                <a:ea typeface="Roboto Light" panose="02000000000000000000" pitchFamily="2" charset="0"/>
              </a:rPr>
              <a:t> en Natuur </a:t>
            </a:r>
          </a:p>
          <a:p>
            <a:pPr marL="342900" indent="-342900" algn="l">
              <a:lnSpc>
                <a:spcPct val="150000"/>
              </a:lnSpc>
              <a:buFont typeface="+mj-lt"/>
              <a:buAutoNum type="arabicPeriod"/>
            </a:pPr>
            <a:r>
              <a:rPr lang="nl-NL" sz="1300" dirty="0">
                <a:solidFill>
                  <a:schemeClr val="tx2"/>
                </a:solidFill>
                <a:latin typeface="Avenir Book" panose="02000503020000020003" pitchFamily="2" charset="0"/>
                <a:ea typeface="Roboto Light" panose="02000000000000000000" pitchFamily="2" charset="0"/>
              </a:rPr>
              <a:t>Ministerie van Onderwijs, Cultuur en Wetenschap </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Sociale Zaken en W</a:t>
            </a:r>
            <a:r>
              <a:rPr lang="nl-NL" sz="1300" dirty="0">
                <a:solidFill>
                  <a:schemeClr val="tx2"/>
                </a:solidFill>
                <a:latin typeface="Avenir Book" panose="02000503020000020003" pitchFamily="2" charset="0"/>
                <a:ea typeface="Roboto Light" panose="02000000000000000000" pitchFamily="2" charset="0"/>
              </a:rPr>
              <a:t>erkgelegenheid</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Volksgezondheid</a:t>
            </a:r>
            <a:r>
              <a:rPr lang="nl-NL" sz="1300" dirty="0">
                <a:solidFill>
                  <a:schemeClr val="tx2"/>
                </a:solidFill>
                <a:latin typeface="Avenir Book" panose="02000503020000020003" pitchFamily="2" charset="0"/>
                <a:ea typeface="Roboto Light" panose="02000000000000000000" pitchFamily="2" charset="0"/>
              </a:rPr>
              <a:t>, Welzijn en Sport </a:t>
            </a:r>
          </a:p>
          <a:p>
            <a:pPr marL="342900" indent="-342900" algn="l">
              <a:lnSpc>
                <a:spcPct val="150000"/>
              </a:lnSpc>
              <a:buFont typeface="+mj-lt"/>
              <a:buAutoNum type="arabicPeriod"/>
            </a:pPr>
            <a:r>
              <a:rPr lang="nl-NL" sz="1300" b="0" i="0" dirty="0">
                <a:solidFill>
                  <a:schemeClr val="tx2"/>
                </a:solidFill>
                <a:latin typeface="Avenir Book" panose="02000503020000020003" pitchFamily="2" charset="0"/>
                <a:ea typeface="Roboto Light" panose="02000000000000000000" pitchFamily="2" charset="0"/>
              </a:rPr>
              <a:t>Ministerie van Volkshuisvesting en Ruimtelijke </a:t>
            </a:r>
            <a:r>
              <a:rPr lang="nl-NL" sz="1300" dirty="0">
                <a:solidFill>
                  <a:schemeClr val="tx2"/>
                </a:solidFill>
                <a:latin typeface="Avenir Book" panose="02000503020000020003" pitchFamily="2" charset="0"/>
                <a:ea typeface="Roboto Light" panose="02000000000000000000" pitchFamily="2" charset="0"/>
              </a:rPr>
              <a:t>Ordening</a:t>
            </a:r>
            <a:endParaRPr lang="nl-NL" sz="1300" b="0" i="0" dirty="0">
              <a:solidFill>
                <a:schemeClr val="tx2"/>
              </a:solidFill>
              <a:latin typeface="Avenir Book" panose="02000503020000020003" pitchFamily="2" charset="0"/>
              <a:ea typeface="Roboto Light" panose="02000000000000000000" pitchFamily="2" charset="0"/>
            </a:endParaRPr>
          </a:p>
        </p:txBody>
      </p:sp>
      <p:sp>
        <p:nvSpPr>
          <p:cNvPr id="24" name="TextBox 7">
            <a:extLst>
              <a:ext uri="{FF2B5EF4-FFF2-40B4-BE49-F238E27FC236}">
                <a16:creationId xmlns:a16="http://schemas.microsoft.com/office/drawing/2014/main" id="{E113A6CC-E283-73B1-694D-EEB41196020B}"/>
              </a:ext>
            </a:extLst>
          </p:cNvPr>
          <p:cNvSpPr txBox="1"/>
          <p:nvPr/>
        </p:nvSpPr>
        <p:spPr>
          <a:xfrm>
            <a:off x="668865" y="2320265"/>
            <a:ext cx="4841574" cy="1232728"/>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dirty="0">
                <a:solidFill>
                  <a:schemeClr val="bg1"/>
                </a:solidFill>
                <a:latin typeface="Avenir Book" panose="02000503020000020003" pitchFamily="2" charset="0"/>
                <a:ea typeface="Roboto Light" panose="02000000000000000000" pitchFamily="2" charset="0"/>
              </a:rPr>
              <a:t>Bekijk de ministeries en formeer als klas tot een kabinet. Probeer er met elkaar over eens te worden wie welke ministerpost oppakt. </a:t>
            </a:r>
            <a:endParaRPr lang="nl-NL" sz="1300" b="0" i="0" dirty="0">
              <a:solidFill>
                <a:schemeClr val="bg1"/>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3370714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1C73D217-90DB-50D1-B92C-D8C840C0BE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1749266"/>
            <a:ext cx="5602228" cy="421484"/>
          </a:xfrm>
          <a:prstGeom prst="rect">
            <a:avLst/>
          </a:prstGeom>
        </p:spPr>
      </p:pic>
      <p:sp>
        <p:nvSpPr>
          <p:cNvPr id="16" name="Tekstvak 15">
            <a:extLst>
              <a:ext uri="{FF2B5EF4-FFF2-40B4-BE49-F238E27FC236}">
                <a16:creationId xmlns:a16="http://schemas.microsoft.com/office/drawing/2014/main" id="{BE99BA47-161A-5102-D1B9-B9B782E41106}"/>
              </a:ext>
            </a:extLst>
          </p:cNvPr>
          <p:cNvSpPr txBox="1"/>
          <p:nvPr/>
        </p:nvSpPr>
        <p:spPr>
          <a:xfrm>
            <a:off x="889348" y="1693353"/>
            <a:ext cx="4449059" cy="464871"/>
          </a:xfrm>
          <a:prstGeom prst="rect">
            <a:avLst/>
          </a:prstGeom>
          <a:noFill/>
          <a:effectLst>
            <a:outerShdw sx="1000" sy="1000" algn="tl" rotWithShape="0">
              <a:schemeClr val="tx2"/>
            </a:outerShdw>
          </a:effectLst>
        </p:spPr>
        <p:txBody>
          <a:bodyPr wrap="square">
            <a:spAutoFit/>
          </a:bodyPr>
          <a:lstStyle/>
          <a:p>
            <a:pPr algn="ctr">
              <a:lnSpc>
                <a:spcPct val="150000"/>
              </a:lnSpc>
            </a:pPr>
            <a:r>
              <a:rPr lang="en-GB" sz="1800" b="1" spc="300" dirty="0">
                <a:solidFill>
                  <a:schemeClr val="bg1"/>
                </a:solidFill>
                <a:latin typeface="Urbanist" panose="020B0A04040200000203" pitchFamily="34" charset="77"/>
                <a:ea typeface="Urbanist" panose="020B0A04040200000203" pitchFamily="34" charset="77"/>
                <a:cs typeface="Urbanist" panose="020B0A04040200000203" pitchFamily="34" charset="77"/>
              </a:rPr>
              <a:t>BESPREEK</a:t>
            </a:r>
            <a:endParaRPr lang="en-NL" sz="1800" b="1" spc="300">
              <a:solidFill>
                <a:schemeClr val="bg1"/>
              </a:solidFill>
              <a:latin typeface="Urbanist" panose="020B0A04040200000203" pitchFamily="34" charset="77"/>
              <a:ea typeface="Urbanist" panose="020B0A04040200000203" pitchFamily="34" charset="77"/>
              <a:cs typeface="Urbanist" panose="020B0A04040200000203" pitchFamily="34" charset="77"/>
            </a:endParaRPr>
          </a:p>
        </p:txBody>
      </p:sp>
      <p:sp>
        <p:nvSpPr>
          <p:cNvPr id="24" name="TextBox 7">
            <a:extLst>
              <a:ext uri="{FF2B5EF4-FFF2-40B4-BE49-F238E27FC236}">
                <a16:creationId xmlns:a16="http://schemas.microsoft.com/office/drawing/2014/main" id="{E113A6CC-E283-73B1-694D-EEB41196020B}"/>
              </a:ext>
            </a:extLst>
          </p:cNvPr>
          <p:cNvSpPr txBox="1"/>
          <p:nvPr/>
        </p:nvSpPr>
        <p:spPr>
          <a:xfrm>
            <a:off x="668865" y="2320265"/>
            <a:ext cx="4841574" cy="1232728"/>
          </a:xfrm>
          <a:prstGeom prst="rect">
            <a:avLst/>
          </a:prstGeom>
          <a:solidFill>
            <a:schemeClr val="accent2"/>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300" b="0" i="0" dirty="0">
                <a:solidFill>
                  <a:schemeClr val="bg1"/>
                </a:solidFill>
                <a:latin typeface="Avenir Book" panose="02000503020000020003" pitchFamily="2" charset="0"/>
                <a:ea typeface="Roboto Light" panose="02000000000000000000" pitchFamily="2" charset="0"/>
              </a:rPr>
              <a:t>Is iedereen tevreden met zijn ministerspost en heeft er een democratisch proces plaatsgevonden? Bespreek de opdracht aan de hand van de vragen hieronder. </a:t>
            </a:r>
          </a:p>
        </p:txBody>
      </p:sp>
      <p:pic>
        <p:nvPicPr>
          <p:cNvPr id="18" name="Afbeelding 17" descr="Afbeelding met ontvangst&#10;&#10;Beschrijving automatisch gegenereerd met gemiddelde betrouwbaarheid">
            <a:extLst>
              <a:ext uri="{FF2B5EF4-FFF2-40B4-BE49-F238E27FC236}">
                <a16:creationId xmlns:a16="http://schemas.microsoft.com/office/drawing/2014/main" id="{0091B24E-9CF6-6679-F781-EF10BBFB24F3}"/>
              </a:ext>
            </a:extLst>
          </p:cNvPr>
          <p:cNvPicPr>
            <a:picLocks noChangeAspect="1"/>
          </p:cNvPicPr>
          <p:nvPr/>
        </p:nvPicPr>
        <p:blipFill rotWithShape="1">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36000"/>
                    </a14:imgEffect>
                  </a14:imgLayer>
                </a14:imgProps>
              </a:ext>
              <a:ext uri="{28A0092B-C50C-407E-A947-70E740481C1C}">
                <a14:useLocalDpi xmlns:a14="http://schemas.microsoft.com/office/drawing/2010/main"/>
              </a:ext>
            </a:extLst>
          </a:blip>
          <a:srcRect/>
          <a:stretch/>
        </p:blipFill>
        <p:spPr>
          <a:xfrm>
            <a:off x="6627889" y="2798165"/>
            <a:ext cx="4895246" cy="2187194"/>
          </a:xfrm>
          <a:prstGeom prst="rect">
            <a:avLst/>
          </a:prstGeom>
          <a:effectLst>
            <a:outerShdw blurRad="50800" dist="38100" dir="2700000" algn="tl" rotWithShape="0">
              <a:prstClr val="black">
                <a:alpha val="40000"/>
              </a:prstClr>
            </a:outerShdw>
          </a:effectLst>
        </p:spPr>
      </p:pic>
      <p:sp>
        <p:nvSpPr>
          <p:cNvPr id="19" name="Tekstvak 18">
            <a:extLst>
              <a:ext uri="{FF2B5EF4-FFF2-40B4-BE49-F238E27FC236}">
                <a16:creationId xmlns:a16="http://schemas.microsoft.com/office/drawing/2014/main" id="{9C198521-F735-0AEC-6A14-596091581AF4}"/>
              </a:ext>
            </a:extLst>
          </p:cNvPr>
          <p:cNvSpPr txBox="1"/>
          <p:nvPr/>
        </p:nvSpPr>
        <p:spPr>
          <a:xfrm>
            <a:off x="6603664" y="2992903"/>
            <a:ext cx="4895246" cy="976376"/>
          </a:xfrm>
          <a:prstGeom prst="rect">
            <a:avLst/>
          </a:prstGeom>
          <a:noFill/>
          <a:effectLst>
            <a:outerShdw sx="1000" sy="1000" algn="tl" rotWithShape="0">
              <a:schemeClr val="tx2"/>
            </a:outerShdw>
          </a:effectLst>
        </p:spPr>
        <p:txBody>
          <a:bodyPr wrap="square" lIns="360000" tIns="180000" rIns="360000" bIns="180000" rtlCol="0">
            <a:spAutoFit/>
          </a:bodyPr>
          <a:lstStyle/>
          <a:p>
            <a:pPr marL="285750" indent="-285750" algn="l">
              <a:lnSpc>
                <a:spcPct val="150000"/>
              </a:lnSpc>
              <a:buFont typeface="Wingdings" pitchFamily="2" charset="2"/>
              <a:buChar char="§"/>
            </a:pPr>
            <a:r>
              <a:rPr lang="nl-NL" sz="1400" dirty="0">
                <a:solidFill>
                  <a:schemeClr val="tx2"/>
                </a:solidFill>
                <a:latin typeface="Avenir Book" panose="02000503020000020003" pitchFamily="2" charset="0"/>
                <a:ea typeface="Roboto Light" panose="02000000000000000000" pitchFamily="2" charset="0"/>
              </a:rPr>
              <a:t>Is de verdeling van de ministerposten democratisch verlopen?</a:t>
            </a:r>
            <a:endParaRPr lang="nl-NL" sz="1400" b="0" i="0" dirty="0">
              <a:solidFill>
                <a:schemeClr val="tx2"/>
              </a:solidFill>
              <a:latin typeface="Avenir Book" panose="02000503020000020003" pitchFamily="2" charset="0"/>
              <a:ea typeface="Roboto Light" panose="02000000000000000000" pitchFamily="2" charset="0"/>
            </a:endParaRPr>
          </a:p>
        </p:txBody>
      </p:sp>
      <p:sp>
        <p:nvSpPr>
          <p:cNvPr id="21" name="Tekstvak 20">
            <a:extLst>
              <a:ext uri="{FF2B5EF4-FFF2-40B4-BE49-F238E27FC236}">
                <a16:creationId xmlns:a16="http://schemas.microsoft.com/office/drawing/2014/main" id="{09F1E6C1-B0E3-DD36-96A8-72EA1D4CF6F4}"/>
              </a:ext>
            </a:extLst>
          </p:cNvPr>
          <p:cNvSpPr txBox="1"/>
          <p:nvPr/>
        </p:nvSpPr>
        <p:spPr>
          <a:xfrm>
            <a:off x="6579439" y="3697522"/>
            <a:ext cx="4062806" cy="653210"/>
          </a:xfrm>
          <a:prstGeom prst="rect">
            <a:avLst/>
          </a:prstGeom>
          <a:noFill/>
          <a:effectLst>
            <a:outerShdw sx="1000" sy="1000" algn="tl" rotWithShape="0">
              <a:schemeClr val="tx2"/>
            </a:outerShdw>
          </a:effectLst>
        </p:spPr>
        <p:txBody>
          <a:bodyPr wrap="square" lIns="360000" tIns="180000" rIns="360000" bIns="180000" rtlCol="0">
            <a:spAutoFit/>
          </a:bodyPr>
          <a:lstStyle/>
          <a:p>
            <a:pPr marL="285750" indent="-285750" algn="l">
              <a:lnSpc>
                <a:spcPct val="150000"/>
              </a:lnSpc>
              <a:buFont typeface="Wingdings" pitchFamily="2" charset="2"/>
              <a:buChar char="§"/>
            </a:pPr>
            <a:r>
              <a:rPr lang="nl-NL" sz="1400" b="0" i="0" dirty="0">
                <a:solidFill>
                  <a:schemeClr val="tx2"/>
                </a:solidFill>
                <a:latin typeface="Avenir Book" panose="02000503020000020003" pitchFamily="2" charset="0"/>
                <a:ea typeface="Roboto Light" panose="02000000000000000000" pitchFamily="2" charset="0"/>
              </a:rPr>
              <a:t>Welke posten </a:t>
            </a:r>
            <a:r>
              <a:rPr lang="nl-NL" sz="1400" dirty="0">
                <a:solidFill>
                  <a:schemeClr val="tx2"/>
                </a:solidFill>
                <a:latin typeface="Avenir Book" panose="02000503020000020003" pitchFamily="2" charset="0"/>
                <a:ea typeface="Roboto Light" panose="02000000000000000000" pitchFamily="2" charset="0"/>
              </a:rPr>
              <a:t>waren het populairst?</a:t>
            </a:r>
          </a:p>
        </p:txBody>
      </p:sp>
      <p:sp>
        <p:nvSpPr>
          <p:cNvPr id="23" name="Tekstvak 22">
            <a:extLst>
              <a:ext uri="{FF2B5EF4-FFF2-40B4-BE49-F238E27FC236}">
                <a16:creationId xmlns:a16="http://schemas.microsoft.com/office/drawing/2014/main" id="{C6746764-8664-319D-7822-22B5EA867522}"/>
              </a:ext>
            </a:extLst>
          </p:cNvPr>
          <p:cNvSpPr txBox="1"/>
          <p:nvPr/>
        </p:nvSpPr>
        <p:spPr>
          <a:xfrm>
            <a:off x="6579439" y="4222453"/>
            <a:ext cx="4421320" cy="653210"/>
          </a:xfrm>
          <a:prstGeom prst="rect">
            <a:avLst/>
          </a:prstGeom>
          <a:noFill/>
          <a:effectLst>
            <a:outerShdw sx="1000" sy="1000" algn="tl" rotWithShape="0">
              <a:schemeClr val="tx2"/>
            </a:outerShdw>
          </a:effectLst>
        </p:spPr>
        <p:txBody>
          <a:bodyPr wrap="square" lIns="360000" tIns="180000" rIns="360000" bIns="180000" rtlCol="0">
            <a:spAutoFit/>
          </a:bodyPr>
          <a:lstStyle/>
          <a:p>
            <a:pPr marL="285750" indent="-285750" algn="l">
              <a:lnSpc>
                <a:spcPct val="150000"/>
              </a:lnSpc>
              <a:buFont typeface="Wingdings" pitchFamily="2" charset="2"/>
              <a:buChar char="§"/>
            </a:pPr>
            <a:r>
              <a:rPr lang="nl-NL" sz="1400" dirty="0">
                <a:solidFill>
                  <a:schemeClr val="tx2"/>
                </a:solidFill>
                <a:latin typeface="Avenir Book" panose="02000503020000020003" pitchFamily="2" charset="0"/>
                <a:ea typeface="Roboto Light" panose="02000000000000000000" pitchFamily="2" charset="0"/>
              </a:rPr>
              <a:t>Welke posten waren het minst populair?</a:t>
            </a:r>
          </a:p>
        </p:txBody>
      </p:sp>
      <p:pic>
        <p:nvPicPr>
          <p:cNvPr id="37" name="Afbeelding 36" descr="Afbeelding met kleding, persoon, buitenshuis, trappen&#10;&#10;Automatisch gegenereerde beschrijving">
            <a:extLst>
              <a:ext uri="{FF2B5EF4-FFF2-40B4-BE49-F238E27FC236}">
                <a16:creationId xmlns:a16="http://schemas.microsoft.com/office/drawing/2014/main" id="{5855E175-1A0A-B3C3-A22F-1C02E511DC00}"/>
              </a:ext>
            </a:extLst>
          </p:cNvPr>
          <p:cNvPicPr>
            <a:picLocks noChangeAspect="1"/>
          </p:cNvPicPr>
          <p:nvPr/>
        </p:nvPicPr>
        <p:blipFill rotWithShape="1">
          <a:blip r:embed="rId5"/>
          <a:srcRect l="2805" t="17463" r="2264" b="9767"/>
          <a:stretch/>
        </p:blipFill>
        <p:spPr>
          <a:xfrm>
            <a:off x="729813" y="4110547"/>
            <a:ext cx="4703687" cy="2411469"/>
          </a:xfrm>
          <a:prstGeom prst="rect">
            <a:avLst/>
          </a:prstGeom>
        </p:spPr>
      </p:pic>
      <p:grpSp>
        <p:nvGrpSpPr>
          <p:cNvPr id="38" name="Groep 37">
            <a:extLst>
              <a:ext uri="{FF2B5EF4-FFF2-40B4-BE49-F238E27FC236}">
                <a16:creationId xmlns:a16="http://schemas.microsoft.com/office/drawing/2014/main" id="{93B0D1F4-DCE5-778A-205F-2142C7EA21C9}"/>
              </a:ext>
            </a:extLst>
          </p:cNvPr>
          <p:cNvGrpSpPr/>
          <p:nvPr/>
        </p:nvGrpSpPr>
        <p:grpSpPr>
          <a:xfrm>
            <a:off x="645412" y="3940940"/>
            <a:ext cx="4805363" cy="2750682"/>
            <a:chOff x="1397582" y="1614201"/>
            <a:chExt cx="9517224" cy="5168195"/>
          </a:xfrm>
        </p:grpSpPr>
        <p:pic>
          <p:nvPicPr>
            <p:cNvPr id="39" name="Afbeelding 38" descr="Afbeelding met schermopname, zwart, ontwerp&#10;&#10;Automatisch gegenereerde beschrijving">
              <a:extLst>
                <a:ext uri="{FF2B5EF4-FFF2-40B4-BE49-F238E27FC236}">
                  <a16:creationId xmlns:a16="http://schemas.microsoft.com/office/drawing/2014/main" id="{B48E0569-08C3-D816-CA9C-A6C32A5DB04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97582" y="1614201"/>
              <a:ext cx="9517224" cy="5047860"/>
            </a:xfrm>
            <a:prstGeom prst="rect">
              <a:avLst/>
            </a:prstGeom>
          </p:spPr>
        </p:pic>
        <p:grpSp>
          <p:nvGrpSpPr>
            <p:cNvPr id="40" name="Groep 39">
              <a:extLst>
                <a:ext uri="{FF2B5EF4-FFF2-40B4-BE49-F238E27FC236}">
                  <a16:creationId xmlns:a16="http://schemas.microsoft.com/office/drawing/2014/main" id="{C921C102-9076-A72E-06A1-4F6D56DDC4B1}"/>
                </a:ext>
              </a:extLst>
            </p:cNvPr>
            <p:cNvGrpSpPr/>
            <p:nvPr/>
          </p:nvGrpSpPr>
          <p:grpSpPr>
            <a:xfrm>
              <a:off x="10064018" y="3069238"/>
              <a:ext cx="792000" cy="504000"/>
              <a:chOff x="10047175" y="3167501"/>
              <a:chExt cx="792000" cy="504000"/>
            </a:xfrm>
          </p:grpSpPr>
          <p:sp>
            <p:nvSpPr>
              <p:cNvPr id="46" name="Ovaal 45">
                <a:extLst>
                  <a:ext uri="{FF2B5EF4-FFF2-40B4-BE49-F238E27FC236}">
                    <a16:creationId xmlns:a16="http://schemas.microsoft.com/office/drawing/2014/main" id="{0A680336-D685-9D15-2F01-063C5760B6BB}"/>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7" name="Afgeronde rechthoek 46">
                <a:extLst>
                  <a:ext uri="{FF2B5EF4-FFF2-40B4-BE49-F238E27FC236}">
                    <a16:creationId xmlns:a16="http://schemas.microsoft.com/office/drawing/2014/main" id="{097B600D-BD62-A49A-1F50-635B7F571F68}"/>
                  </a:ext>
                </a:extLst>
              </p:cNvPr>
              <p:cNvSpPr/>
              <p:nvPr/>
            </p:nvSpPr>
            <p:spPr>
              <a:xfrm rot="19120985">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grpSp>
          <p:nvGrpSpPr>
            <p:cNvPr id="41" name="Groep 40">
              <a:extLst>
                <a:ext uri="{FF2B5EF4-FFF2-40B4-BE49-F238E27FC236}">
                  <a16:creationId xmlns:a16="http://schemas.microsoft.com/office/drawing/2014/main" id="{47C6FC67-F3A8-3969-88CC-F53EC196C5C6}"/>
                </a:ext>
              </a:extLst>
            </p:cNvPr>
            <p:cNvGrpSpPr/>
            <p:nvPr/>
          </p:nvGrpSpPr>
          <p:grpSpPr>
            <a:xfrm>
              <a:off x="10201671" y="4235945"/>
              <a:ext cx="504000" cy="792000"/>
              <a:chOff x="10191176" y="3023336"/>
              <a:chExt cx="504000" cy="792000"/>
            </a:xfrm>
          </p:grpSpPr>
          <p:sp>
            <p:nvSpPr>
              <p:cNvPr id="44" name="Ovaal 43">
                <a:extLst>
                  <a:ext uri="{FF2B5EF4-FFF2-40B4-BE49-F238E27FC236}">
                    <a16:creationId xmlns:a16="http://schemas.microsoft.com/office/drawing/2014/main" id="{47012CB9-A12D-4DBF-D618-6D3C7F733CF0}"/>
                  </a:ext>
                </a:extLst>
              </p:cNvPr>
              <p:cNvSpPr/>
              <p:nvPr/>
            </p:nvSpPr>
            <p:spPr>
              <a:xfrm>
                <a:off x="10191176" y="3167501"/>
                <a:ext cx="504000" cy="504000"/>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5" name="Afgeronde rechthoek 44">
                <a:extLst>
                  <a:ext uri="{FF2B5EF4-FFF2-40B4-BE49-F238E27FC236}">
                    <a16:creationId xmlns:a16="http://schemas.microsoft.com/office/drawing/2014/main" id="{86461F45-DCF6-C2E3-95A6-9460F9E4CE3A}"/>
                  </a:ext>
                </a:extLst>
              </p:cNvPr>
              <p:cNvSpPr/>
              <p:nvPr/>
            </p:nvSpPr>
            <p:spPr>
              <a:xfrm rot="16200000">
                <a:off x="10047175" y="3347336"/>
                <a:ext cx="792000" cy="144000"/>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42" name="Afgeronde rechthoek 41">
              <a:extLst>
                <a:ext uri="{FF2B5EF4-FFF2-40B4-BE49-F238E27FC236}">
                  <a16:creationId xmlns:a16="http://schemas.microsoft.com/office/drawing/2014/main" id="{3203FA51-15FB-0C31-43EE-5DB6851B91E7}"/>
                </a:ext>
              </a:extLst>
            </p:cNvPr>
            <p:cNvSpPr/>
            <p:nvPr/>
          </p:nvSpPr>
          <p:spPr>
            <a:xfrm>
              <a:off x="2162673" y="6378984"/>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3" name="Afgeronde rechthoek 42">
              <a:extLst>
                <a:ext uri="{FF2B5EF4-FFF2-40B4-BE49-F238E27FC236}">
                  <a16:creationId xmlns:a16="http://schemas.microsoft.com/office/drawing/2014/main" id="{FF17C79F-8F5D-2F0E-A50E-0B7103949DCC}"/>
                </a:ext>
              </a:extLst>
            </p:cNvPr>
            <p:cNvSpPr/>
            <p:nvPr/>
          </p:nvSpPr>
          <p:spPr>
            <a:xfrm>
              <a:off x="8917641" y="6372086"/>
              <a:ext cx="1111688" cy="403412"/>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sp>
        <p:nvSpPr>
          <p:cNvPr id="48" name="TextBox 2">
            <a:extLst>
              <a:ext uri="{FF2B5EF4-FFF2-40B4-BE49-F238E27FC236}">
                <a16:creationId xmlns:a16="http://schemas.microsoft.com/office/drawing/2014/main" id="{10120376-6984-397E-2893-700A9E045B38}"/>
              </a:ext>
            </a:extLst>
          </p:cNvPr>
          <p:cNvSpPr txBox="1"/>
          <p:nvPr/>
        </p:nvSpPr>
        <p:spPr>
          <a:xfrm>
            <a:off x="1996088" y="592949"/>
            <a:ext cx="2858411"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FORMEER JOUW DREAM-TEAM</a:t>
            </a:r>
            <a:endParaRPr lang="en-NL" sz="1600" b="1">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071420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8">
            <a:extLst>
              <a:ext uri="{FF2B5EF4-FFF2-40B4-BE49-F238E27FC236}">
                <a16:creationId xmlns:a16="http://schemas.microsoft.com/office/drawing/2014/main" id="{4020C253-9A06-AA0F-326D-6DBF6A8D3C6C}"/>
              </a:ext>
            </a:extLst>
          </p:cNvPr>
          <p:cNvSpPr txBox="1"/>
          <p:nvPr/>
        </p:nvSpPr>
        <p:spPr>
          <a:xfrm>
            <a:off x="3972838" y="2972441"/>
            <a:ext cx="4246323" cy="705193"/>
          </a:xfrm>
          <a:prstGeom prst="rect">
            <a:avLst/>
          </a:prstGeom>
          <a:noFill/>
        </p:spPr>
        <p:txBody>
          <a:bodyPr wrap="square" rtlCol="0">
            <a:spAutoFit/>
          </a:bodyPr>
          <a:lstStyle/>
          <a:p>
            <a:pPr algn="ctr">
              <a:lnSpc>
                <a:spcPct val="150000"/>
              </a:lnSpc>
            </a:pPr>
            <a:r>
              <a:rPr lang="nl-NL" sz="1400" dirty="0"/>
              <a:t>Je ontdekt waarom kabinetten soms vallen en wat dat betekent voor Nederland. </a:t>
            </a:r>
          </a:p>
        </p:txBody>
      </p:sp>
      <p:pic>
        <p:nvPicPr>
          <p:cNvPr id="3" name="Afbeelding 2" descr="Afbeelding met Lettertype, tekst, logo, Graphics&#10;&#10;Door AI gegenereerde inhoud is mogelijk onjuist.">
            <a:extLst>
              <a:ext uri="{FF2B5EF4-FFF2-40B4-BE49-F238E27FC236}">
                <a16:creationId xmlns:a16="http://schemas.microsoft.com/office/drawing/2014/main" id="{9CB4DE50-915B-FFED-EEA4-6DF66A698A48}"/>
              </a:ext>
            </a:extLst>
          </p:cNvPr>
          <p:cNvPicPr>
            <a:picLocks noChangeAspect="1"/>
          </p:cNvPicPr>
          <p:nvPr/>
        </p:nvPicPr>
        <p:blipFill>
          <a:blip r:embed="rId2"/>
          <a:stretch>
            <a:fillRect/>
          </a:stretch>
        </p:blipFill>
        <p:spPr>
          <a:xfrm>
            <a:off x="10179909" y="5105399"/>
            <a:ext cx="2012091" cy="2012091"/>
          </a:xfrm>
          <a:prstGeom prst="rect">
            <a:avLst/>
          </a:prstGeom>
        </p:spPr>
      </p:pic>
    </p:spTree>
    <p:extLst>
      <p:ext uri="{BB962C8B-B14F-4D97-AF65-F5344CB8AC3E}">
        <p14:creationId xmlns:p14="http://schemas.microsoft.com/office/powerpoint/2010/main" val="2659084597"/>
      </p:ext>
    </p:extLst>
  </p:cSld>
  <p:clrMapOvr>
    <a:masterClrMapping/>
  </p:clrMapOvr>
</p:sld>
</file>

<file path=ppt/theme/theme1.xml><?xml version="1.0" encoding="utf-8"?>
<a:theme xmlns:a="http://schemas.openxmlformats.org/drawingml/2006/main" name="7_Aangepast ontwerp">
  <a:themeElements>
    <a:clrScheme name="Custom 27">
      <a:dk1>
        <a:srgbClr val="000000"/>
      </a:dk1>
      <a:lt1>
        <a:srgbClr val="FFFFFF"/>
      </a:lt1>
      <a:dk2>
        <a:srgbClr val="000000"/>
      </a:dk2>
      <a:lt2>
        <a:srgbClr val="FFFFFF"/>
      </a:lt2>
      <a:accent1>
        <a:srgbClr val="688DC7"/>
      </a:accent1>
      <a:accent2>
        <a:srgbClr val="688DC7"/>
      </a:accent2>
      <a:accent3>
        <a:srgbClr val="1354A6"/>
      </a:accent3>
      <a:accent4>
        <a:srgbClr val="2853A1"/>
      </a:accent4>
      <a:accent5>
        <a:srgbClr val="FDC614"/>
      </a:accent5>
      <a:accent6>
        <a:srgbClr val="E94391"/>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F8DC3"/>
        </a:solidFill>
        <a:ln w="57150">
          <a:noFill/>
        </a:ln>
      </a:spPr>
      <a:bodyPr rtlCol="0" anchor="t"/>
      <a:lstStyle>
        <a:defPPr algn="l">
          <a:lnSpc>
            <a:spcPct val="150000"/>
          </a:lnSpc>
          <a:defRPr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txDef>
      <a:spPr>
        <a:solidFill>
          <a:schemeClr val="accent2"/>
        </a:solidFill>
        <a:effectLst>
          <a:outerShdw dist="71720" dir="2520000" algn="tl" rotWithShape="0">
            <a:schemeClr val="tx2"/>
          </a:outerShdw>
        </a:effectLst>
      </a:spPr>
      <a:bodyPr wrap="square" lIns="360000" tIns="180000" rIns="360000" bIns="180000" rtlCol="0">
        <a:spAutoFit/>
      </a:bodyPr>
      <a:lstStyle>
        <a:defPPr algn="l">
          <a:lnSpc>
            <a:spcPct val="150000"/>
          </a:lnSpc>
          <a:defRPr sz="1300" b="0" i="0" dirty="0" err="1">
            <a:solidFill>
              <a:schemeClr val="bg1"/>
            </a:solidFill>
            <a:ea typeface="Roboto Light" panose="02000000000000000000" pitchFamily="2" charset="0"/>
          </a:defRPr>
        </a:defPPr>
      </a:lstStyle>
    </a:txDef>
  </a:objectDefaults>
  <a:extraClrSchemeLst/>
  <a:extLst>
    <a:ext uri="{05A4C25C-085E-4340-85A3-A5531E510DB2}">
      <thm15:themeFamily xmlns:thm15="http://schemas.microsoft.com/office/thememl/2012/main" name="MBO-BS-TH0" id="{84B753F3-8C72-2244-AF00-C2924442B617}" vid="{C2957EB9-C8A4-6440-8533-23EBA86367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4599</TotalTime>
  <Words>805</Words>
  <Application>Microsoft Macintosh PowerPoint</Application>
  <PresentationFormat>Breedbeeld</PresentationFormat>
  <Paragraphs>89</Paragraphs>
  <Slides>18</Slides>
  <Notes>3</Notes>
  <HiddenSlides>0</HiddenSlides>
  <MMClips>1</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18</vt:i4>
      </vt:variant>
    </vt:vector>
  </HeadingPairs>
  <TitlesOfParts>
    <vt:vector size="30" baseType="lpstr">
      <vt:lpstr>Arial</vt:lpstr>
      <vt:lpstr>Avenir Black</vt:lpstr>
      <vt:lpstr>Avenir Book</vt:lpstr>
      <vt:lpstr>Avenir Light</vt:lpstr>
      <vt:lpstr>Calibri</vt:lpstr>
      <vt:lpstr>Geckoy</vt:lpstr>
      <vt:lpstr>Impact</vt:lpstr>
      <vt:lpstr>Roboto Light</vt:lpstr>
      <vt:lpstr>Roboto-Medium</vt:lpstr>
      <vt:lpstr>Urbanist</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Stijn Van Oers</dc:creator>
  <cp:lastModifiedBy>Leslab | Stijn Van Oers</cp:lastModifiedBy>
  <cp:revision>162</cp:revision>
  <dcterms:created xsi:type="dcterms:W3CDTF">2024-03-12T04:55:30Z</dcterms:created>
  <dcterms:modified xsi:type="dcterms:W3CDTF">2025-10-06T14:35:11Z</dcterms:modified>
</cp:coreProperties>
</file>