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890" r:id="rId2"/>
    <p:sldId id="892" r:id="rId3"/>
    <p:sldId id="893" r:id="rId4"/>
    <p:sldId id="912" r:id="rId5"/>
    <p:sldId id="913" r:id="rId6"/>
    <p:sldId id="914" r:id="rId7"/>
    <p:sldId id="915" r:id="rId8"/>
    <p:sldId id="916" r:id="rId9"/>
    <p:sldId id="917" r:id="rId10"/>
    <p:sldId id="918" r:id="rId11"/>
    <p:sldId id="894" r:id="rId12"/>
    <p:sldId id="919" r:id="rId13"/>
    <p:sldId id="920" r:id="rId14"/>
    <p:sldId id="895" r:id="rId15"/>
    <p:sldId id="921" r:id="rId16"/>
    <p:sldId id="922" r:id="rId17"/>
    <p:sldId id="923" r:id="rId18"/>
    <p:sldId id="924" r:id="rId19"/>
    <p:sldId id="896" r:id="rId20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097F"/>
    <a:srgbClr val="17B9E8"/>
    <a:srgbClr val="2853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78"/>
    <p:restoredTop sz="94731"/>
  </p:normalViewPr>
  <p:slideViewPr>
    <p:cSldViewPr snapToGrid="0">
      <p:cViewPr varScale="1">
        <p:scale>
          <a:sx n="145" d="100"/>
          <a:sy n="145" d="100"/>
        </p:scale>
        <p:origin x="4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BD6CC-3743-E142-845D-C4785B5839F1}" type="datetimeFigureOut">
              <a:rPr lang="en-NL" smtClean="0"/>
              <a:t>10/6/25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73874B-F141-C246-BFF2-8319A6A393F2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457385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46C64-DEE8-25E8-E627-2B7E839F3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F9CF6B5-E39E-53D6-78F4-2D3C62D036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EEEFE91-9022-2936-AD1B-D62F7EBE1F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C30C1AA-1854-F24B-ABCC-9EC3DE0413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19304-8BBA-054D-B4E0-3345772EDEE2}" type="slidenum">
              <a:rPr lang="en-NL" smtClean="0"/>
              <a:t>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5204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AAFE7-BEDC-EA8C-C1C2-7C568A656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694D7F-1215-16ED-2FF4-EDED19E43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8A3D2-9EB2-2564-E5DE-B6D8C993C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05A8-D6F4-EF46-9314-8664A9B1B947}" type="datetimeFigureOut">
              <a:rPr lang="en-NL" smtClean="0"/>
              <a:t>10/6/25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CA7E11-1920-0E8C-2AC9-6291BC710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53F52B-B7BD-BB30-E633-3A3A2B613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11782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4B861-0EB7-4FBD-BE90-6B824E3FA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7D2F8-BB01-BA79-86F7-B5B70E52F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56101C-BF40-63DA-D93F-51C57B62A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05A8-D6F4-EF46-9314-8664A9B1B947}" type="datetimeFigureOut">
              <a:rPr lang="en-NL" smtClean="0"/>
              <a:t>10/6/25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2F3A2-49D1-3CB2-DB25-18A3458F3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CC22D-22EC-155F-FC47-3AE587EFE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82928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32A5C-19A0-5A90-2A36-9752481EC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0C376D-39BD-F00E-32C8-1E084B9C8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52D61-A2A3-C6AD-D3BF-D00B70A71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05A8-D6F4-EF46-9314-8664A9B1B947}" type="datetimeFigureOut">
              <a:rPr lang="en-NL" smtClean="0"/>
              <a:t>10/6/25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2234F-1156-EFA2-4242-66A4298E6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5FD4D6-66FC-E567-938D-E3707B312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938841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1D111-2E8F-CEE3-6961-071C28DF0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7D116-A47D-0119-A68B-33AF9FBCA7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FAC7FB-C319-8049-FA0E-C3D1A83DEC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BD668A-46FA-1094-3FC1-349C2CD1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05A8-D6F4-EF46-9314-8664A9B1B947}" type="datetimeFigureOut">
              <a:rPr lang="en-NL" smtClean="0"/>
              <a:t>10/6/25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B1E441-7FAC-0D82-3667-E5ED7E612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7B0066-3508-D37F-1C89-F12069709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616572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2DEB2-BCE7-E45C-1E34-3B6BC88F2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D45A94-2EC2-4851-30EA-61CCC1C2F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0483AA-B4A2-7621-B03D-B8D596C205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7259A9-1344-8644-6A27-EB1236D6BD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980ADC-B2FE-7821-87CE-8F24634FA6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46A0C4-142C-9F6D-A80F-0CFA8F0B6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05A8-D6F4-EF46-9314-8664A9B1B947}" type="datetimeFigureOut">
              <a:rPr lang="en-NL" smtClean="0"/>
              <a:t>10/6/25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703962-1BF5-2025-1DE3-443BA777F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3F8192-174E-B4EA-583B-113F40841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923862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8855B-9C93-F99C-07D9-779AAAFB0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7AF0B8-90A3-1BF1-52DF-4C2639CEC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05A8-D6F4-EF46-9314-8664A9B1B947}" type="datetimeFigureOut">
              <a:rPr lang="en-NL" smtClean="0"/>
              <a:t>10/6/25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35CFF5-C824-656C-F4DA-0AEA61989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521C52-D301-B261-61A0-DE31A9A9A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252758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0F05F0-04EC-9298-1C2B-50A0DA4EB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05A8-D6F4-EF46-9314-8664A9B1B947}" type="datetimeFigureOut">
              <a:rPr lang="en-NL" smtClean="0"/>
              <a:t>10/6/25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74D03E-0A05-2112-F730-92B92C962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761686-5C73-82D6-FAF7-229275657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0992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1CFF3-FB03-A69C-007D-5194DED1C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6FC26-A13B-01A9-280E-D494DE317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E2E3B-0DAB-A33B-9A17-CE16BA154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D663BA-C42E-1E6D-AF86-700B931A6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05A8-D6F4-EF46-9314-8664A9B1B947}" type="datetimeFigureOut">
              <a:rPr lang="en-NL" smtClean="0"/>
              <a:t>10/6/25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0A4DDC-2888-92EC-F46C-19CCEB83E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F25BE5-E725-8865-4C60-156E12B11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38098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D82BC-4BF5-EA02-5BFE-FEE26D314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0D943E-ACF4-F01E-8005-6FB57934D3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1C470-BB67-1C5A-8C89-96C278C8B5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28CB87-A6BB-F4FA-D65D-CC093784F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05A8-D6F4-EF46-9314-8664A9B1B947}" type="datetimeFigureOut">
              <a:rPr lang="en-NL" smtClean="0"/>
              <a:t>10/6/25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9752F1-0D7A-E6D4-11ED-E40C32FB0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AA7E2-DEC6-869F-7A31-47A8FF895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7943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956AA-6C8E-81F1-E715-B91C8DDBC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C5E549-2337-7E0E-F993-2FB05FECAF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38AC3E-4E64-29F5-4E52-8073FE14C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05A8-D6F4-EF46-9314-8664A9B1B947}" type="datetimeFigureOut">
              <a:rPr lang="en-NL" smtClean="0"/>
              <a:t>10/6/25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E42AD-20A1-2322-448D-10AEADBA7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565FBC-C879-3230-AE64-7F7B17262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216030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DDA9D6-9769-15D7-F236-98590686EC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B5E570-4219-4B89-636E-F01F19A703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0B9EC-34D0-D434-CFCC-2056F0D34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005A8-D6F4-EF46-9314-8664A9B1B947}" type="datetimeFigureOut">
              <a:rPr lang="en-NL" smtClean="0"/>
              <a:t>10/6/25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69527-7ED5-75A0-7ED6-E1D038681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564F3-0FF9-5F9F-6656-936CDAEE6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988704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Rechthoek, plein, schermopname&#10;&#10;Automatisch gegenereerde beschrijving">
            <a:extLst>
              <a:ext uri="{FF2B5EF4-FFF2-40B4-BE49-F238E27FC236}">
                <a16:creationId xmlns:a16="http://schemas.microsoft.com/office/drawing/2014/main" id="{4C82F880-7FB0-64B8-EFED-35E34A18C3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9" y="0"/>
            <a:ext cx="12192000" cy="6858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3E328B4A-E0B5-793F-968C-1BCBE947EB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-69574" y="0"/>
            <a:ext cx="12285353" cy="690092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793299FB-B0AD-3798-49F6-DDE4BBB983F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198661" y="2442030"/>
            <a:ext cx="3475129" cy="2037144"/>
          </a:xfrm>
          <a:prstGeom prst="rect">
            <a:avLst/>
          </a:prstGeom>
        </p:spPr>
      </p:pic>
      <p:pic>
        <p:nvPicPr>
          <p:cNvPr id="2" name="Afbeelding 1" descr="Afbeelding met schermopname, scherm, ontwerp, kunst&#10;&#10;Automatisch gegenereerde beschrijving">
            <a:extLst>
              <a:ext uri="{FF2B5EF4-FFF2-40B4-BE49-F238E27FC236}">
                <a16:creationId xmlns:a16="http://schemas.microsoft.com/office/drawing/2014/main" id="{BBD20400-8D07-700B-A696-CCE8A70BD92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824060" y="2186609"/>
            <a:ext cx="4256452" cy="391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018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soverzicht les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Rechthoek, plein, schermopname&#10;&#10;Automatisch gegenereerde beschrijving">
            <a:extLst>
              <a:ext uri="{FF2B5EF4-FFF2-40B4-BE49-F238E27FC236}">
                <a16:creationId xmlns:a16="http://schemas.microsoft.com/office/drawing/2014/main" id="{BCC4A311-D2ED-3ECA-56B2-2A0A996CEA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DA1728C0-2500-F0E0-9433-F76BA4E862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-2968" y="-17969"/>
            <a:ext cx="12192000" cy="6867538"/>
          </a:xfrm>
          <a:prstGeom prst="rect">
            <a:avLst/>
          </a:prstGeom>
        </p:spPr>
      </p:pic>
      <p:sp>
        <p:nvSpPr>
          <p:cNvPr id="44" name="TextBox 11">
            <a:extLst>
              <a:ext uri="{FF2B5EF4-FFF2-40B4-BE49-F238E27FC236}">
                <a16:creationId xmlns:a16="http://schemas.microsoft.com/office/drawing/2014/main" id="{7FB07ECC-A83F-5B3D-24FD-5E9606AD8D76}"/>
              </a:ext>
            </a:extLst>
          </p:cNvPr>
          <p:cNvSpPr txBox="1"/>
          <p:nvPr userDrawn="1"/>
        </p:nvSpPr>
        <p:spPr>
          <a:xfrm>
            <a:off x="886370" y="2408242"/>
            <a:ext cx="1471207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NL" sz="2000" b="0" i="0" dirty="0">
                <a:solidFill>
                  <a:schemeClr val="accent1"/>
                </a:solidFill>
                <a:latin typeface="Avenir Blac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INTRO:</a:t>
            </a:r>
          </a:p>
        </p:txBody>
      </p:sp>
      <p:sp>
        <p:nvSpPr>
          <p:cNvPr id="51" name="TextBox 11">
            <a:extLst>
              <a:ext uri="{FF2B5EF4-FFF2-40B4-BE49-F238E27FC236}">
                <a16:creationId xmlns:a16="http://schemas.microsoft.com/office/drawing/2014/main" id="{DC28F215-6B9F-AEEF-BF89-8550F20FE1DE}"/>
              </a:ext>
            </a:extLst>
          </p:cNvPr>
          <p:cNvSpPr txBox="1"/>
          <p:nvPr userDrawn="1"/>
        </p:nvSpPr>
        <p:spPr>
          <a:xfrm>
            <a:off x="877661" y="3922272"/>
            <a:ext cx="1471207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000" b="0" i="0" dirty="0">
                <a:solidFill>
                  <a:schemeClr val="accent1"/>
                </a:solidFill>
                <a:latin typeface="Avenir Blac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KERN:</a:t>
            </a:r>
            <a:endParaRPr lang="en-NL" sz="2000" b="0" i="0" dirty="0">
              <a:solidFill>
                <a:schemeClr val="accent1"/>
              </a:solidFill>
              <a:latin typeface="Avenir Black" panose="02000503020000020003" pitchFamily="2" charset="0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52" name="TextBox 11">
            <a:extLst>
              <a:ext uri="{FF2B5EF4-FFF2-40B4-BE49-F238E27FC236}">
                <a16:creationId xmlns:a16="http://schemas.microsoft.com/office/drawing/2014/main" id="{94D22EEF-15A8-D861-BAB3-D49D47308BF2}"/>
              </a:ext>
            </a:extLst>
          </p:cNvPr>
          <p:cNvSpPr txBox="1"/>
          <p:nvPr userDrawn="1"/>
        </p:nvSpPr>
        <p:spPr>
          <a:xfrm>
            <a:off x="868951" y="5411499"/>
            <a:ext cx="1471207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000" b="0" i="0" dirty="0">
                <a:solidFill>
                  <a:schemeClr val="accent1"/>
                </a:solidFill>
                <a:latin typeface="Avenir Blac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SLOT:</a:t>
            </a:r>
            <a:endParaRPr lang="en-NL" sz="2000" b="0" i="0" dirty="0">
              <a:solidFill>
                <a:schemeClr val="accent1"/>
              </a:solidFill>
              <a:latin typeface="Avenir Black" panose="02000503020000020003" pitchFamily="2" charset="0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53" name="TextBox 11">
            <a:extLst>
              <a:ext uri="{FF2B5EF4-FFF2-40B4-BE49-F238E27FC236}">
                <a16:creationId xmlns:a16="http://schemas.microsoft.com/office/drawing/2014/main" id="{3EB58D24-01CE-E5D8-D26F-EF70C610B646}"/>
              </a:ext>
            </a:extLst>
          </p:cNvPr>
          <p:cNvSpPr txBox="1"/>
          <p:nvPr userDrawn="1"/>
        </p:nvSpPr>
        <p:spPr>
          <a:xfrm>
            <a:off x="8982436" y="2550692"/>
            <a:ext cx="1471207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000" b="0" i="0" dirty="0">
                <a:solidFill>
                  <a:schemeClr val="accent1"/>
                </a:solidFill>
                <a:latin typeface="Avenir Blac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DOEL:</a:t>
            </a:r>
            <a:endParaRPr lang="en-NL" sz="2000" b="0" i="0" dirty="0">
              <a:solidFill>
                <a:schemeClr val="accent1"/>
              </a:solidFill>
              <a:latin typeface="Avenir Black" panose="02000503020000020003" pitchFamily="2" charset="0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55" name="TextBox 11">
            <a:extLst>
              <a:ext uri="{FF2B5EF4-FFF2-40B4-BE49-F238E27FC236}">
                <a16:creationId xmlns:a16="http://schemas.microsoft.com/office/drawing/2014/main" id="{0509E749-78F8-AE9B-46E4-AD43467B5608}"/>
              </a:ext>
            </a:extLst>
          </p:cNvPr>
          <p:cNvSpPr txBox="1"/>
          <p:nvPr userDrawn="1"/>
        </p:nvSpPr>
        <p:spPr>
          <a:xfrm>
            <a:off x="8957034" y="4828562"/>
            <a:ext cx="2627122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000" b="0" i="0" dirty="0">
                <a:solidFill>
                  <a:schemeClr val="accent1"/>
                </a:solidFill>
                <a:latin typeface="Avenir Blac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HANDIG OMDAT:</a:t>
            </a:r>
            <a:endParaRPr lang="en-NL" sz="2000" b="0" i="0" dirty="0">
              <a:solidFill>
                <a:schemeClr val="accent1"/>
              </a:solidFill>
              <a:latin typeface="Avenir Black" panose="02000503020000020003" pitchFamily="2" charset="0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pic>
        <p:nvPicPr>
          <p:cNvPr id="2" name="Afbeelding 18" descr="Afbeelding met schermopname, plein, Rechthoek, lijn&#10;&#10;Automatisch gegenereerde beschrijving">
            <a:extLst>
              <a:ext uri="{FF2B5EF4-FFF2-40B4-BE49-F238E27FC236}">
                <a16:creationId xmlns:a16="http://schemas.microsoft.com/office/drawing/2014/main" id="{9AA80386-5F4F-7C8E-A2B2-F9F5A0B50F2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r="72278" b="71994"/>
          <a:stretch/>
        </p:blipFill>
        <p:spPr>
          <a:xfrm>
            <a:off x="818149" y="-200849"/>
            <a:ext cx="2949983" cy="2019601"/>
          </a:xfrm>
          <a:prstGeom prst="rect">
            <a:avLst/>
          </a:prstGeom>
        </p:spPr>
      </p:pic>
      <p:pic>
        <p:nvPicPr>
          <p:cNvPr id="5" name="Afbeelding 18" descr="Afbeelding met schermopname, plein, Rechthoek, lijn&#10;&#10;Automatisch gegenereerde beschrijving">
            <a:extLst>
              <a:ext uri="{FF2B5EF4-FFF2-40B4-BE49-F238E27FC236}">
                <a16:creationId xmlns:a16="http://schemas.microsoft.com/office/drawing/2014/main" id="{3781DFC8-BCA2-1442-8C1E-3E8AD31E91C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r="72278" b="71994"/>
          <a:stretch/>
        </p:blipFill>
        <p:spPr>
          <a:xfrm>
            <a:off x="8329640" y="-101446"/>
            <a:ext cx="2949983" cy="20196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E809397-4A1D-5983-B34E-22F43875C6F5}"/>
              </a:ext>
            </a:extLst>
          </p:cNvPr>
          <p:cNvSpPr/>
          <p:nvPr userDrawn="1"/>
        </p:nvSpPr>
        <p:spPr>
          <a:xfrm>
            <a:off x="3874957" y="930975"/>
            <a:ext cx="5273543" cy="758740"/>
          </a:xfrm>
          <a:prstGeom prst="rect">
            <a:avLst/>
          </a:prstGeom>
          <a:solidFill>
            <a:srgbClr val="6F8DC3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50000"/>
              </a:lnSpc>
            </a:pPr>
            <a:endParaRPr lang="en-NL" sz="1300" b="0" i="0" dirty="0">
              <a:solidFill>
                <a:schemeClr val="accent3"/>
              </a:solidFill>
              <a:latin typeface="Roboto Light" panose="02000000000000000000" pitchFamily="2" charset="0"/>
              <a:ea typeface="Roboto Light" panose="02000000000000000000" pitchFamily="2" charset="0"/>
              <a:cs typeface="Arial Narrow" panose="020B0604020202020204" pitchFamily="34" charset="0"/>
            </a:endParaRP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BDAEF886-FED3-0045-C285-AF7479C147E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3043500" y="611902"/>
            <a:ext cx="1408577" cy="1408577"/>
          </a:xfrm>
          <a:prstGeom prst="rect">
            <a:avLst/>
          </a:prstGeom>
        </p:spPr>
      </p:pic>
      <p:pic>
        <p:nvPicPr>
          <p:cNvPr id="16" name="Afbeelding 15" descr="Afbeelding met schermopname, plein, Rechthoek, lijn&#10;&#10;Automatisch gegenereerde beschrijving">
            <a:extLst>
              <a:ext uri="{FF2B5EF4-FFF2-40B4-BE49-F238E27FC236}">
                <a16:creationId xmlns:a16="http://schemas.microsoft.com/office/drawing/2014/main" id="{94C67538-D569-C65D-0813-3BAB551532A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28006"/>
          <a:stretch/>
        </p:blipFill>
        <p:spPr>
          <a:xfrm>
            <a:off x="818149" y="1818752"/>
            <a:ext cx="10641194" cy="5191648"/>
          </a:xfrm>
          <a:prstGeom prst="rect">
            <a:avLst/>
          </a:prstGeom>
        </p:spPr>
      </p:pic>
      <p:pic>
        <p:nvPicPr>
          <p:cNvPr id="17" name="Afbeelding 16" descr="Afbeelding met schermopname, zwart, ontwerp&#10;&#10;Automatisch gegenereerde beschrijving">
            <a:extLst>
              <a:ext uri="{FF2B5EF4-FFF2-40B4-BE49-F238E27FC236}">
                <a16:creationId xmlns:a16="http://schemas.microsoft.com/office/drawing/2014/main" id="{A20159DA-2B4C-9414-4648-C23565DF67B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715321" y="2572868"/>
            <a:ext cx="2757924" cy="4483850"/>
          </a:xfrm>
          <a:prstGeom prst="rect">
            <a:avLst/>
          </a:prstGeom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21EA1439-4028-80DE-A09E-B278A124E623}"/>
              </a:ext>
            </a:extLst>
          </p:cNvPr>
          <p:cNvSpPr txBox="1"/>
          <p:nvPr userDrawn="1"/>
        </p:nvSpPr>
        <p:spPr>
          <a:xfrm>
            <a:off x="917999" y="2388112"/>
            <a:ext cx="1471207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NL" sz="2000" b="0" i="0" dirty="0">
                <a:solidFill>
                  <a:srgbClr val="6F8DC3"/>
                </a:solidFill>
                <a:latin typeface="Avenir Blac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INTRO: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37F4CA44-79C7-4346-A744-B13EAD33D97F}"/>
              </a:ext>
            </a:extLst>
          </p:cNvPr>
          <p:cNvSpPr txBox="1"/>
          <p:nvPr userDrawn="1"/>
        </p:nvSpPr>
        <p:spPr>
          <a:xfrm>
            <a:off x="909290" y="3902142"/>
            <a:ext cx="1471207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000" b="0" i="0" dirty="0">
                <a:solidFill>
                  <a:srgbClr val="6F8DC3"/>
                </a:solidFill>
                <a:latin typeface="Avenir Blac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KERN:</a:t>
            </a:r>
            <a:endParaRPr lang="en-NL" sz="2000" b="0" i="0" dirty="0">
              <a:solidFill>
                <a:srgbClr val="6F8DC3"/>
              </a:solidFill>
              <a:latin typeface="Avenir Black" panose="02000503020000020003" pitchFamily="2" charset="0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B8916AFF-FD10-D722-8C9D-28558677A1C1}"/>
              </a:ext>
            </a:extLst>
          </p:cNvPr>
          <p:cNvSpPr txBox="1"/>
          <p:nvPr userDrawn="1"/>
        </p:nvSpPr>
        <p:spPr>
          <a:xfrm>
            <a:off x="900580" y="5391369"/>
            <a:ext cx="1471207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000" b="0" i="0" dirty="0">
                <a:solidFill>
                  <a:srgbClr val="6F8DC3"/>
                </a:solidFill>
                <a:latin typeface="Avenir Blac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SLOT:</a:t>
            </a:r>
            <a:endParaRPr lang="en-NL" sz="2000" b="0" i="0" dirty="0">
              <a:solidFill>
                <a:srgbClr val="6F8DC3"/>
              </a:solidFill>
              <a:latin typeface="Avenir Black" panose="02000503020000020003" pitchFamily="2" charset="0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01C92A5F-A9E1-75F1-9105-D40F1846187F}"/>
              </a:ext>
            </a:extLst>
          </p:cNvPr>
          <p:cNvSpPr txBox="1"/>
          <p:nvPr userDrawn="1"/>
        </p:nvSpPr>
        <p:spPr>
          <a:xfrm>
            <a:off x="9014065" y="2530562"/>
            <a:ext cx="1471207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000" b="0" i="0" dirty="0">
                <a:solidFill>
                  <a:srgbClr val="6F8DC3"/>
                </a:solidFill>
                <a:latin typeface="Avenir Blac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DOEL:</a:t>
            </a:r>
            <a:endParaRPr lang="en-NL" sz="2000" b="0" i="0" dirty="0">
              <a:solidFill>
                <a:srgbClr val="6F8DC3"/>
              </a:solidFill>
              <a:latin typeface="Avenir Black" panose="02000503020000020003" pitchFamily="2" charset="0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A80BD4F7-8B53-D7DB-91B2-FC1282415CAC}"/>
              </a:ext>
            </a:extLst>
          </p:cNvPr>
          <p:cNvSpPr txBox="1"/>
          <p:nvPr userDrawn="1"/>
        </p:nvSpPr>
        <p:spPr>
          <a:xfrm>
            <a:off x="8988663" y="4808432"/>
            <a:ext cx="2627122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000" b="0" i="0" dirty="0">
                <a:solidFill>
                  <a:srgbClr val="6F8DC3"/>
                </a:solidFill>
                <a:latin typeface="Avenir Blac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HANDIG OMDAT:</a:t>
            </a:r>
            <a:endParaRPr lang="en-NL" sz="2000" b="0" i="0" dirty="0">
              <a:solidFill>
                <a:srgbClr val="6F8DC3"/>
              </a:solidFill>
              <a:latin typeface="Avenir Black" panose="02000503020000020003" pitchFamily="2" charset="0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pic>
        <p:nvPicPr>
          <p:cNvPr id="12" name="Afbeelding 11" descr="Afbeelding met tekst, schermopname, Lettertype, Rechthoek&#10;&#10;Automatisch gegenereerde beschrijving">
            <a:extLst>
              <a:ext uri="{FF2B5EF4-FFF2-40B4-BE49-F238E27FC236}">
                <a16:creationId xmlns:a16="http://schemas.microsoft.com/office/drawing/2014/main" id="{10752C60-7257-BA4A-9D42-BDE536D64BC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349189" y="4166026"/>
            <a:ext cx="3110153" cy="244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1391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Afbeelding 19" descr="Afbeelding met Rechthoek, schermopname&#10;&#10;Automatisch gegenereerde beschrijving">
            <a:extLst>
              <a:ext uri="{FF2B5EF4-FFF2-40B4-BE49-F238E27FC236}">
                <a16:creationId xmlns:a16="http://schemas.microsoft.com/office/drawing/2014/main" id="{51F8F92C-8A33-E71D-2663-95152B145E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40" b="1163"/>
          <a:stretch/>
        </p:blipFill>
        <p:spPr>
          <a:xfrm>
            <a:off x="-76201" y="-1"/>
            <a:ext cx="12283441" cy="6858001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2CC7B6D2-0B5E-90E7-5CC8-1FD9122EF2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313" b="2313"/>
          <a:stretch/>
        </p:blipFill>
        <p:spPr>
          <a:xfrm>
            <a:off x="293499" y="-1"/>
            <a:ext cx="11576767" cy="6855505"/>
          </a:xfrm>
          <a:prstGeom prst="rect">
            <a:avLst/>
          </a:prstGeom>
        </p:spPr>
      </p:pic>
      <p:pic>
        <p:nvPicPr>
          <p:cNvPr id="41" name="Afbeelding 40">
            <a:extLst>
              <a:ext uri="{FF2B5EF4-FFF2-40B4-BE49-F238E27FC236}">
                <a16:creationId xmlns:a16="http://schemas.microsoft.com/office/drawing/2014/main" id="{510B53A2-A516-4FD9-85E2-173D1DDAF9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54580" y="6467779"/>
            <a:ext cx="221843" cy="166382"/>
          </a:xfrm>
          <a:prstGeom prst="rect">
            <a:avLst/>
          </a:prstGeom>
        </p:spPr>
      </p:pic>
      <p:pic>
        <p:nvPicPr>
          <p:cNvPr id="43" name="Afbeelding 42" descr="Afbeelding met schermopname, blauw, Elektrisch blauw, ontwerp&#10;&#10;Automatisch gegenereerde beschrijving">
            <a:extLst>
              <a:ext uri="{FF2B5EF4-FFF2-40B4-BE49-F238E27FC236}">
                <a16:creationId xmlns:a16="http://schemas.microsoft.com/office/drawing/2014/main" id="{F8B1BBB8-27B5-C3D6-7375-765365EFCFF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62262" y="149845"/>
            <a:ext cx="4322581" cy="883310"/>
          </a:xfrm>
          <a:prstGeom prst="rect">
            <a:avLst/>
          </a:prstGeom>
        </p:spPr>
      </p:pic>
      <p:sp>
        <p:nvSpPr>
          <p:cNvPr id="44" name="TextBox 8">
            <a:extLst>
              <a:ext uri="{FF2B5EF4-FFF2-40B4-BE49-F238E27FC236}">
                <a16:creationId xmlns:a16="http://schemas.microsoft.com/office/drawing/2014/main" id="{DC12345E-B596-6783-208F-07B4A1EF80BA}"/>
              </a:ext>
            </a:extLst>
          </p:cNvPr>
          <p:cNvSpPr txBox="1"/>
          <p:nvPr userDrawn="1"/>
        </p:nvSpPr>
        <p:spPr>
          <a:xfrm>
            <a:off x="1225850" y="625368"/>
            <a:ext cx="3260309" cy="38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NL" sz="1400" b="0" i="0" dirty="0">
                <a:solidFill>
                  <a:srgbClr val="2853A1"/>
                </a:solidFill>
                <a:latin typeface="Avenir Blac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INTRO:</a:t>
            </a:r>
          </a:p>
        </p:txBody>
      </p:sp>
      <p:pic>
        <p:nvPicPr>
          <p:cNvPr id="47" name="Afbeelding 46">
            <a:extLst>
              <a:ext uri="{FF2B5EF4-FFF2-40B4-BE49-F238E27FC236}">
                <a16:creationId xmlns:a16="http://schemas.microsoft.com/office/drawing/2014/main" id="{1F56FF27-A97E-0363-05C6-8977F3875F6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122065" y="603375"/>
            <a:ext cx="883310" cy="8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7628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er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Rechthoek, schermopname&#10;&#10;Automatisch gegenereerde beschrijving">
            <a:extLst>
              <a:ext uri="{FF2B5EF4-FFF2-40B4-BE49-F238E27FC236}">
                <a16:creationId xmlns:a16="http://schemas.microsoft.com/office/drawing/2014/main" id="{C46B60A5-80B9-0DB2-C7D1-4E65A5DBCF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40" b="1163"/>
          <a:stretch/>
        </p:blipFill>
        <p:spPr>
          <a:xfrm>
            <a:off x="-76201" y="-1"/>
            <a:ext cx="12283441" cy="6858001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84CB120D-4B3A-D9F3-43FA-90634CF0AF2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313" b="2313"/>
          <a:stretch/>
        </p:blipFill>
        <p:spPr>
          <a:xfrm>
            <a:off x="293499" y="-1"/>
            <a:ext cx="11576767" cy="6855505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CFC7FA70-90CC-0A09-6886-7894EC31105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7061" y="129725"/>
            <a:ext cx="4322581" cy="902104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C4A9DA58-F87C-7CC3-63FA-0132785117D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954580" y="6467779"/>
            <a:ext cx="221843" cy="166382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7FF50BB7-C83E-9B7B-7CD1-3C302C7DAD2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122065" y="603375"/>
            <a:ext cx="883310" cy="883310"/>
          </a:xfrm>
          <a:prstGeom prst="rect">
            <a:avLst/>
          </a:prstGeom>
        </p:spPr>
      </p:pic>
      <p:sp>
        <p:nvSpPr>
          <p:cNvPr id="16" name="TextBox 8">
            <a:extLst>
              <a:ext uri="{FF2B5EF4-FFF2-40B4-BE49-F238E27FC236}">
                <a16:creationId xmlns:a16="http://schemas.microsoft.com/office/drawing/2014/main" id="{CF7D27E4-860B-ED37-5BA1-EE256EBCFD41}"/>
              </a:ext>
            </a:extLst>
          </p:cNvPr>
          <p:cNvSpPr txBox="1"/>
          <p:nvPr userDrawn="1"/>
        </p:nvSpPr>
        <p:spPr>
          <a:xfrm>
            <a:off x="1225850" y="625368"/>
            <a:ext cx="3260309" cy="38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400" b="0" i="0" dirty="0">
                <a:solidFill>
                  <a:srgbClr val="2853A1"/>
                </a:solidFill>
                <a:latin typeface="Avenir Blac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KERN</a:t>
            </a:r>
            <a:r>
              <a:rPr lang="en-NL" sz="1400" b="0" i="0" dirty="0">
                <a:solidFill>
                  <a:srgbClr val="2853A1"/>
                </a:solidFill>
                <a:latin typeface="Avenir Blac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2104823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o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 descr="Afbeelding met Rechthoek, schermopname&#10;&#10;Automatisch gegenereerde beschrijving">
            <a:extLst>
              <a:ext uri="{FF2B5EF4-FFF2-40B4-BE49-F238E27FC236}">
                <a16:creationId xmlns:a16="http://schemas.microsoft.com/office/drawing/2014/main" id="{D75525E4-83E6-29FC-D740-0EFBA26AB6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40" b="1163"/>
          <a:stretch/>
        </p:blipFill>
        <p:spPr>
          <a:xfrm>
            <a:off x="-76201" y="-1"/>
            <a:ext cx="12283441" cy="6858001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2E1AE4C8-7AC6-319A-4C2A-CB41B8DD79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313" b="2313"/>
          <a:stretch/>
        </p:blipFill>
        <p:spPr>
          <a:xfrm>
            <a:off x="293499" y="-1"/>
            <a:ext cx="11576767" cy="6855505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06057E29-608C-50F2-E731-C03259C3A61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8036" y="128175"/>
            <a:ext cx="4304450" cy="898320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5A2C9C81-A2A9-CD82-4AA0-4FEE1281D07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954732" y="6468294"/>
            <a:ext cx="224742" cy="168556"/>
          </a:xfrm>
          <a:prstGeom prst="rect">
            <a:avLst/>
          </a:prstGeom>
        </p:spPr>
      </p:pic>
      <p:pic>
        <p:nvPicPr>
          <p:cNvPr id="27" name="Afbeelding 26">
            <a:extLst>
              <a:ext uri="{FF2B5EF4-FFF2-40B4-BE49-F238E27FC236}">
                <a16:creationId xmlns:a16="http://schemas.microsoft.com/office/drawing/2014/main" id="{8FACA6DF-CF8D-D3FB-E295-0A11595E114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122065" y="603375"/>
            <a:ext cx="883310" cy="883310"/>
          </a:xfrm>
          <a:prstGeom prst="rect">
            <a:avLst/>
          </a:prstGeom>
        </p:spPr>
      </p:pic>
      <p:sp>
        <p:nvSpPr>
          <p:cNvPr id="28" name="TextBox 8">
            <a:extLst>
              <a:ext uri="{FF2B5EF4-FFF2-40B4-BE49-F238E27FC236}">
                <a16:creationId xmlns:a16="http://schemas.microsoft.com/office/drawing/2014/main" id="{6235A355-714B-B5E2-E4A7-CB13AD35FE2C}"/>
              </a:ext>
            </a:extLst>
          </p:cNvPr>
          <p:cNvSpPr txBox="1"/>
          <p:nvPr userDrawn="1"/>
        </p:nvSpPr>
        <p:spPr>
          <a:xfrm>
            <a:off x="1225850" y="625368"/>
            <a:ext cx="3260309" cy="38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400" b="0" i="0" dirty="0">
                <a:solidFill>
                  <a:srgbClr val="2853A1"/>
                </a:solidFill>
                <a:latin typeface="Avenir Blac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SLOT</a:t>
            </a:r>
            <a:r>
              <a:rPr lang="en-NL" sz="1400" b="0" i="0" dirty="0">
                <a:solidFill>
                  <a:srgbClr val="2853A1"/>
                </a:solidFill>
                <a:latin typeface="Avenir Blac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1680019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oel gehaald l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Rechthoek, plein, schermopname&#10;&#10;Automatisch gegenereerde beschrijving">
            <a:extLst>
              <a:ext uri="{FF2B5EF4-FFF2-40B4-BE49-F238E27FC236}">
                <a16:creationId xmlns:a16="http://schemas.microsoft.com/office/drawing/2014/main" id="{8DA04DAF-537D-1142-171A-9AF69A53C7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23F35323-6BD1-AEFE-0A98-0F9B53978E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-355979"/>
            <a:ext cx="12192000" cy="7569958"/>
          </a:xfrm>
          <a:prstGeom prst="rect">
            <a:avLst/>
          </a:prstGeom>
        </p:spPr>
      </p:pic>
      <p:pic>
        <p:nvPicPr>
          <p:cNvPr id="12" name="Afbeelding 11" descr="Afbeelding met schermopname, Rechthoek, ontwerp&#10;&#10;Automatisch gegenereerde beschrijving">
            <a:extLst>
              <a:ext uri="{FF2B5EF4-FFF2-40B4-BE49-F238E27FC236}">
                <a16:creationId xmlns:a16="http://schemas.microsoft.com/office/drawing/2014/main" id="{4A4BA089-AF9F-DD85-E34C-5AD87E13C9D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31424" y="790575"/>
            <a:ext cx="5729151" cy="52768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778E0F3-5746-B9E2-8596-DF648A2CDC37}"/>
              </a:ext>
            </a:extLst>
          </p:cNvPr>
          <p:cNvSpPr/>
          <p:nvPr userDrawn="1"/>
        </p:nvSpPr>
        <p:spPr>
          <a:xfrm>
            <a:off x="3814997" y="1341620"/>
            <a:ext cx="4557010" cy="1186369"/>
          </a:xfrm>
          <a:prstGeom prst="rect">
            <a:avLst/>
          </a:prstGeom>
          <a:solidFill>
            <a:srgbClr val="6F8DC3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50000"/>
              </a:lnSpc>
            </a:pPr>
            <a:endParaRPr lang="en-NL" sz="1300" b="0" i="0" dirty="0">
              <a:solidFill>
                <a:schemeClr val="accent3"/>
              </a:solidFill>
              <a:latin typeface="Roboto Light" panose="02000000000000000000" pitchFamily="2" charset="0"/>
              <a:ea typeface="Roboto Light" panose="02000000000000000000" pitchFamily="2" charset="0"/>
              <a:cs typeface="Arial Narrow" panose="020B0604020202020204" pitchFamily="34" charset="0"/>
            </a:endParaRP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0D16155-7FD0-0FCF-C301-941D3638C91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4145881" y="1712495"/>
            <a:ext cx="1041172" cy="1041172"/>
          </a:xfrm>
          <a:prstGeom prst="rect">
            <a:avLst/>
          </a:prstGeom>
        </p:spPr>
      </p:pic>
      <p:pic>
        <p:nvPicPr>
          <p:cNvPr id="16" name="Afbeelding 15" descr="Afbeelding met tekst, Lettertype, schermopname, Graphics&#10;&#10;Automatisch gegenereerde beschrijving">
            <a:extLst>
              <a:ext uri="{FF2B5EF4-FFF2-40B4-BE49-F238E27FC236}">
                <a16:creationId xmlns:a16="http://schemas.microsoft.com/office/drawing/2014/main" id="{31286EBB-EFD3-3501-E6D0-4BB069E1CE4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017799" y="1486818"/>
            <a:ext cx="2434739" cy="1041171"/>
          </a:xfrm>
          <a:prstGeom prst="rect">
            <a:avLst/>
          </a:prstGeom>
        </p:spPr>
      </p:pic>
      <p:sp>
        <p:nvSpPr>
          <p:cNvPr id="18" name="TextBox 11">
            <a:extLst>
              <a:ext uri="{FF2B5EF4-FFF2-40B4-BE49-F238E27FC236}">
                <a16:creationId xmlns:a16="http://schemas.microsoft.com/office/drawing/2014/main" id="{9CB0FEB8-D238-4995-B42F-B3C170FC28A9}"/>
              </a:ext>
            </a:extLst>
          </p:cNvPr>
          <p:cNvSpPr txBox="1"/>
          <p:nvPr userDrawn="1"/>
        </p:nvSpPr>
        <p:spPr>
          <a:xfrm>
            <a:off x="4804423" y="2608971"/>
            <a:ext cx="2583151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000" b="1" i="0" dirty="0">
                <a:solidFill>
                  <a:srgbClr val="6F8DC3"/>
                </a:solidFill>
                <a:latin typeface="Avenir Blac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DOEL GEHAALD?</a:t>
            </a:r>
            <a:endParaRPr lang="en-NL" sz="2000" b="1" i="0" dirty="0">
              <a:solidFill>
                <a:srgbClr val="6F8DC3"/>
              </a:solidFill>
              <a:latin typeface="Avenir Black" panose="02000503020000020003" pitchFamily="2" charset="0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112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720A6B-CB06-4931-3419-905888CA8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0CC50E-D17A-06D8-B896-76A5439FD1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D88FFD-67BF-1E47-7549-E0D41A47E9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6005A8-D6F4-EF46-9314-8664A9B1B947}" type="datetimeFigureOut">
              <a:rPr lang="en-NL" smtClean="0"/>
              <a:t>10/6/25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5DFBB-9CC5-BED9-8D01-5E128C5D2A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48E59-F352-F1C0-CA3B-09B7D15104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F968A8-1FC5-DC45-9BCC-230A082BB7D0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32116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  <p:sldLayoutId id="2147483664" r:id="rId15"/>
    <p:sldLayoutId id="2147483665" r:id="rId16"/>
    <p:sldLayoutId id="214748366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docent.leslab.nl/9789492667601/Content/Student/Opdracht_werkboek/TH6/Blauwdruk_%20Les3.pdf" TargetMode="External"/><Relationship Id="rId3" Type="http://schemas.openxmlformats.org/officeDocument/2006/relationships/image" Target="../media/image33.png"/><Relationship Id="rId7" Type="http://schemas.openxmlformats.org/officeDocument/2006/relationships/image" Target="../media/image36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26.png"/><Relationship Id="rId9" Type="http://schemas.openxmlformats.org/officeDocument/2006/relationships/hyperlink" Target="https://docent.blauwdrukmbo.nl/theme/th00000006/lesson/3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16.xml"/><Relationship Id="rId1" Type="http://schemas.openxmlformats.org/officeDocument/2006/relationships/video" Target="https://www.youtube.com/embed/FTkzZ53PQvM?feature=oembed" TargetMode="Externa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21653-smartphone-transparent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21653-smartphone-transparent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21653-smartphone-transparent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21653-smartphone-transparent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EBE3C-3CD5-7C55-F347-5561FC207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Lettertype, tekst, logo, Graphics&#10;&#10;Door AI gegenereerde inhoud is mogelijk onjuist.">
            <a:extLst>
              <a:ext uri="{FF2B5EF4-FFF2-40B4-BE49-F238E27FC236}">
                <a16:creationId xmlns:a16="http://schemas.microsoft.com/office/drawing/2014/main" id="{EE8E8989-877E-09CD-924D-6A0BC3FDB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9909" y="5105399"/>
            <a:ext cx="2012091" cy="201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260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F3240-D699-C59A-3C49-F66A10444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8">
            <a:extLst>
              <a:ext uri="{FF2B5EF4-FFF2-40B4-BE49-F238E27FC236}">
                <a16:creationId xmlns:a16="http://schemas.microsoft.com/office/drawing/2014/main" id="{9E7371DE-A718-0A94-1CFD-BAF46588DC69}"/>
              </a:ext>
            </a:extLst>
          </p:cNvPr>
          <p:cNvSpPr txBox="1"/>
          <p:nvPr/>
        </p:nvSpPr>
        <p:spPr>
          <a:xfrm>
            <a:off x="8517549" y="3072650"/>
            <a:ext cx="2757924" cy="661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300" b="0" i="0" dirty="0">
                <a:solidFill>
                  <a:srgbClr val="000000"/>
                </a:solidFill>
                <a:latin typeface="Avenir Book" panose="02000503020000020003" pitchFamily="2" charset="0"/>
                <a:ea typeface="Roboto Light" panose="02000000000000000000" pitchFamily="2" charset="0"/>
              </a:rPr>
              <a:t>Je kunt je mening onderbouwen met verschillende argumenten.</a:t>
            </a:r>
            <a:endParaRPr lang="en-NL" sz="1300" b="0" i="0" dirty="0">
              <a:solidFill>
                <a:srgbClr val="000000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</p:txBody>
      </p:sp>
      <p:sp>
        <p:nvSpPr>
          <p:cNvPr id="6" name="TextBox 22">
            <a:extLst>
              <a:ext uri="{FF2B5EF4-FFF2-40B4-BE49-F238E27FC236}">
                <a16:creationId xmlns:a16="http://schemas.microsoft.com/office/drawing/2014/main" id="{1F710824-E171-AD6C-EEED-83261752716A}"/>
              </a:ext>
            </a:extLst>
          </p:cNvPr>
          <p:cNvSpPr txBox="1"/>
          <p:nvPr/>
        </p:nvSpPr>
        <p:spPr>
          <a:xfrm>
            <a:off x="8517549" y="4890259"/>
            <a:ext cx="2757924" cy="1566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300" b="0" i="0" dirty="0">
                <a:solidFill>
                  <a:srgbClr val="000000"/>
                </a:solidFill>
                <a:latin typeface="Avenir Book" panose="02000503020000020003" pitchFamily="2" charset="0"/>
                <a:ea typeface="Roboto Light" panose="02000000000000000000" pitchFamily="2" charset="0"/>
              </a:rPr>
              <a:t>Als je nu oefent met het gebruiken van verschillende argumenten, kun je je eigen mening beter onderbouwen wanneer het nodig is. </a:t>
            </a:r>
            <a:endParaRPr lang="en-NL" sz="1300" b="0" i="0" dirty="0">
              <a:solidFill>
                <a:srgbClr val="000000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</p:txBody>
      </p:sp>
      <p:pic>
        <p:nvPicPr>
          <p:cNvPr id="9" name="Afbeelding 18" descr="Afbeelding met schermopname, plein, Rechthoek, lijn&#10;&#10;Automatisch gegenereerde beschrijving">
            <a:extLst>
              <a:ext uri="{FF2B5EF4-FFF2-40B4-BE49-F238E27FC236}">
                <a16:creationId xmlns:a16="http://schemas.microsoft.com/office/drawing/2014/main" id="{BCC07FEF-FB74-0CB6-F56D-AFF4A3D57A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2278" b="71994"/>
          <a:stretch/>
        </p:blipFill>
        <p:spPr>
          <a:xfrm>
            <a:off x="818149" y="-200849"/>
            <a:ext cx="2949983" cy="2019601"/>
          </a:xfrm>
          <a:prstGeom prst="rect">
            <a:avLst/>
          </a:prstGeom>
        </p:spPr>
      </p:pic>
      <p:sp>
        <p:nvSpPr>
          <p:cNvPr id="12" name="TextBox 25">
            <a:extLst>
              <a:ext uri="{FF2B5EF4-FFF2-40B4-BE49-F238E27FC236}">
                <a16:creationId xmlns:a16="http://schemas.microsoft.com/office/drawing/2014/main" id="{E73912AE-1844-0478-3B9A-0B3BF714D2A1}"/>
              </a:ext>
            </a:extLst>
          </p:cNvPr>
          <p:cNvSpPr txBox="1"/>
          <p:nvPr/>
        </p:nvSpPr>
        <p:spPr>
          <a:xfrm>
            <a:off x="4707724" y="1002435"/>
            <a:ext cx="68372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400" b="1" i="0" dirty="0">
                <a:solidFill>
                  <a:srgbClr val="1E1E1E"/>
                </a:solidFill>
                <a:latin typeface="Avenir Blac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6</a:t>
            </a:r>
            <a:r>
              <a:rPr lang="en-NL" sz="2400" b="1" i="0" dirty="0">
                <a:solidFill>
                  <a:srgbClr val="1E1E1E"/>
                </a:solidFill>
                <a:latin typeface="Avenir Blac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.</a:t>
            </a:r>
            <a:r>
              <a:rPr lang="nl-NL" sz="2400" b="1" i="0" dirty="0">
                <a:solidFill>
                  <a:srgbClr val="1E1E1E"/>
                </a:solidFill>
                <a:latin typeface="Avenir Blac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3</a:t>
            </a:r>
            <a:endParaRPr lang="en-NL" sz="2400" b="1" i="0" dirty="0">
              <a:solidFill>
                <a:srgbClr val="1E1E1E"/>
              </a:solidFill>
              <a:latin typeface="Avenir Black" panose="02000503020000020003" pitchFamily="2" charset="0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13" name="TextBox 26">
            <a:extLst>
              <a:ext uri="{FF2B5EF4-FFF2-40B4-BE49-F238E27FC236}">
                <a16:creationId xmlns:a16="http://schemas.microsoft.com/office/drawing/2014/main" id="{75D1FA8E-1706-6438-5793-96DB7A04F99B}"/>
              </a:ext>
            </a:extLst>
          </p:cNvPr>
          <p:cNvSpPr txBox="1"/>
          <p:nvPr/>
        </p:nvSpPr>
        <p:spPr>
          <a:xfrm>
            <a:off x="5348794" y="1002435"/>
            <a:ext cx="3356372" cy="59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400" b="0" i="0" dirty="0">
                <a:solidFill>
                  <a:srgbClr val="1E1E1E"/>
                </a:solidFill>
                <a:latin typeface="Geckoy" pitchFamily="2" charset="77"/>
                <a:ea typeface="Urbanist" panose="020B0A04040200000203" pitchFamily="34" charset="77"/>
                <a:cs typeface="Urbanist" panose="020B0A04040200000203" pitchFamily="34" charset="77"/>
              </a:rPr>
              <a:t>ARGUMENT</a:t>
            </a:r>
            <a:endParaRPr lang="en-NL" sz="2400" b="0" i="0" dirty="0">
              <a:solidFill>
                <a:srgbClr val="1E1E1E"/>
              </a:solidFill>
              <a:latin typeface="Geckoy" pitchFamily="2" charset="77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7CDF57E-7C8E-9600-057D-59BBF99773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928038" y="4027497"/>
            <a:ext cx="1882255" cy="1151282"/>
          </a:xfrm>
          <a:prstGeom prst="rect">
            <a:avLst/>
          </a:prstGeom>
        </p:spPr>
      </p:pic>
      <p:sp>
        <p:nvSpPr>
          <p:cNvPr id="2" name="TextBox 18">
            <a:extLst>
              <a:ext uri="{FF2B5EF4-FFF2-40B4-BE49-F238E27FC236}">
                <a16:creationId xmlns:a16="http://schemas.microsoft.com/office/drawing/2014/main" id="{5054534D-CC15-C72E-183C-97DF70398176}"/>
              </a:ext>
            </a:extLst>
          </p:cNvPr>
          <p:cNvSpPr txBox="1"/>
          <p:nvPr/>
        </p:nvSpPr>
        <p:spPr>
          <a:xfrm>
            <a:off x="902579" y="2783237"/>
            <a:ext cx="2920369" cy="387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400" dirty="0">
                <a:solidFill>
                  <a:srgbClr val="000000"/>
                </a:solidFill>
                <a:latin typeface="Avenir Light" panose="020B0402020203020204" pitchFamily="34" charset="77"/>
                <a:ea typeface="Roboto Light" panose="02000000000000000000" pitchFamily="2" charset="0"/>
              </a:rPr>
              <a:t>Leuzen met leugens</a:t>
            </a:r>
            <a:endParaRPr lang="en-NL" sz="1400" dirty="0">
              <a:solidFill>
                <a:srgbClr val="000000"/>
              </a:solidFill>
              <a:latin typeface="Avenir Light" panose="020B0402020203020204" pitchFamily="34" charset="77"/>
              <a:ea typeface="Roboto Light" panose="02000000000000000000" pitchFamily="2" charset="0"/>
            </a:endParaRPr>
          </a:p>
        </p:txBody>
      </p:sp>
      <p:sp>
        <p:nvSpPr>
          <p:cNvPr id="3" name="TextBox 18">
            <a:extLst>
              <a:ext uri="{FF2B5EF4-FFF2-40B4-BE49-F238E27FC236}">
                <a16:creationId xmlns:a16="http://schemas.microsoft.com/office/drawing/2014/main" id="{EF024170-957D-2096-3C35-C2D365FD3A2E}"/>
              </a:ext>
            </a:extLst>
          </p:cNvPr>
          <p:cNvSpPr txBox="1"/>
          <p:nvPr/>
        </p:nvSpPr>
        <p:spPr>
          <a:xfrm>
            <a:off x="902578" y="4298770"/>
            <a:ext cx="2920369" cy="387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400" dirty="0">
                <a:solidFill>
                  <a:srgbClr val="000000"/>
                </a:solidFill>
                <a:latin typeface="Avenir Light" panose="020B0402020203020204" pitchFamily="34" charset="77"/>
                <a:ea typeface="Roboto Light" panose="02000000000000000000" pitchFamily="2" charset="0"/>
              </a:rPr>
              <a:t>Drogredenen</a:t>
            </a:r>
            <a:endParaRPr lang="en-NL" sz="1400" dirty="0">
              <a:solidFill>
                <a:srgbClr val="000000"/>
              </a:solidFill>
              <a:latin typeface="Avenir Light" panose="020B0402020203020204" pitchFamily="34" charset="77"/>
              <a:ea typeface="Roboto Light" panose="02000000000000000000" pitchFamily="2" charset="0"/>
            </a:endParaRP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13972426-73D1-CDBA-CF48-8FEF2CF4FDAB}"/>
              </a:ext>
            </a:extLst>
          </p:cNvPr>
          <p:cNvSpPr txBox="1"/>
          <p:nvPr/>
        </p:nvSpPr>
        <p:spPr>
          <a:xfrm>
            <a:off x="902577" y="5814303"/>
            <a:ext cx="2920369" cy="387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400" dirty="0">
                <a:solidFill>
                  <a:srgbClr val="000000"/>
                </a:solidFill>
                <a:latin typeface="Avenir Light" panose="020B0402020203020204" pitchFamily="34" charset="77"/>
                <a:ea typeface="Roboto Light" panose="02000000000000000000" pitchFamily="2" charset="0"/>
              </a:rPr>
              <a:t>Emotienetwerken</a:t>
            </a:r>
            <a:endParaRPr lang="en-NL" sz="1400" dirty="0">
              <a:solidFill>
                <a:srgbClr val="000000"/>
              </a:solidFill>
              <a:latin typeface="Avenir Light" panose="020B0402020203020204" pitchFamily="34" charset="77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328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B8369-15CB-929F-C0EA-288B27870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60BA49-5C92-E618-AE00-3D45843450E3}"/>
              </a:ext>
            </a:extLst>
          </p:cNvPr>
          <p:cNvSpPr txBox="1"/>
          <p:nvPr/>
        </p:nvSpPr>
        <p:spPr>
          <a:xfrm>
            <a:off x="609222" y="172321"/>
            <a:ext cx="444352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6</a:t>
            </a:r>
            <a:r>
              <a:rPr lang="en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.3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CE31DD-7CDC-B531-FD8E-229F9607C0A4}"/>
              </a:ext>
            </a:extLst>
          </p:cNvPr>
          <p:cNvSpPr txBox="1"/>
          <p:nvPr/>
        </p:nvSpPr>
        <p:spPr>
          <a:xfrm>
            <a:off x="1996088" y="592949"/>
            <a:ext cx="2093843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1600" b="1" dirty="0">
                <a:solidFill>
                  <a:srgbClr val="2853A1"/>
                </a:solidFill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LEUZEN MET LEUGENS</a:t>
            </a:r>
            <a:endParaRPr lang="en-NL" sz="1600" b="1" dirty="0">
              <a:solidFill>
                <a:srgbClr val="2853A1"/>
              </a:solidFill>
              <a:latin typeface="Urbanist" panose="020B0A04040200000203" pitchFamily="34" charset="77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7109CD0-19E1-F1E4-08D7-FD3F9A9DBF35}"/>
              </a:ext>
            </a:extLst>
          </p:cNvPr>
          <p:cNvGrpSpPr/>
          <p:nvPr/>
        </p:nvGrpSpPr>
        <p:grpSpPr>
          <a:xfrm>
            <a:off x="339724" y="4481983"/>
            <a:ext cx="5216124" cy="1862122"/>
            <a:chOff x="339724" y="4642850"/>
            <a:chExt cx="5216124" cy="186212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858B486-2D0C-77C5-1148-CD4AB603C7DB}"/>
                </a:ext>
              </a:extLst>
            </p:cNvPr>
            <p:cNvSpPr/>
            <p:nvPr/>
          </p:nvSpPr>
          <p:spPr>
            <a:xfrm>
              <a:off x="1041722" y="5158931"/>
              <a:ext cx="4514126" cy="1346041"/>
            </a:xfrm>
            <a:prstGeom prst="rect">
              <a:avLst/>
            </a:prstGeom>
            <a:solidFill>
              <a:srgbClr val="703F9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latin typeface="Avenir Book" panose="02000503020000020003" pitchFamily="2" charset="0"/>
              </a:endParaRPr>
            </a:p>
          </p:txBody>
        </p:sp>
        <p:pic>
          <p:nvPicPr>
            <p:cNvPr id="6" name="Picture 3" descr="A black and white sign&#10;&#10;Description automatically generated">
              <a:extLst>
                <a:ext uri="{FF2B5EF4-FFF2-40B4-BE49-F238E27FC236}">
                  <a16:creationId xmlns:a16="http://schemas.microsoft.com/office/drawing/2014/main" id="{62705B2B-0063-EDC8-ECA9-13B391228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9724" y="4642850"/>
              <a:ext cx="2437052" cy="1032163"/>
            </a:xfrm>
            <a:prstGeom prst="rect">
              <a:avLst/>
            </a:prstGeom>
          </p:spPr>
        </p:pic>
        <p:sp>
          <p:nvSpPr>
            <p:cNvPr id="7" name="Tekstvak 13">
              <a:extLst>
                <a:ext uri="{FF2B5EF4-FFF2-40B4-BE49-F238E27FC236}">
                  <a16:creationId xmlns:a16="http://schemas.microsoft.com/office/drawing/2014/main" id="{D29CFDC9-08B3-2BEE-D9B4-AA60B610B23F}"/>
                </a:ext>
              </a:extLst>
            </p:cNvPr>
            <p:cNvSpPr txBox="1"/>
            <p:nvPr/>
          </p:nvSpPr>
          <p:spPr>
            <a:xfrm>
              <a:off x="1246911" y="5457654"/>
              <a:ext cx="424103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1600" i="1" dirty="0">
                  <a:solidFill>
                    <a:schemeClr val="bg1"/>
                  </a:solidFill>
                  <a:latin typeface="Avenir Book" panose="02000503020000020003" pitchFamily="2" charset="0"/>
                  <a:cs typeface="Courier New" panose="02070309020205020404" pitchFamily="49" charset="0"/>
                </a:rPr>
                <a:t>”Roken is helemaal niet ongezond, mijn oma is 95 geworden en zij rookte een pakje per dag.”</a:t>
              </a:r>
            </a:p>
          </p:txBody>
        </p:sp>
      </p:grpSp>
      <p:pic>
        <p:nvPicPr>
          <p:cNvPr id="8" name="Picture 7" descr="An old person holding a cigar&#10;&#10;Description automatically generated">
            <a:extLst>
              <a:ext uri="{FF2B5EF4-FFF2-40B4-BE49-F238E27FC236}">
                <a16:creationId xmlns:a16="http://schemas.microsoft.com/office/drawing/2014/main" id="{92DEB056-2B7F-A86F-112A-C3CB0109B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780" y="0"/>
            <a:ext cx="4879467" cy="6858000"/>
          </a:xfrm>
          <a:prstGeom prst="rect">
            <a:avLst/>
          </a:prstGeom>
        </p:spPr>
      </p:pic>
      <p:pic>
        <p:nvPicPr>
          <p:cNvPr id="10" name="Afbeelding 8">
            <a:extLst>
              <a:ext uri="{FF2B5EF4-FFF2-40B4-BE49-F238E27FC236}">
                <a16:creationId xmlns:a16="http://schemas.microsoft.com/office/drawing/2014/main" id="{F974F63A-74BE-B7A7-0169-F60D625DB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241" y="2192145"/>
            <a:ext cx="5602228" cy="421484"/>
          </a:xfrm>
          <a:prstGeom prst="rect">
            <a:avLst/>
          </a:prstGeom>
        </p:spPr>
      </p:pic>
      <p:sp>
        <p:nvSpPr>
          <p:cNvPr id="11" name="TextBox 18">
            <a:extLst>
              <a:ext uri="{FF2B5EF4-FFF2-40B4-BE49-F238E27FC236}">
                <a16:creationId xmlns:a16="http://schemas.microsoft.com/office/drawing/2014/main" id="{3B8B96F8-CC6E-4212-75E0-99C903EB6478}"/>
              </a:ext>
            </a:extLst>
          </p:cNvPr>
          <p:cNvSpPr txBox="1"/>
          <p:nvPr/>
        </p:nvSpPr>
        <p:spPr>
          <a:xfrm>
            <a:off x="1092411" y="2154633"/>
            <a:ext cx="3901196" cy="42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dirty="0" err="1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Drogredenen</a:t>
            </a:r>
            <a:endParaRPr lang="en-NL" sz="1600" dirty="0">
              <a:solidFill>
                <a:schemeClr val="bg1"/>
              </a:solidFill>
              <a:latin typeface="Avenir Book" panose="02000503020000020003" pitchFamily="2" charset="0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12" name="TextBox 27">
            <a:extLst>
              <a:ext uri="{FF2B5EF4-FFF2-40B4-BE49-F238E27FC236}">
                <a16:creationId xmlns:a16="http://schemas.microsoft.com/office/drawing/2014/main" id="{8F39B6EB-ABB9-35C0-C3BC-34AD157781B4}"/>
              </a:ext>
            </a:extLst>
          </p:cNvPr>
          <p:cNvSpPr txBox="1"/>
          <p:nvPr/>
        </p:nvSpPr>
        <p:spPr>
          <a:xfrm>
            <a:off x="662241" y="2700499"/>
            <a:ext cx="4841574" cy="1837958"/>
          </a:xfrm>
          <a:prstGeom prst="rect">
            <a:avLst/>
          </a:prstGeom>
          <a:solidFill>
            <a:srgbClr val="19B8E8"/>
          </a:solidFill>
          <a:effectLst>
            <a:outerShdw dist="71720" dir="2520000" algn="tl" rotWithShape="0">
              <a:schemeClr val="tx2"/>
            </a:outerShdw>
          </a:effectLst>
        </p:spPr>
        <p:txBody>
          <a:bodyPr wrap="square" lIns="360000" tIns="180000" rIns="360000" bIns="180000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300" b="0" i="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Soms </a:t>
            </a:r>
            <a:r>
              <a:rPr lang="en-US" sz="1300" b="0" i="0" dirty="0" err="1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willen</a:t>
            </a:r>
            <a:r>
              <a:rPr lang="en-US" sz="1300" b="0" i="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mensen</a:t>
            </a:r>
            <a:r>
              <a:rPr lang="en-US" sz="1300" b="0" i="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een</a:t>
            </a:r>
            <a:r>
              <a:rPr lang="en-US" sz="1300" b="0" i="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discussie</a:t>
            </a:r>
            <a:r>
              <a:rPr lang="en-US" sz="1300" b="0" i="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hoe dan </a:t>
            </a:r>
            <a:r>
              <a:rPr lang="en-US" sz="1300" b="0" i="0" dirty="0" err="1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ook</a:t>
            </a:r>
            <a:r>
              <a:rPr lang="en-US" sz="1300" b="0" i="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winnen</a:t>
            </a:r>
            <a:r>
              <a:rPr lang="en-US" sz="1300" b="0" i="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. Ze </a:t>
            </a:r>
            <a:r>
              <a:rPr lang="en-US" sz="1300" b="0" i="0" dirty="0" err="1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gebruiken</a:t>
            </a:r>
            <a:r>
              <a:rPr lang="en-US" sz="1300" b="0" i="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drogredenen</a:t>
            </a:r>
            <a:r>
              <a:rPr lang="en-US" sz="1300" b="0" i="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en-US" sz="1300" dirty="0" err="1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Dit</a:t>
            </a:r>
            <a:r>
              <a:rPr lang="en-US" sz="130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zijn</a:t>
            </a:r>
            <a:r>
              <a:rPr lang="en-US" sz="130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slechte</a:t>
            </a:r>
            <a:r>
              <a:rPr lang="en-US" sz="130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argumenten</a:t>
            </a:r>
            <a:r>
              <a:rPr lang="en-US" sz="130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die </a:t>
            </a:r>
            <a:r>
              <a:rPr lang="en-US" sz="1300" dirty="0" err="1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niet</a:t>
            </a:r>
            <a:r>
              <a:rPr lang="en-US" sz="130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kloppen</a:t>
            </a:r>
            <a:r>
              <a:rPr lang="en-US" sz="130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of </a:t>
            </a:r>
            <a:r>
              <a:rPr lang="en-US" sz="1300" dirty="0" err="1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niet</a:t>
            </a:r>
            <a:r>
              <a:rPr lang="en-US" sz="130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volledig</a:t>
            </a:r>
            <a:r>
              <a:rPr lang="en-US" sz="130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zijn</a:t>
            </a:r>
            <a:r>
              <a:rPr lang="en-US" sz="130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. </a:t>
            </a:r>
            <a:r>
              <a:rPr lang="en-US" sz="1300" dirty="0" err="1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Iedereen</a:t>
            </a:r>
            <a:r>
              <a:rPr lang="en-US" sz="130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gebruikt</a:t>
            </a:r>
            <a:r>
              <a:rPr lang="en-US" sz="130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wel</a:t>
            </a:r>
            <a:r>
              <a:rPr lang="en-US" sz="130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eens</a:t>
            </a:r>
            <a:r>
              <a:rPr lang="en-US" sz="130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zo’n</a:t>
            </a:r>
            <a:r>
              <a:rPr lang="en-US" sz="130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drogreden</a:t>
            </a:r>
            <a:r>
              <a:rPr lang="en-US" sz="130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.</a:t>
            </a:r>
            <a:endParaRPr lang="en-NL" sz="1300" b="0" i="0" dirty="0">
              <a:latin typeface="Avenir Book" panose="02000503020000020003" pitchFamily="2" charset="0"/>
              <a:ea typeface="Roboto Light" panose="020000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8510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3D2388-DD48-689F-4480-F0274B5FF32A}"/>
              </a:ext>
            </a:extLst>
          </p:cNvPr>
          <p:cNvSpPr txBox="1"/>
          <p:nvPr/>
        </p:nvSpPr>
        <p:spPr>
          <a:xfrm>
            <a:off x="609222" y="172321"/>
            <a:ext cx="444352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6</a:t>
            </a:r>
            <a:r>
              <a:rPr lang="en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.3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3A6AD5-7A7B-5A06-44F3-D0E3DA5151DA}"/>
              </a:ext>
            </a:extLst>
          </p:cNvPr>
          <p:cNvSpPr txBox="1"/>
          <p:nvPr/>
        </p:nvSpPr>
        <p:spPr>
          <a:xfrm>
            <a:off x="1996088" y="592949"/>
            <a:ext cx="2093843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1600" b="1" dirty="0">
                <a:solidFill>
                  <a:srgbClr val="2853A1"/>
                </a:solidFill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LEUZEN MET LEUGENS</a:t>
            </a:r>
            <a:endParaRPr lang="en-NL" sz="1600" b="1" dirty="0">
              <a:solidFill>
                <a:srgbClr val="2853A1"/>
              </a:solidFill>
              <a:latin typeface="Urbanist" panose="020B0A04040200000203" pitchFamily="34" charset="77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pic>
        <p:nvPicPr>
          <p:cNvPr id="4" name="Afbeelding 2" descr="Afbeelding met ontvangst&#10;&#10;Beschrijving automatisch gegenereerd met gemiddelde betrouwbaarheid">
            <a:extLst>
              <a:ext uri="{FF2B5EF4-FFF2-40B4-BE49-F238E27FC236}">
                <a16:creationId xmlns:a16="http://schemas.microsoft.com/office/drawing/2014/main" id="{2143012F-8D9E-0E91-F249-C555AE78065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296" y="1828803"/>
            <a:ext cx="6615255" cy="46205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kstvak 12">
            <a:extLst>
              <a:ext uri="{FF2B5EF4-FFF2-40B4-BE49-F238E27FC236}">
                <a16:creationId xmlns:a16="http://schemas.microsoft.com/office/drawing/2014/main" id="{7123BCE7-38DC-64F7-FB70-062C3A4A790F}"/>
              </a:ext>
            </a:extLst>
          </p:cNvPr>
          <p:cNvSpPr txBox="1"/>
          <p:nvPr/>
        </p:nvSpPr>
        <p:spPr>
          <a:xfrm>
            <a:off x="760260" y="2081132"/>
            <a:ext cx="439812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l-NL" sz="1300" b="1" dirty="0">
                <a:latin typeface="Avenir Book" panose="02000503020000020003" pitchFamily="2" charset="0"/>
                <a:cs typeface="MV Boli" panose="02000500030200090000" pitchFamily="2" charset="0"/>
              </a:rPr>
              <a:t>OVERHAASTE GENERALISATIE </a:t>
            </a:r>
          </a:p>
          <a:p>
            <a:pPr algn="r"/>
            <a:r>
              <a:rPr lang="nl-NL" sz="1300" dirty="0">
                <a:latin typeface="Avenir Book" panose="02000503020000020003" pitchFamily="2" charset="0"/>
                <a:cs typeface="MV Boli" panose="02000500030200090000" pitchFamily="2" charset="0"/>
              </a:rPr>
              <a:t>Eén voorbeeld wordt op een hele groep geprojecteerd. </a:t>
            </a:r>
            <a:endParaRPr lang="nl-NL" sz="1300" b="1" dirty="0">
              <a:latin typeface="Avenir Book" panose="02000503020000020003" pitchFamily="2" charset="0"/>
              <a:cs typeface="MV Boli" panose="02000500030200090000" pitchFamily="2" charset="0"/>
            </a:endParaRPr>
          </a:p>
        </p:txBody>
      </p:sp>
      <p:grpSp>
        <p:nvGrpSpPr>
          <p:cNvPr id="6" name="Groep 46">
            <a:extLst>
              <a:ext uri="{FF2B5EF4-FFF2-40B4-BE49-F238E27FC236}">
                <a16:creationId xmlns:a16="http://schemas.microsoft.com/office/drawing/2014/main" id="{E3CE08E5-4677-448D-5DD4-D0477CE9F5F8}"/>
              </a:ext>
            </a:extLst>
          </p:cNvPr>
          <p:cNvGrpSpPr/>
          <p:nvPr/>
        </p:nvGrpSpPr>
        <p:grpSpPr>
          <a:xfrm>
            <a:off x="5266379" y="2026760"/>
            <a:ext cx="5716600" cy="676671"/>
            <a:chOff x="6111330" y="2136915"/>
            <a:chExt cx="5716600" cy="676671"/>
          </a:xfrm>
          <a:solidFill>
            <a:srgbClr val="17B9E8"/>
          </a:solidFill>
        </p:grpSpPr>
        <p:sp>
          <p:nvSpPr>
            <p:cNvPr id="7" name="Pijl links 15">
              <a:extLst>
                <a:ext uri="{FF2B5EF4-FFF2-40B4-BE49-F238E27FC236}">
                  <a16:creationId xmlns:a16="http://schemas.microsoft.com/office/drawing/2014/main" id="{2A31AEC3-CA20-87AF-7AD6-BBBBF815CF3C}"/>
                </a:ext>
              </a:extLst>
            </p:cNvPr>
            <p:cNvSpPr/>
            <p:nvPr/>
          </p:nvSpPr>
          <p:spPr>
            <a:xfrm>
              <a:off x="6111330" y="2331905"/>
              <a:ext cx="1235415" cy="288481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500" dirty="0">
                <a:solidFill>
                  <a:schemeClr val="tx1"/>
                </a:solidFill>
                <a:latin typeface="Avenir Book" panose="02000503020000020003" pitchFamily="2" charset="0"/>
                <a:cs typeface="Calibri" panose="020F0502020204030204" pitchFamily="34" charset="0"/>
              </a:endParaRPr>
            </a:p>
          </p:txBody>
        </p:sp>
        <p:grpSp>
          <p:nvGrpSpPr>
            <p:cNvPr id="8" name="Groep 45">
              <a:extLst>
                <a:ext uri="{FF2B5EF4-FFF2-40B4-BE49-F238E27FC236}">
                  <a16:creationId xmlns:a16="http://schemas.microsoft.com/office/drawing/2014/main" id="{372306DE-D57E-17F7-6F4B-E879A7215309}"/>
                </a:ext>
              </a:extLst>
            </p:cNvPr>
            <p:cNvGrpSpPr/>
            <p:nvPr/>
          </p:nvGrpSpPr>
          <p:grpSpPr>
            <a:xfrm>
              <a:off x="7498249" y="2136915"/>
              <a:ext cx="4329681" cy="676671"/>
              <a:chOff x="7498249" y="2136915"/>
              <a:chExt cx="4329681" cy="676671"/>
            </a:xfrm>
            <a:grpFill/>
          </p:grpSpPr>
          <p:sp>
            <p:nvSpPr>
              <p:cNvPr id="9" name="Rounded Rectangle 11">
                <a:extLst>
                  <a:ext uri="{FF2B5EF4-FFF2-40B4-BE49-F238E27FC236}">
                    <a16:creationId xmlns:a16="http://schemas.microsoft.com/office/drawing/2014/main" id="{C5772369-C60D-4F66-C249-15584C830B01}"/>
                  </a:ext>
                </a:extLst>
              </p:cNvPr>
              <p:cNvSpPr/>
              <p:nvPr/>
            </p:nvSpPr>
            <p:spPr>
              <a:xfrm>
                <a:off x="7498249" y="2136915"/>
                <a:ext cx="4329681" cy="676671"/>
              </a:xfrm>
              <a:prstGeom prst="roundRect">
                <a:avLst>
                  <a:gd name="adj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L" sz="1500" dirty="0">
                  <a:solidFill>
                    <a:schemeClr val="tx1"/>
                  </a:solidFill>
                  <a:latin typeface="Avenir Book" panose="02000503020000020003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Tekstvak 28">
                <a:extLst>
                  <a:ext uri="{FF2B5EF4-FFF2-40B4-BE49-F238E27FC236}">
                    <a16:creationId xmlns:a16="http://schemas.microsoft.com/office/drawing/2014/main" id="{BEA46BC2-4F8B-6A94-616D-038B6A44257F}"/>
                  </a:ext>
                </a:extLst>
              </p:cNvPr>
              <p:cNvSpPr txBox="1"/>
              <p:nvPr/>
            </p:nvSpPr>
            <p:spPr>
              <a:xfrm>
                <a:off x="7498249" y="2241037"/>
                <a:ext cx="4329681" cy="553998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NL" sz="1500" i="1" dirty="0">
                    <a:latin typeface="Avenir Book" panose="02000503020000020003" pitchFamily="2" charset="0"/>
                    <a:cs typeface="Calibri" panose="020F0502020204030204" pitchFamily="34" charset="0"/>
                  </a:rPr>
                  <a:t>‘Roken is helemaal niet ongezond, mijn oma is 95 geworden en zij rookte een pakje per dag.'</a:t>
                </a:r>
              </a:p>
            </p:txBody>
          </p:sp>
        </p:grpSp>
      </p:grpSp>
      <p:sp>
        <p:nvSpPr>
          <p:cNvPr id="11" name="Tekstvak 33">
            <a:extLst>
              <a:ext uri="{FF2B5EF4-FFF2-40B4-BE49-F238E27FC236}">
                <a16:creationId xmlns:a16="http://schemas.microsoft.com/office/drawing/2014/main" id="{F17B7C5F-61FF-9FEB-E935-AA5ED05FBE3C}"/>
              </a:ext>
            </a:extLst>
          </p:cNvPr>
          <p:cNvSpPr txBox="1"/>
          <p:nvPr/>
        </p:nvSpPr>
        <p:spPr>
          <a:xfrm>
            <a:off x="933961" y="2789709"/>
            <a:ext cx="422442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300" b="1" dirty="0">
                <a:latin typeface="Avenir Book" panose="02000503020000020003" pitchFamily="2" charset="0"/>
                <a:cs typeface="MV Boli" panose="02000500030200090000" pitchFamily="2" charset="0"/>
              </a:rPr>
              <a:t>ONJUIST BEROEP OP AUTORITEIT</a:t>
            </a:r>
            <a:endParaRPr lang="nl-NL" sz="1300" dirty="0">
              <a:latin typeface="Avenir Book" panose="02000503020000020003" pitchFamily="2" charset="0"/>
              <a:cs typeface="MV Boli" panose="02000500030200090000" pitchFamily="2" charset="0"/>
            </a:endParaRPr>
          </a:p>
          <a:p>
            <a:pPr algn="r"/>
            <a:r>
              <a:rPr lang="nl-NL" sz="1300" dirty="0">
                <a:latin typeface="Avenir Book" panose="02000503020000020003" pitchFamily="2" charset="0"/>
                <a:cs typeface="MV Boli" panose="02000500030200090000" pitchFamily="2" charset="0"/>
              </a:rPr>
              <a:t>Er wordt een autoriteit aangeroepen die geen echte kenner is van het onderwerp.</a:t>
            </a:r>
          </a:p>
        </p:txBody>
      </p:sp>
      <p:grpSp>
        <p:nvGrpSpPr>
          <p:cNvPr id="12" name="Groep 47">
            <a:extLst>
              <a:ext uri="{FF2B5EF4-FFF2-40B4-BE49-F238E27FC236}">
                <a16:creationId xmlns:a16="http://schemas.microsoft.com/office/drawing/2014/main" id="{2790CE06-E0AA-3D60-E95A-057611A7D794}"/>
              </a:ext>
            </a:extLst>
          </p:cNvPr>
          <p:cNvGrpSpPr/>
          <p:nvPr/>
        </p:nvGrpSpPr>
        <p:grpSpPr>
          <a:xfrm>
            <a:off x="5266379" y="2933906"/>
            <a:ext cx="5716600" cy="676671"/>
            <a:chOff x="6111330" y="2884233"/>
            <a:chExt cx="5716600" cy="676671"/>
          </a:xfrm>
          <a:solidFill>
            <a:srgbClr val="17B9E8"/>
          </a:solidFill>
        </p:grpSpPr>
        <p:sp>
          <p:nvSpPr>
            <p:cNvPr id="13" name="Pijl links 19">
              <a:extLst>
                <a:ext uri="{FF2B5EF4-FFF2-40B4-BE49-F238E27FC236}">
                  <a16:creationId xmlns:a16="http://schemas.microsoft.com/office/drawing/2014/main" id="{36735E36-EA2B-CB2A-6C98-147968BE1365}"/>
                </a:ext>
              </a:extLst>
            </p:cNvPr>
            <p:cNvSpPr/>
            <p:nvPr/>
          </p:nvSpPr>
          <p:spPr>
            <a:xfrm>
              <a:off x="6111330" y="3053983"/>
              <a:ext cx="1234601" cy="305869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500" dirty="0">
                <a:solidFill>
                  <a:schemeClr val="tx1"/>
                </a:solidFill>
                <a:latin typeface="Avenir Book" panose="02000503020000020003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4" name="Rounded Rectangle 11">
              <a:extLst>
                <a:ext uri="{FF2B5EF4-FFF2-40B4-BE49-F238E27FC236}">
                  <a16:creationId xmlns:a16="http://schemas.microsoft.com/office/drawing/2014/main" id="{73EE1C8A-1660-B254-4F9A-9D1B96428BE8}"/>
                </a:ext>
              </a:extLst>
            </p:cNvPr>
            <p:cNvSpPr/>
            <p:nvPr/>
          </p:nvSpPr>
          <p:spPr>
            <a:xfrm rot="10800000">
              <a:off x="7498249" y="2884233"/>
              <a:ext cx="4329681" cy="67667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500" dirty="0">
                <a:solidFill>
                  <a:schemeClr val="tx1"/>
                </a:solidFill>
                <a:latin typeface="Avenir Book" panose="02000503020000020003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5" name="Tekstvak 35">
              <a:extLst>
                <a:ext uri="{FF2B5EF4-FFF2-40B4-BE49-F238E27FC236}">
                  <a16:creationId xmlns:a16="http://schemas.microsoft.com/office/drawing/2014/main" id="{1D7776A0-3C4C-6546-9096-1F5040CCCE70}"/>
                </a:ext>
              </a:extLst>
            </p:cNvPr>
            <p:cNvSpPr txBox="1"/>
            <p:nvPr/>
          </p:nvSpPr>
          <p:spPr>
            <a:xfrm>
              <a:off x="7498249" y="2935916"/>
              <a:ext cx="4329681" cy="55399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500" i="1" dirty="0">
                  <a:latin typeface="Avenir Book" panose="02000503020000020003" pitchFamily="2" charset="0"/>
                  <a:cs typeface="Calibri" panose="020F0502020204030204" pitchFamily="34" charset="0"/>
                </a:rPr>
                <a:t>‘Mijn oom is politieagent en hij zegt dat alle jongeren crimineel zijn.'</a:t>
              </a:r>
            </a:p>
          </p:txBody>
        </p:sp>
      </p:grpSp>
      <p:sp>
        <p:nvSpPr>
          <p:cNvPr id="16" name="Tekstvak 38">
            <a:extLst>
              <a:ext uri="{FF2B5EF4-FFF2-40B4-BE49-F238E27FC236}">
                <a16:creationId xmlns:a16="http://schemas.microsoft.com/office/drawing/2014/main" id="{755ECAAF-11E4-3624-647D-C6C1E0A2AEE5}"/>
              </a:ext>
            </a:extLst>
          </p:cNvPr>
          <p:cNvSpPr txBox="1"/>
          <p:nvPr/>
        </p:nvSpPr>
        <p:spPr>
          <a:xfrm>
            <a:off x="933961" y="3713729"/>
            <a:ext cx="422442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300" b="1" dirty="0">
                <a:latin typeface="Avenir Book" panose="02000503020000020003" pitchFamily="2" charset="0"/>
                <a:cs typeface="MV Boli" panose="02000500030200090000" pitchFamily="2" charset="0"/>
              </a:rPr>
              <a:t>PERSOONLIJKE AANVAL</a:t>
            </a:r>
          </a:p>
          <a:p>
            <a:pPr algn="r"/>
            <a:r>
              <a:rPr lang="nl-NL" sz="1300" dirty="0">
                <a:latin typeface="Avenir Book" panose="02000503020000020003" pitchFamily="2" charset="0"/>
                <a:cs typeface="MV Boli" panose="02000500030200090000" pitchFamily="2" charset="0"/>
              </a:rPr>
              <a:t>Zonder inhoudelijk argument wordt de ander, een groep of bron meteen buitenspel gezet. </a:t>
            </a:r>
          </a:p>
        </p:txBody>
      </p:sp>
      <p:grpSp>
        <p:nvGrpSpPr>
          <p:cNvPr id="17" name="Groep 48">
            <a:extLst>
              <a:ext uri="{FF2B5EF4-FFF2-40B4-BE49-F238E27FC236}">
                <a16:creationId xmlns:a16="http://schemas.microsoft.com/office/drawing/2014/main" id="{03BB9ACA-BD54-D40F-5DAF-1B2BD194BBC6}"/>
              </a:ext>
            </a:extLst>
          </p:cNvPr>
          <p:cNvGrpSpPr/>
          <p:nvPr/>
        </p:nvGrpSpPr>
        <p:grpSpPr>
          <a:xfrm>
            <a:off x="5266379" y="3828826"/>
            <a:ext cx="5716600" cy="714927"/>
            <a:chOff x="6111330" y="3631443"/>
            <a:chExt cx="5716600" cy="714927"/>
          </a:xfrm>
          <a:solidFill>
            <a:srgbClr val="17B9E8"/>
          </a:solidFill>
        </p:grpSpPr>
        <p:sp>
          <p:nvSpPr>
            <p:cNvPr id="18" name="Pijl links 21">
              <a:extLst>
                <a:ext uri="{FF2B5EF4-FFF2-40B4-BE49-F238E27FC236}">
                  <a16:creationId xmlns:a16="http://schemas.microsoft.com/office/drawing/2014/main" id="{1A7F03BA-8734-CCE5-B461-853088D24675}"/>
                </a:ext>
              </a:extLst>
            </p:cNvPr>
            <p:cNvSpPr/>
            <p:nvPr/>
          </p:nvSpPr>
          <p:spPr>
            <a:xfrm>
              <a:off x="6111330" y="3794840"/>
              <a:ext cx="1234601" cy="305860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500" dirty="0">
                <a:solidFill>
                  <a:schemeClr val="tx1"/>
                </a:solidFill>
                <a:latin typeface="Avenir Book" panose="02000503020000020003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9" name="Rounded Rectangle 11">
              <a:extLst>
                <a:ext uri="{FF2B5EF4-FFF2-40B4-BE49-F238E27FC236}">
                  <a16:creationId xmlns:a16="http://schemas.microsoft.com/office/drawing/2014/main" id="{70FB4101-E7AA-E9E0-B009-E61FB0D95B0A}"/>
                </a:ext>
              </a:extLst>
            </p:cNvPr>
            <p:cNvSpPr/>
            <p:nvPr/>
          </p:nvSpPr>
          <p:spPr>
            <a:xfrm rot="10800000">
              <a:off x="7498249" y="3631443"/>
              <a:ext cx="4329681" cy="67667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500" dirty="0">
                <a:solidFill>
                  <a:schemeClr val="tx1"/>
                </a:solidFill>
                <a:latin typeface="Avenir Book" panose="02000503020000020003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20" name="Tekstvak 40">
              <a:extLst>
                <a:ext uri="{FF2B5EF4-FFF2-40B4-BE49-F238E27FC236}">
                  <a16:creationId xmlns:a16="http://schemas.microsoft.com/office/drawing/2014/main" id="{7797EB74-D714-86AA-D52C-7E0EDB9367A9}"/>
                </a:ext>
              </a:extLst>
            </p:cNvPr>
            <p:cNvSpPr txBox="1"/>
            <p:nvPr/>
          </p:nvSpPr>
          <p:spPr>
            <a:xfrm>
              <a:off x="7453923" y="3792372"/>
              <a:ext cx="432968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500" i="1" dirty="0">
                  <a:latin typeface="Avenir Book" panose="02000503020000020003" pitchFamily="2" charset="0"/>
                  <a:cs typeface="Calibri" panose="020F0502020204030204" pitchFamily="34" charset="0"/>
                </a:rPr>
                <a:t>‘Wat weet jij er nou van? Jij bent maar een stagiaire.’</a:t>
              </a:r>
            </a:p>
          </p:txBody>
        </p:sp>
      </p:grpSp>
      <p:sp>
        <p:nvSpPr>
          <p:cNvPr id="21" name="Tekstvak 41">
            <a:extLst>
              <a:ext uri="{FF2B5EF4-FFF2-40B4-BE49-F238E27FC236}">
                <a16:creationId xmlns:a16="http://schemas.microsoft.com/office/drawing/2014/main" id="{0F46E7A0-B008-051C-3BC0-34A248A8AD55}"/>
              </a:ext>
            </a:extLst>
          </p:cNvPr>
          <p:cNvSpPr txBox="1"/>
          <p:nvPr/>
        </p:nvSpPr>
        <p:spPr>
          <a:xfrm>
            <a:off x="1099596" y="4637749"/>
            <a:ext cx="405879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300" b="1" dirty="0">
                <a:latin typeface="Avenir Book" panose="02000503020000020003" pitchFamily="2" charset="0"/>
                <a:cs typeface="MV Boli" panose="02000500030200090000" pitchFamily="2" charset="0"/>
              </a:rPr>
              <a:t>ONTDUIKEN VAN BEWIJS</a:t>
            </a:r>
          </a:p>
          <a:p>
            <a:pPr algn="r"/>
            <a:r>
              <a:rPr lang="nl-NL" sz="1300" dirty="0">
                <a:latin typeface="Avenir Book" panose="02000503020000020003" pitchFamily="2" charset="0"/>
                <a:cs typeface="MV Boli" panose="02000500030200090000" pitchFamily="2" charset="0"/>
              </a:rPr>
              <a:t>De bewijslast wordt bij de ander gelegd of er wordt gedaan alsof er geen bewijs nodig is. </a:t>
            </a:r>
            <a:r>
              <a:rPr lang="nl-NL" sz="1300" b="1" dirty="0">
                <a:latin typeface="Avenir Book" panose="02000503020000020003" pitchFamily="2" charset="0"/>
                <a:cs typeface="MV Boli" panose="02000500030200090000" pitchFamily="2" charset="0"/>
              </a:rPr>
              <a:t> </a:t>
            </a:r>
          </a:p>
        </p:txBody>
      </p:sp>
      <p:grpSp>
        <p:nvGrpSpPr>
          <p:cNvPr id="22" name="Groep 49">
            <a:extLst>
              <a:ext uri="{FF2B5EF4-FFF2-40B4-BE49-F238E27FC236}">
                <a16:creationId xmlns:a16="http://schemas.microsoft.com/office/drawing/2014/main" id="{CD0695C8-D5E9-9F3A-7199-824BF8A9BC7F}"/>
              </a:ext>
            </a:extLst>
          </p:cNvPr>
          <p:cNvGrpSpPr/>
          <p:nvPr/>
        </p:nvGrpSpPr>
        <p:grpSpPr>
          <a:xfrm>
            <a:off x="5266379" y="4723746"/>
            <a:ext cx="5716600" cy="676671"/>
            <a:chOff x="6111330" y="4390227"/>
            <a:chExt cx="5716600" cy="676671"/>
          </a:xfrm>
          <a:solidFill>
            <a:srgbClr val="17B9E8"/>
          </a:solidFill>
        </p:grpSpPr>
        <p:sp>
          <p:nvSpPr>
            <p:cNvPr id="23" name="Pijl links 23">
              <a:extLst>
                <a:ext uri="{FF2B5EF4-FFF2-40B4-BE49-F238E27FC236}">
                  <a16:creationId xmlns:a16="http://schemas.microsoft.com/office/drawing/2014/main" id="{E63574C0-F927-2080-8E50-03292ADBB4F1}"/>
                </a:ext>
              </a:extLst>
            </p:cNvPr>
            <p:cNvSpPr/>
            <p:nvPr/>
          </p:nvSpPr>
          <p:spPr>
            <a:xfrm>
              <a:off x="6111330" y="4598445"/>
              <a:ext cx="1234601" cy="305860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500" dirty="0">
                <a:solidFill>
                  <a:schemeClr val="tx1"/>
                </a:solidFill>
                <a:latin typeface="Avenir Book" panose="02000503020000020003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24" name="Rounded Rectangle 11">
              <a:extLst>
                <a:ext uri="{FF2B5EF4-FFF2-40B4-BE49-F238E27FC236}">
                  <a16:creationId xmlns:a16="http://schemas.microsoft.com/office/drawing/2014/main" id="{B05A078E-EF04-1988-C501-A71E8420D65D}"/>
                </a:ext>
              </a:extLst>
            </p:cNvPr>
            <p:cNvSpPr/>
            <p:nvPr/>
          </p:nvSpPr>
          <p:spPr>
            <a:xfrm rot="10800000">
              <a:off x="7498249" y="4390227"/>
              <a:ext cx="4329681" cy="67667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500" dirty="0">
                <a:solidFill>
                  <a:schemeClr val="tx1"/>
                </a:solidFill>
                <a:latin typeface="Avenir Book" panose="02000503020000020003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25" name="Tekstvak 42">
              <a:extLst>
                <a:ext uri="{FF2B5EF4-FFF2-40B4-BE49-F238E27FC236}">
                  <a16:creationId xmlns:a16="http://schemas.microsoft.com/office/drawing/2014/main" id="{5F588BF3-A7FB-6333-D4CF-BA49C7C6FD99}"/>
                </a:ext>
              </a:extLst>
            </p:cNvPr>
            <p:cNvSpPr txBox="1"/>
            <p:nvPr/>
          </p:nvSpPr>
          <p:spPr>
            <a:xfrm>
              <a:off x="7498249" y="4588459"/>
              <a:ext cx="4329681" cy="3231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500" i="1" dirty="0">
                  <a:latin typeface="Avenir Book" panose="02000503020000020003" pitchFamily="2" charset="0"/>
                  <a:cs typeface="Calibri" panose="020F0502020204030204" pitchFamily="34" charset="0"/>
                </a:rPr>
                <a:t>‘Bewijs jij maar dat het níet zo is!’</a:t>
              </a:r>
            </a:p>
          </p:txBody>
        </p:sp>
      </p:grpSp>
      <p:sp>
        <p:nvSpPr>
          <p:cNvPr id="26" name="Tekstvak 43">
            <a:extLst>
              <a:ext uri="{FF2B5EF4-FFF2-40B4-BE49-F238E27FC236}">
                <a16:creationId xmlns:a16="http://schemas.microsoft.com/office/drawing/2014/main" id="{EA8714F0-5919-41B3-9FFA-23AE12B73096}"/>
              </a:ext>
            </a:extLst>
          </p:cNvPr>
          <p:cNvSpPr txBox="1"/>
          <p:nvPr/>
        </p:nvSpPr>
        <p:spPr>
          <a:xfrm>
            <a:off x="1099596" y="5561768"/>
            <a:ext cx="405879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300" b="1" dirty="0">
                <a:latin typeface="Avenir Book" panose="02000503020000020003" pitchFamily="2" charset="0"/>
                <a:cs typeface="MV Boli" panose="02000500030200090000" pitchFamily="2" charset="0"/>
              </a:rPr>
              <a:t>BESPELEN VAN HET PUBLIEK</a:t>
            </a:r>
          </a:p>
          <a:p>
            <a:pPr algn="r"/>
            <a:r>
              <a:rPr lang="nl-NL" sz="1300" dirty="0">
                <a:latin typeface="Avenir Book" panose="02000503020000020003" pitchFamily="2" charset="0"/>
                <a:cs typeface="MV Boli" panose="02000500030200090000" pitchFamily="2" charset="0"/>
              </a:rPr>
              <a:t>Zonder inhoudelijk argument wordt het je lastig gemaakt om een andere mening te hebben. </a:t>
            </a:r>
            <a:endParaRPr lang="nl-NL" sz="1300" b="1" dirty="0">
              <a:latin typeface="Avenir Book" panose="02000503020000020003" pitchFamily="2" charset="0"/>
              <a:cs typeface="MV Boli" panose="02000500030200090000" pitchFamily="2" charset="0"/>
            </a:endParaRPr>
          </a:p>
        </p:txBody>
      </p:sp>
      <p:grpSp>
        <p:nvGrpSpPr>
          <p:cNvPr id="27" name="Groep 50">
            <a:extLst>
              <a:ext uri="{FF2B5EF4-FFF2-40B4-BE49-F238E27FC236}">
                <a16:creationId xmlns:a16="http://schemas.microsoft.com/office/drawing/2014/main" id="{D86A9899-1FE6-8387-0978-93E1729D45A4}"/>
              </a:ext>
            </a:extLst>
          </p:cNvPr>
          <p:cNvGrpSpPr/>
          <p:nvPr/>
        </p:nvGrpSpPr>
        <p:grpSpPr>
          <a:xfrm>
            <a:off x="5266379" y="5618667"/>
            <a:ext cx="5716600" cy="676671"/>
            <a:chOff x="6111330" y="5379798"/>
            <a:chExt cx="5716600" cy="676671"/>
          </a:xfrm>
          <a:solidFill>
            <a:srgbClr val="17B9E8"/>
          </a:solidFill>
        </p:grpSpPr>
        <p:sp>
          <p:nvSpPr>
            <p:cNvPr id="28" name="Pijl links 25">
              <a:extLst>
                <a:ext uri="{FF2B5EF4-FFF2-40B4-BE49-F238E27FC236}">
                  <a16:creationId xmlns:a16="http://schemas.microsoft.com/office/drawing/2014/main" id="{88C133D9-F3F9-B517-7C07-311D94D40F88}"/>
                </a:ext>
              </a:extLst>
            </p:cNvPr>
            <p:cNvSpPr/>
            <p:nvPr/>
          </p:nvSpPr>
          <p:spPr>
            <a:xfrm>
              <a:off x="6111330" y="5562258"/>
              <a:ext cx="1234601" cy="281250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500" dirty="0">
                <a:solidFill>
                  <a:schemeClr val="tx1"/>
                </a:solidFill>
                <a:latin typeface="Avenir Book" panose="02000503020000020003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29" name="Rounded Rectangle 11">
              <a:extLst>
                <a:ext uri="{FF2B5EF4-FFF2-40B4-BE49-F238E27FC236}">
                  <a16:creationId xmlns:a16="http://schemas.microsoft.com/office/drawing/2014/main" id="{00DF0DED-2674-9355-439B-74B47CA5442E}"/>
                </a:ext>
              </a:extLst>
            </p:cNvPr>
            <p:cNvSpPr/>
            <p:nvPr/>
          </p:nvSpPr>
          <p:spPr>
            <a:xfrm rot="10800000">
              <a:off x="7498249" y="5379798"/>
              <a:ext cx="4329681" cy="676671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500" dirty="0">
                <a:solidFill>
                  <a:schemeClr val="tx1"/>
                </a:solidFill>
                <a:latin typeface="Avenir Book" panose="02000503020000020003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30" name="Tekstvak 44">
              <a:extLst>
                <a:ext uri="{FF2B5EF4-FFF2-40B4-BE49-F238E27FC236}">
                  <a16:creationId xmlns:a16="http://schemas.microsoft.com/office/drawing/2014/main" id="{79943A3E-910D-2165-6023-F24A1A31B410}"/>
                </a:ext>
              </a:extLst>
            </p:cNvPr>
            <p:cNvSpPr txBox="1"/>
            <p:nvPr/>
          </p:nvSpPr>
          <p:spPr>
            <a:xfrm>
              <a:off x="7498249" y="5424218"/>
              <a:ext cx="4329681" cy="55399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500" i="1" dirty="0">
                  <a:latin typeface="Avenir Book" panose="02000503020000020003" pitchFamily="2" charset="0"/>
                  <a:cs typeface="Calibri" panose="020F0502020204030204" pitchFamily="34" charset="0"/>
                </a:rPr>
                <a:t>'Jullie zijn slim genoeg om te snappen dat hier meer aan de hand is.’ </a:t>
              </a:r>
            </a:p>
          </p:txBody>
        </p:sp>
      </p:grpSp>
      <p:pic>
        <p:nvPicPr>
          <p:cNvPr id="31" name="Afbeelding 9">
            <a:extLst>
              <a:ext uri="{FF2B5EF4-FFF2-40B4-BE49-F238E27FC236}">
                <a16:creationId xmlns:a16="http://schemas.microsoft.com/office/drawing/2014/main" id="{BBE84D70-C490-A7CB-ED52-1AFA5A8C31D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4477" y="450261"/>
            <a:ext cx="5602228" cy="421484"/>
          </a:xfrm>
          <a:prstGeom prst="rect">
            <a:avLst/>
          </a:prstGeom>
        </p:spPr>
      </p:pic>
      <p:sp>
        <p:nvSpPr>
          <p:cNvPr id="32" name="TextBox 18">
            <a:extLst>
              <a:ext uri="{FF2B5EF4-FFF2-40B4-BE49-F238E27FC236}">
                <a16:creationId xmlns:a16="http://schemas.microsoft.com/office/drawing/2014/main" id="{9E9C4DA5-D4B9-28AA-72B8-6C54EECB0F4B}"/>
              </a:ext>
            </a:extLst>
          </p:cNvPr>
          <p:cNvSpPr txBox="1"/>
          <p:nvPr/>
        </p:nvSpPr>
        <p:spPr>
          <a:xfrm>
            <a:off x="7012518" y="414149"/>
            <a:ext cx="3901196" cy="42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Avenir Light" panose="020B0402020203020204" pitchFamily="34" charset="77"/>
                <a:ea typeface="Roboto Light" panose="02000000000000000000" pitchFamily="2" charset="0"/>
              </a:rPr>
              <a:t>Drogredenen</a:t>
            </a:r>
            <a:endParaRPr lang="en-NL" sz="1600" dirty="0">
              <a:solidFill>
                <a:schemeClr val="bg1"/>
              </a:solidFill>
              <a:latin typeface="Avenir Light" panose="020B0402020203020204" pitchFamily="34" charset="77"/>
              <a:ea typeface="Roboto Light" panose="02000000000000000000" pitchFamily="2" charset="0"/>
            </a:endParaRPr>
          </a:p>
        </p:txBody>
      </p:sp>
      <p:sp>
        <p:nvSpPr>
          <p:cNvPr id="33" name="TextBox 29">
            <a:extLst>
              <a:ext uri="{FF2B5EF4-FFF2-40B4-BE49-F238E27FC236}">
                <a16:creationId xmlns:a16="http://schemas.microsoft.com/office/drawing/2014/main" id="{A99BB790-7A13-BAA7-A6C3-C987EBED5AB7}"/>
              </a:ext>
            </a:extLst>
          </p:cNvPr>
          <p:cNvSpPr txBox="1"/>
          <p:nvPr/>
        </p:nvSpPr>
        <p:spPr>
          <a:xfrm>
            <a:off x="6607735" y="907934"/>
            <a:ext cx="4841574" cy="932646"/>
          </a:xfrm>
          <a:prstGeom prst="rect">
            <a:avLst/>
          </a:prstGeom>
          <a:solidFill>
            <a:srgbClr val="703F91"/>
          </a:solidFill>
          <a:effectLst>
            <a:outerShdw dist="71720" dir="2520000" algn="tl" rotWithShape="0">
              <a:schemeClr val="tx2"/>
            </a:outerShdw>
          </a:effectLst>
        </p:spPr>
        <p:txBody>
          <a:bodyPr wrap="square" lIns="360000" tIns="180000" rIns="360000" bIns="180000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Er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zijn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veel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drogredenen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,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soms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moeilijk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te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herkennen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. In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deze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les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behandelen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we er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vijf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09498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6" grpId="0"/>
      <p:bldP spid="21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551F2-ABC9-07D4-104F-5C1E1DCC9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AC9B20-EC8B-60E6-C669-859AD916E453}"/>
              </a:ext>
            </a:extLst>
          </p:cNvPr>
          <p:cNvSpPr txBox="1"/>
          <p:nvPr/>
        </p:nvSpPr>
        <p:spPr>
          <a:xfrm>
            <a:off x="609222" y="172321"/>
            <a:ext cx="444352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6</a:t>
            </a:r>
            <a:r>
              <a:rPr lang="en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.3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84C565-6EB0-1310-7124-8B225687D3CE}"/>
              </a:ext>
            </a:extLst>
          </p:cNvPr>
          <p:cNvSpPr txBox="1"/>
          <p:nvPr/>
        </p:nvSpPr>
        <p:spPr>
          <a:xfrm>
            <a:off x="1996088" y="592949"/>
            <a:ext cx="2093843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1600" b="1" dirty="0">
                <a:solidFill>
                  <a:srgbClr val="2853A1"/>
                </a:solidFill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LEUZEN MET LEUGENS</a:t>
            </a:r>
            <a:endParaRPr lang="en-NL" sz="1600" b="1" dirty="0">
              <a:solidFill>
                <a:srgbClr val="2853A1"/>
              </a:solidFill>
              <a:latin typeface="Urbanist" panose="020B0A04040200000203" pitchFamily="34" charset="77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grpSp>
        <p:nvGrpSpPr>
          <p:cNvPr id="4" name="Group 11">
            <a:extLst>
              <a:ext uri="{FF2B5EF4-FFF2-40B4-BE49-F238E27FC236}">
                <a16:creationId xmlns:a16="http://schemas.microsoft.com/office/drawing/2014/main" id="{89C4353D-DE5C-5148-D902-63614FC5FFFB}"/>
              </a:ext>
            </a:extLst>
          </p:cNvPr>
          <p:cNvGrpSpPr/>
          <p:nvPr/>
        </p:nvGrpSpPr>
        <p:grpSpPr>
          <a:xfrm>
            <a:off x="1261540" y="2652167"/>
            <a:ext cx="3383282" cy="3615947"/>
            <a:chOff x="7332453" y="1743300"/>
            <a:chExt cx="3888000" cy="3891321"/>
          </a:xfrm>
        </p:grpSpPr>
        <p:sp>
          <p:nvSpPr>
            <p:cNvPr id="5" name="Rectangle 12">
              <a:extLst>
                <a:ext uri="{FF2B5EF4-FFF2-40B4-BE49-F238E27FC236}">
                  <a16:creationId xmlns:a16="http://schemas.microsoft.com/office/drawing/2014/main" id="{A0C4DCE3-1701-2EA8-36C2-6340B01EBF33}"/>
                </a:ext>
              </a:extLst>
            </p:cNvPr>
            <p:cNvSpPr/>
            <p:nvPr/>
          </p:nvSpPr>
          <p:spPr>
            <a:xfrm>
              <a:off x="7332453" y="1743300"/>
              <a:ext cx="1296001" cy="1297107"/>
            </a:xfrm>
            <a:prstGeom prst="rect">
              <a:avLst/>
            </a:prstGeom>
            <a:solidFill>
              <a:srgbClr val="19B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>
                <a:solidFill>
                  <a:schemeClr val="accent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6" name="Rectangle 13">
              <a:extLst>
                <a:ext uri="{FF2B5EF4-FFF2-40B4-BE49-F238E27FC236}">
                  <a16:creationId xmlns:a16="http://schemas.microsoft.com/office/drawing/2014/main" id="{5D5CDEE9-B338-B9B6-F50F-070B12C536EE}"/>
                </a:ext>
              </a:extLst>
            </p:cNvPr>
            <p:cNvSpPr/>
            <p:nvPr/>
          </p:nvSpPr>
          <p:spPr>
            <a:xfrm>
              <a:off x="8628453" y="1743300"/>
              <a:ext cx="1296000" cy="1297107"/>
            </a:xfrm>
            <a:prstGeom prst="rect">
              <a:avLst/>
            </a:prstGeom>
            <a:solidFill>
              <a:srgbClr val="E40B7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Overhaaste generalisatie</a:t>
              </a:r>
            </a:p>
          </p:txBody>
        </p:sp>
        <p:sp>
          <p:nvSpPr>
            <p:cNvPr id="7" name="Rectangle 14">
              <a:extLst>
                <a:ext uri="{FF2B5EF4-FFF2-40B4-BE49-F238E27FC236}">
                  <a16:creationId xmlns:a16="http://schemas.microsoft.com/office/drawing/2014/main" id="{0BDA6F3B-4592-BDA1-FC08-2C0159B7CFCB}"/>
                </a:ext>
              </a:extLst>
            </p:cNvPr>
            <p:cNvSpPr/>
            <p:nvPr/>
          </p:nvSpPr>
          <p:spPr>
            <a:xfrm>
              <a:off x="9924453" y="1743300"/>
              <a:ext cx="1296000" cy="1297107"/>
            </a:xfrm>
            <a:prstGeom prst="rect">
              <a:avLst/>
            </a:prstGeom>
            <a:solidFill>
              <a:srgbClr val="19B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8" name="Rectangle 15">
              <a:extLst>
                <a:ext uri="{FF2B5EF4-FFF2-40B4-BE49-F238E27FC236}">
                  <a16:creationId xmlns:a16="http://schemas.microsoft.com/office/drawing/2014/main" id="{263591F8-08BB-F6EA-8943-F96E03E9450A}"/>
                </a:ext>
              </a:extLst>
            </p:cNvPr>
            <p:cNvSpPr/>
            <p:nvPr/>
          </p:nvSpPr>
          <p:spPr>
            <a:xfrm>
              <a:off x="7332453" y="3040407"/>
              <a:ext cx="1296000" cy="1297107"/>
            </a:xfrm>
            <a:prstGeom prst="rect">
              <a:avLst/>
            </a:prstGeom>
            <a:solidFill>
              <a:srgbClr val="E40B7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Bespelen van het publiek</a:t>
              </a:r>
            </a:p>
          </p:txBody>
        </p:sp>
        <p:sp>
          <p:nvSpPr>
            <p:cNvPr id="9" name="Rectangle 16">
              <a:extLst>
                <a:ext uri="{FF2B5EF4-FFF2-40B4-BE49-F238E27FC236}">
                  <a16:creationId xmlns:a16="http://schemas.microsoft.com/office/drawing/2014/main" id="{EC09472E-617D-D42D-E5C3-B754239171C0}"/>
                </a:ext>
              </a:extLst>
            </p:cNvPr>
            <p:cNvSpPr/>
            <p:nvPr/>
          </p:nvSpPr>
          <p:spPr>
            <a:xfrm>
              <a:off x="9924453" y="3040407"/>
              <a:ext cx="1296000" cy="1297107"/>
            </a:xfrm>
            <a:prstGeom prst="rect">
              <a:avLst/>
            </a:prstGeom>
            <a:solidFill>
              <a:srgbClr val="E40B7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Onjuist beroep op autoriteit</a:t>
              </a:r>
            </a:p>
            <a:p>
              <a:pPr algn="ctr"/>
              <a:endParaRPr lang="en-NL" sz="1300" dirty="0">
                <a:solidFill>
                  <a:schemeClr val="accent3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0" name="Rectangle 17">
              <a:extLst>
                <a:ext uri="{FF2B5EF4-FFF2-40B4-BE49-F238E27FC236}">
                  <a16:creationId xmlns:a16="http://schemas.microsoft.com/office/drawing/2014/main" id="{E0077A6E-4544-7E87-69E0-DFE7CF30D483}"/>
                </a:ext>
              </a:extLst>
            </p:cNvPr>
            <p:cNvSpPr/>
            <p:nvPr/>
          </p:nvSpPr>
          <p:spPr>
            <a:xfrm>
              <a:off x="7332453" y="4337514"/>
              <a:ext cx="1296000" cy="1297107"/>
            </a:xfrm>
            <a:prstGeom prst="rect">
              <a:avLst/>
            </a:prstGeom>
            <a:solidFill>
              <a:srgbClr val="19B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1" name="Rectangle 18">
              <a:extLst>
                <a:ext uri="{FF2B5EF4-FFF2-40B4-BE49-F238E27FC236}">
                  <a16:creationId xmlns:a16="http://schemas.microsoft.com/office/drawing/2014/main" id="{F8869CCB-34F4-0EE3-38A7-5E5DA7285197}"/>
                </a:ext>
              </a:extLst>
            </p:cNvPr>
            <p:cNvSpPr/>
            <p:nvPr/>
          </p:nvSpPr>
          <p:spPr>
            <a:xfrm>
              <a:off x="8628453" y="4337514"/>
              <a:ext cx="1296000" cy="1297107"/>
            </a:xfrm>
            <a:prstGeom prst="rect">
              <a:avLst/>
            </a:prstGeom>
            <a:solidFill>
              <a:srgbClr val="E40B7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Persoonlijke aanval</a:t>
              </a:r>
            </a:p>
          </p:txBody>
        </p:sp>
        <p:sp>
          <p:nvSpPr>
            <p:cNvPr id="12" name="Rectangle 19">
              <a:extLst>
                <a:ext uri="{FF2B5EF4-FFF2-40B4-BE49-F238E27FC236}">
                  <a16:creationId xmlns:a16="http://schemas.microsoft.com/office/drawing/2014/main" id="{60FAB9C8-92FC-8373-0E6F-7C4E2AE5FA5C}"/>
                </a:ext>
              </a:extLst>
            </p:cNvPr>
            <p:cNvSpPr/>
            <p:nvPr/>
          </p:nvSpPr>
          <p:spPr>
            <a:xfrm>
              <a:off x="9924453" y="4337514"/>
              <a:ext cx="1296000" cy="1297107"/>
            </a:xfrm>
            <a:prstGeom prst="rect">
              <a:avLst/>
            </a:prstGeom>
            <a:solidFill>
              <a:srgbClr val="19B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3" name="Rectangle 20">
              <a:extLst>
                <a:ext uri="{FF2B5EF4-FFF2-40B4-BE49-F238E27FC236}">
                  <a16:creationId xmlns:a16="http://schemas.microsoft.com/office/drawing/2014/main" id="{B5D8A668-F033-39D1-9E53-45A72D9F66C6}"/>
                </a:ext>
              </a:extLst>
            </p:cNvPr>
            <p:cNvSpPr/>
            <p:nvPr/>
          </p:nvSpPr>
          <p:spPr>
            <a:xfrm>
              <a:off x="8628453" y="3040407"/>
              <a:ext cx="1296000" cy="1297107"/>
            </a:xfrm>
            <a:prstGeom prst="rect">
              <a:avLst/>
            </a:prstGeom>
            <a:solidFill>
              <a:srgbClr val="19B8E8"/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Ontduiken bewijslast</a:t>
              </a:r>
            </a:p>
            <a:p>
              <a:pPr algn="ctr"/>
              <a:endParaRPr lang="en-NL" sz="1300" dirty="0">
                <a:solidFill>
                  <a:schemeClr val="accent1"/>
                </a:solidFill>
                <a:latin typeface="Avenir Book" panose="02000503020000020003" pitchFamily="2" charset="0"/>
              </a:endParaRPr>
            </a:p>
          </p:txBody>
        </p:sp>
      </p:grpSp>
      <p:sp>
        <p:nvSpPr>
          <p:cNvPr id="17" name="Vermenigvuldigen 56">
            <a:extLst>
              <a:ext uri="{FF2B5EF4-FFF2-40B4-BE49-F238E27FC236}">
                <a16:creationId xmlns:a16="http://schemas.microsoft.com/office/drawing/2014/main" id="{B5977F73-9A5C-D0E8-ABDE-2EB718AA1C38}"/>
              </a:ext>
            </a:extLst>
          </p:cNvPr>
          <p:cNvSpPr/>
          <p:nvPr/>
        </p:nvSpPr>
        <p:spPr>
          <a:xfrm>
            <a:off x="1060174" y="2499272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Avenir Book" panose="02000503020000020003" pitchFamily="2" charset="0"/>
            </a:endParaRPr>
          </a:p>
        </p:txBody>
      </p:sp>
      <p:sp>
        <p:nvSpPr>
          <p:cNvPr id="18" name="Vermenigvuldigen 57">
            <a:extLst>
              <a:ext uri="{FF2B5EF4-FFF2-40B4-BE49-F238E27FC236}">
                <a16:creationId xmlns:a16="http://schemas.microsoft.com/office/drawing/2014/main" id="{5EC16CFB-6FC7-5B15-B346-7864EC93A2E2}"/>
              </a:ext>
            </a:extLst>
          </p:cNvPr>
          <p:cNvSpPr/>
          <p:nvPr/>
        </p:nvSpPr>
        <p:spPr>
          <a:xfrm>
            <a:off x="3315695" y="2499272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Avenir Book" panose="02000503020000020003" pitchFamily="2" charset="0"/>
            </a:endParaRPr>
          </a:p>
        </p:txBody>
      </p:sp>
      <p:sp>
        <p:nvSpPr>
          <p:cNvPr id="19" name="Vermenigvuldigen 58">
            <a:extLst>
              <a:ext uri="{FF2B5EF4-FFF2-40B4-BE49-F238E27FC236}">
                <a16:creationId xmlns:a16="http://schemas.microsoft.com/office/drawing/2014/main" id="{3B46D193-C946-6C51-C232-76DD8BFFB9EA}"/>
              </a:ext>
            </a:extLst>
          </p:cNvPr>
          <p:cNvSpPr/>
          <p:nvPr/>
        </p:nvSpPr>
        <p:spPr>
          <a:xfrm>
            <a:off x="1079837" y="4909904"/>
            <a:ext cx="1530491" cy="1511106"/>
          </a:xfrm>
          <a:prstGeom prst="mathMultiply">
            <a:avLst>
              <a:gd name="adj1" fmla="val 9542"/>
            </a:avLst>
          </a:prstGeom>
          <a:solidFill>
            <a:srgbClr val="19B8E8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latin typeface="Avenir Book" panose="02000503020000020003" pitchFamily="2" charset="0"/>
            </a:endParaRPr>
          </a:p>
        </p:txBody>
      </p:sp>
      <p:sp>
        <p:nvSpPr>
          <p:cNvPr id="20" name="Vermenigvuldigen 59">
            <a:extLst>
              <a:ext uri="{FF2B5EF4-FFF2-40B4-BE49-F238E27FC236}">
                <a16:creationId xmlns:a16="http://schemas.microsoft.com/office/drawing/2014/main" id="{38E4478A-A081-4698-47A7-E2DC701110C6}"/>
              </a:ext>
            </a:extLst>
          </p:cNvPr>
          <p:cNvSpPr/>
          <p:nvPr/>
        </p:nvSpPr>
        <p:spPr>
          <a:xfrm>
            <a:off x="3330626" y="4909904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2980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Avenir Book" panose="02000503020000020003" pitchFamily="2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AC86A716-025F-22C0-E598-1B8CBA0664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02639" y="2635389"/>
            <a:ext cx="5478463" cy="3306800"/>
          </a:xfrm>
          <a:prstGeom prst="rect">
            <a:avLst/>
          </a:prstGeom>
        </p:spPr>
      </p:pic>
      <p:pic>
        <p:nvPicPr>
          <p:cNvPr id="32" name="Afbeelding 8">
            <a:extLst>
              <a:ext uri="{FF2B5EF4-FFF2-40B4-BE49-F238E27FC236}">
                <a16:creationId xmlns:a16="http://schemas.microsoft.com/office/drawing/2014/main" id="{80AEFB51-03FC-FC11-86B8-F95BD1C39A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241" y="1624025"/>
            <a:ext cx="5602228" cy="421484"/>
          </a:xfrm>
          <a:prstGeom prst="rect">
            <a:avLst/>
          </a:prstGeom>
        </p:spPr>
      </p:pic>
      <p:sp>
        <p:nvSpPr>
          <p:cNvPr id="33" name="TextBox 18">
            <a:extLst>
              <a:ext uri="{FF2B5EF4-FFF2-40B4-BE49-F238E27FC236}">
                <a16:creationId xmlns:a16="http://schemas.microsoft.com/office/drawing/2014/main" id="{F8353252-A6C8-EFC4-863E-7513BD0DA198}"/>
              </a:ext>
            </a:extLst>
          </p:cNvPr>
          <p:cNvSpPr txBox="1"/>
          <p:nvPr/>
        </p:nvSpPr>
        <p:spPr>
          <a:xfrm>
            <a:off x="1053574" y="1589361"/>
            <a:ext cx="3901196" cy="42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dirty="0" err="1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Bingokaart</a:t>
            </a:r>
            <a:endParaRPr lang="en-NL" sz="1600" dirty="0">
              <a:solidFill>
                <a:schemeClr val="bg1"/>
              </a:solidFill>
              <a:latin typeface="Avenir Book" panose="02000503020000020003" pitchFamily="2" charset="0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35" name="Vermenigvuldigen 56">
            <a:extLst>
              <a:ext uri="{FF2B5EF4-FFF2-40B4-BE49-F238E27FC236}">
                <a16:creationId xmlns:a16="http://schemas.microsoft.com/office/drawing/2014/main" id="{BF51C112-1B48-B8A6-C798-8B0999B7692A}"/>
              </a:ext>
            </a:extLst>
          </p:cNvPr>
          <p:cNvSpPr/>
          <p:nvPr/>
        </p:nvSpPr>
        <p:spPr>
          <a:xfrm>
            <a:off x="1060174" y="4909904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Avenir Book" panose="02000503020000020003" pitchFamily="2" charset="0"/>
            </a:endParaRPr>
          </a:p>
        </p:txBody>
      </p:sp>
      <p:sp>
        <p:nvSpPr>
          <p:cNvPr id="36" name="TextBox 29">
            <a:extLst>
              <a:ext uri="{FF2B5EF4-FFF2-40B4-BE49-F238E27FC236}">
                <a16:creationId xmlns:a16="http://schemas.microsoft.com/office/drawing/2014/main" id="{414974BF-0740-9F43-4A27-EE1D2E3F026F}"/>
              </a:ext>
            </a:extLst>
          </p:cNvPr>
          <p:cNvSpPr txBox="1"/>
          <p:nvPr/>
        </p:nvSpPr>
        <p:spPr>
          <a:xfrm>
            <a:off x="6615131" y="920998"/>
            <a:ext cx="4841574" cy="932646"/>
          </a:xfrm>
          <a:prstGeom prst="rect">
            <a:avLst/>
          </a:prstGeom>
          <a:solidFill>
            <a:srgbClr val="703F91"/>
          </a:solidFill>
          <a:effectLst>
            <a:outerShdw dist="71720" dir="2520000" algn="tl" rotWithShape="0">
              <a:schemeClr val="tx2"/>
            </a:outerShdw>
          </a:effectLst>
        </p:spPr>
        <p:txBody>
          <a:bodyPr wrap="square" lIns="360000" tIns="180000" rIns="360000" bIns="180000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Reclames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staan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stampvol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drogredenen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! In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deze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alleen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al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drie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. </a:t>
            </a:r>
            <a:r>
              <a:rPr lang="en-US" sz="13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Welke</a:t>
            </a:r>
            <a:r>
              <a:rPr lang="en-US" sz="13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herken</a:t>
            </a:r>
            <a:r>
              <a:rPr lang="en-US" sz="13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je?</a:t>
            </a:r>
            <a:endParaRPr lang="en-US" sz="1300" b="0" i="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  <a:cs typeface="Calibri" panose="020F0502020204030204" pitchFamily="34" charset="0"/>
            </a:endParaRPr>
          </a:p>
        </p:txBody>
      </p:sp>
      <p:pic>
        <p:nvPicPr>
          <p:cNvPr id="37" name="Afbeelding 5">
            <a:extLst>
              <a:ext uri="{FF2B5EF4-FFF2-40B4-BE49-F238E27FC236}">
                <a16:creationId xmlns:a16="http://schemas.microsoft.com/office/drawing/2014/main" id="{39EBBA01-5F2A-7A86-E575-8D7BF8BDB4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4477" y="440771"/>
            <a:ext cx="5602228" cy="421484"/>
          </a:xfrm>
          <a:prstGeom prst="rect">
            <a:avLst/>
          </a:prstGeom>
        </p:spPr>
      </p:pic>
      <p:sp>
        <p:nvSpPr>
          <p:cNvPr id="31" name="TextBox 18">
            <a:extLst>
              <a:ext uri="{FF2B5EF4-FFF2-40B4-BE49-F238E27FC236}">
                <a16:creationId xmlns:a16="http://schemas.microsoft.com/office/drawing/2014/main" id="{7ABFB3DE-83E2-48C8-CE94-893914BAFD11}"/>
              </a:ext>
            </a:extLst>
          </p:cNvPr>
          <p:cNvSpPr txBox="1"/>
          <p:nvPr/>
        </p:nvSpPr>
        <p:spPr>
          <a:xfrm>
            <a:off x="7012518" y="397371"/>
            <a:ext cx="3901196" cy="42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Avenir Light" panose="020B0402020203020204" pitchFamily="34" charset="77"/>
                <a:ea typeface="Roboto Light" panose="02000000000000000000" pitchFamily="2" charset="0"/>
              </a:rPr>
              <a:t>Herken de drogreden</a:t>
            </a:r>
            <a:endParaRPr lang="en-NL" sz="1600" dirty="0">
              <a:solidFill>
                <a:schemeClr val="bg1"/>
              </a:solidFill>
              <a:latin typeface="Avenir Light" panose="020B0402020203020204" pitchFamily="34" charset="77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45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85BF3-8714-E0A1-F694-625EA0C6C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736D6F-DE59-EC8A-40D9-0642D12E191C}"/>
              </a:ext>
            </a:extLst>
          </p:cNvPr>
          <p:cNvSpPr txBox="1"/>
          <p:nvPr/>
        </p:nvSpPr>
        <p:spPr>
          <a:xfrm>
            <a:off x="609222" y="172321"/>
            <a:ext cx="444352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6</a:t>
            </a:r>
            <a:r>
              <a:rPr lang="en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.3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B18E22-7C84-EBEF-980D-29C06F8F8DD9}"/>
              </a:ext>
            </a:extLst>
          </p:cNvPr>
          <p:cNvSpPr txBox="1"/>
          <p:nvPr/>
        </p:nvSpPr>
        <p:spPr>
          <a:xfrm>
            <a:off x="1996088" y="592949"/>
            <a:ext cx="2093843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1600" b="1" dirty="0">
                <a:solidFill>
                  <a:srgbClr val="2853A1"/>
                </a:solidFill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LEUZEN MET LEUGENS</a:t>
            </a:r>
            <a:endParaRPr lang="en-NL" sz="1600" b="1" dirty="0">
              <a:solidFill>
                <a:srgbClr val="2853A1"/>
              </a:solidFill>
              <a:latin typeface="Urbanist" panose="020B0A04040200000203" pitchFamily="34" charset="77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pic>
        <p:nvPicPr>
          <p:cNvPr id="7" name="Afbeelding 8">
            <a:extLst>
              <a:ext uri="{FF2B5EF4-FFF2-40B4-BE49-F238E27FC236}">
                <a16:creationId xmlns:a16="http://schemas.microsoft.com/office/drawing/2014/main" id="{FC66FC7F-EA83-2E16-1DAB-91C22E04A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41" y="1624025"/>
            <a:ext cx="5602228" cy="421484"/>
          </a:xfrm>
          <a:prstGeom prst="rect">
            <a:avLst/>
          </a:prstGeom>
        </p:spPr>
      </p:pic>
      <p:sp>
        <p:nvSpPr>
          <p:cNvPr id="9" name="TextBox 29">
            <a:extLst>
              <a:ext uri="{FF2B5EF4-FFF2-40B4-BE49-F238E27FC236}">
                <a16:creationId xmlns:a16="http://schemas.microsoft.com/office/drawing/2014/main" id="{0DD5AE13-32A8-F483-A725-59D1489B0EE0}"/>
              </a:ext>
            </a:extLst>
          </p:cNvPr>
          <p:cNvSpPr txBox="1"/>
          <p:nvPr/>
        </p:nvSpPr>
        <p:spPr>
          <a:xfrm>
            <a:off x="6615131" y="920998"/>
            <a:ext cx="4841574" cy="932646"/>
          </a:xfrm>
          <a:prstGeom prst="rect">
            <a:avLst/>
          </a:prstGeom>
          <a:solidFill>
            <a:srgbClr val="703F91"/>
          </a:solidFill>
          <a:effectLst>
            <a:outerShdw dist="71720" dir="2520000" algn="tl" rotWithShape="0">
              <a:schemeClr val="tx2"/>
            </a:outerShdw>
          </a:effectLst>
        </p:spPr>
        <p:txBody>
          <a:bodyPr wrap="square" lIns="360000" tIns="180000" rIns="360000" bIns="180000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Reclames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staan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stampvol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drogredenen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! Soms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zitten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er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meerdere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in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éé</a:t>
            </a:r>
            <a:r>
              <a:rPr lang="en-US" sz="13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n</a:t>
            </a:r>
            <a:r>
              <a:rPr lang="en-US" sz="13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slogan*.</a:t>
            </a:r>
            <a:endParaRPr lang="en-US" sz="1300" b="0" i="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1" name="TextBox 29">
            <a:extLst>
              <a:ext uri="{FF2B5EF4-FFF2-40B4-BE49-F238E27FC236}">
                <a16:creationId xmlns:a16="http://schemas.microsoft.com/office/drawing/2014/main" id="{9CA14AD9-E9AE-AB08-76E8-F5B1BD40D456}"/>
              </a:ext>
            </a:extLst>
          </p:cNvPr>
          <p:cNvSpPr txBox="1"/>
          <p:nvPr/>
        </p:nvSpPr>
        <p:spPr>
          <a:xfrm>
            <a:off x="6615131" y="1928234"/>
            <a:ext cx="4841574" cy="591142"/>
          </a:xfrm>
          <a:prstGeom prst="rect">
            <a:avLst/>
          </a:prstGeom>
          <a:solidFill>
            <a:srgbClr val="703F91"/>
          </a:solidFill>
          <a:effectLst>
            <a:outerShdw dist="71720" dir="2520000" algn="tl" rotWithShape="0">
              <a:schemeClr val="tx2"/>
            </a:outerShdw>
          </a:effectLst>
        </p:spPr>
        <p:txBody>
          <a:bodyPr wrap="square" lIns="360000" tIns="180000" rIns="360000" bIns="180000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1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*Korte, </a:t>
            </a:r>
            <a:r>
              <a:rPr lang="en-US" sz="11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pakkende</a:t>
            </a:r>
            <a:r>
              <a:rPr lang="en-US" sz="11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zin om </a:t>
            </a:r>
            <a:r>
              <a:rPr lang="en-US" sz="11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iets</a:t>
            </a:r>
            <a:r>
              <a:rPr lang="en-US" sz="11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1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aan</a:t>
            </a:r>
            <a:r>
              <a:rPr lang="en-US" sz="11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1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te</a:t>
            </a:r>
            <a:r>
              <a:rPr lang="en-US" sz="11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1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prijzen</a:t>
            </a:r>
            <a:r>
              <a:rPr lang="en-US" sz="11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die </a:t>
            </a:r>
            <a:r>
              <a:rPr lang="en-US" sz="11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mensen</a:t>
            </a:r>
            <a:r>
              <a:rPr lang="en-US" sz="11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1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bijblijft</a:t>
            </a:r>
            <a:r>
              <a:rPr lang="en-US" sz="11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FA6686C-AED6-83FC-454E-A10C4CCC68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02639" y="2635389"/>
            <a:ext cx="5478463" cy="3306800"/>
          </a:xfrm>
          <a:prstGeom prst="rect">
            <a:avLst/>
          </a:prstGeom>
        </p:spPr>
      </p:pic>
      <p:sp>
        <p:nvSpPr>
          <p:cNvPr id="13" name="TextBox 27">
            <a:extLst>
              <a:ext uri="{FF2B5EF4-FFF2-40B4-BE49-F238E27FC236}">
                <a16:creationId xmlns:a16="http://schemas.microsoft.com/office/drawing/2014/main" id="{A15FB76B-649A-3E13-BBAF-96CE7759BECE}"/>
              </a:ext>
            </a:extLst>
          </p:cNvPr>
          <p:cNvSpPr txBox="1"/>
          <p:nvPr/>
        </p:nvSpPr>
        <p:spPr>
          <a:xfrm>
            <a:off x="662241" y="2162469"/>
            <a:ext cx="4841574" cy="3764447"/>
          </a:xfrm>
          <a:prstGeom prst="rect">
            <a:avLst/>
          </a:prstGeom>
          <a:solidFill>
            <a:srgbClr val="19B8E8"/>
          </a:solidFill>
          <a:effectLst>
            <a:outerShdw dist="71720" dir="2520000" algn="tl" rotWithShape="0">
              <a:schemeClr val="tx2"/>
            </a:outerShdw>
          </a:effectLst>
        </p:spPr>
        <p:txBody>
          <a:bodyPr wrap="square" lIns="360000" tIns="180000" rIns="360000" bIns="180000" rtlCol="0">
            <a:spAutoFit/>
          </a:bodyPr>
          <a:lstStyle/>
          <a:p>
            <a:pPr>
              <a:buFont typeface="+mj-lt"/>
              <a:buAutoNum type="arabicPeriod"/>
            </a:pPr>
            <a:r>
              <a:rPr lang="en-GB" sz="1300" b="1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Overhaaste</a:t>
            </a:r>
            <a:r>
              <a:rPr lang="en-GB" sz="1300" b="1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generalisatie</a:t>
            </a:r>
            <a:endParaRPr lang="en-GB" sz="1300" b="1" dirty="0"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Het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stelt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dat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er maar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één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'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echte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' is, alle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andere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chocolademelk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zouden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dan 'nep'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zijn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.</a:t>
            </a:r>
          </a:p>
          <a:p>
            <a:endParaRPr lang="en-GB" sz="1300" dirty="0"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endParaRPr lang="en-GB" sz="1300" dirty="0"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 startAt="2"/>
            </a:pPr>
            <a:r>
              <a:rPr lang="en-GB" sz="1300" b="1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Ontduiken</a:t>
            </a:r>
            <a:r>
              <a:rPr lang="en-GB" sz="1300" b="1" dirty="0">
                <a:latin typeface="Avenir Book" panose="02000503020000020003" pitchFamily="2" charset="0"/>
                <a:cs typeface="Calibri" panose="020F0502020204030204" pitchFamily="34" charset="0"/>
              </a:rPr>
              <a:t> van </a:t>
            </a:r>
            <a:r>
              <a:rPr lang="en-GB" sz="13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bewijslast</a:t>
            </a:r>
            <a:endParaRPr lang="en-GB" sz="1300" b="1" dirty="0"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Er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wordt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niet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uitgelegd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waarom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het 'de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enige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echte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'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zou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zijn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Geen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onderbouwing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van wat '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echt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'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precies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betekent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.</a:t>
            </a:r>
          </a:p>
          <a:p>
            <a:endParaRPr lang="en-GB" sz="1300" dirty="0"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endParaRPr lang="en-GB" sz="1300" dirty="0"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 startAt="3"/>
            </a:pPr>
            <a:r>
              <a:rPr lang="en-GB" sz="1300" b="1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Bespelen</a:t>
            </a:r>
            <a:r>
              <a:rPr lang="en-GB" sz="1300" b="1" dirty="0">
                <a:latin typeface="Avenir Book" panose="02000503020000020003" pitchFamily="2" charset="0"/>
                <a:cs typeface="Calibri" panose="020F0502020204030204" pitchFamily="34" charset="0"/>
              </a:rPr>
              <a:t> van het </a:t>
            </a:r>
            <a:r>
              <a:rPr lang="en-GB" sz="13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publiek</a:t>
            </a:r>
            <a:endParaRPr lang="en-GB" sz="1300" b="1" dirty="0"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Speelt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in op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nostalgie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(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veel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mensen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kennen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het van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vroeger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Beweert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heel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oprecht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te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zijn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, wat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mensen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vertrouwen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geeft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4" name="Afbeelding 5">
            <a:extLst>
              <a:ext uri="{FF2B5EF4-FFF2-40B4-BE49-F238E27FC236}">
                <a16:creationId xmlns:a16="http://schemas.microsoft.com/office/drawing/2014/main" id="{2A476EDF-E649-1B25-6668-E4C35B6160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4477" y="449160"/>
            <a:ext cx="5602228" cy="421484"/>
          </a:xfrm>
          <a:prstGeom prst="rect">
            <a:avLst/>
          </a:prstGeom>
        </p:spPr>
      </p:pic>
      <p:sp>
        <p:nvSpPr>
          <p:cNvPr id="8" name="TextBox 18">
            <a:extLst>
              <a:ext uri="{FF2B5EF4-FFF2-40B4-BE49-F238E27FC236}">
                <a16:creationId xmlns:a16="http://schemas.microsoft.com/office/drawing/2014/main" id="{65B9D9CC-F579-7401-9539-7EC6B1048452}"/>
              </a:ext>
            </a:extLst>
          </p:cNvPr>
          <p:cNvSpPr txBox="1"/>
          <p:nvPr/>
        </p:nvSpPr>
        <p:spPr>
          <a:xfrm>
            <a:off x="1053574" y="1589361"/>
            <a:ext cx="3901196" cy="42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dirty="0" err="1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Bingokaart</a:t>
            </a:r>
            <a:endParaRPr lang="en-NL" sz="1600" dirty="0">
              <a:solidFill>
                <a:schemeClr val="bg1"/>
              </a:solidFill>
              <a:latin typeface="Avenir Book" panose="02000503020000020003" pitchFamily="2" charset="0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7787C3D8-D061-A3E7-334A-0745CEC2C80F}"/>
              </a:ext>
            </a:extLst>
          </p:cNvPr>
          <p:cNvSpPr txBox="1"/>
          <p:nvPr/>
        </p:nvSpPr>
        <p:spPr>
          <a:xfrm>
            <a:off x="7012518" y="414149"/>
            <a:ext cx="3901196" cy="42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Avenir Light" panose="020B0402020203020204" pitchFamily="34" charset="77"/>
                <a:ea typeface="Roboto Light" panose="02000000000000000000" pitchFamily="2" charset="0"/>
              </a:rPr>
              <a:t>Herken de drogreden</a:t>
            </a:r>
            <a:endParaRPr lang="en-NL" sz="1600" dirty="0">
              <a:solidFill>
                <a:schemeClr val="bg1"/>
              </a:solidFill>
              <a:latin typeface="Avenir Light" panose="020B0402020203020204" pitchFamily="34" charset="77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882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AA666-441D-5827-E7D6-32CB8E4A6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A228FF-0BF7-CD92-1027-F4363BF904B0}"/>
              </a:ext>
            </a:extLst>
          </p:cNvPr>
          <p:cNvSpPr txBox="1"/>
          <p:nvPr/>
        </p:nvSpPr>
        <p:spPr>
          <a:xfrm>
            <a:off x="609222" y="172321"/>
            <a:ext cx="444352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6</a:t>
            </a:r>
            <a:r>
              <a:rPr lang="en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.3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0D6C08-8191-EC3F-C7D8-B1CF82F6F8C2}"/>
              </a:ext>
            </a:extLst>
          </p:cNvPr>
          <p:cNvSpPr txBox="1"/>
          <p:nvPr/>
        </p:nvSpPr>
        <p:spPr>
          <a:xfrm>
            <a:off x="1996088" y="592949"/>
            <a:ext cx="2093843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1600" b="1" dirty="0">
                <a:solidFill>
                  <a:srgbClr val="2853A1"/>
                </a:solidFill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LEUZEN MET LEUGENS</a:t>
            </a:r>
            <a:endParaRPr lang="en-NL" sz="1600" b="1" dirty="0">
              <a:solidFill>
                <a:srgbClr val="2853A1"/>
              </a:solidFill>
              <a:latin typeface="Urbanist" panose="020B0A04040200000203" pitchFamily="34" charset="77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pic>
        <p:nvPicPr>
          <p:cNvPr id="4" name="Afbeelding 8">
            <a:extLst>
              <a:ext uri="{FF2B5EF4-FFF2-40B4-BE49-F238E27FC236}">
                <a16:creationId xmlns:a16="http://schemas.microsoft.com/office/drawing/2014/main" id="{B7E52976-1707-25AA-F2FE-A135DED77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41" y="1624025"/>
            <a:ext cx="5602228" cy="421484"/>
          </a:xfrm>
          <a:prstGeom prst="rect">
            <a:avLst/>
          </a:prstGeom>
        </p:spPr>
      </p:pic>
      <p:pic>
        <p:nvPicPr>
          <p:cNvPr id="5" name="Afbeelding 5">
            <a:extLst>
              <a:ext uri="{FF2B5EF4-FFF2-40B4-BE49-F238E27FC236}">
                <a16:creationId xmlns:a16="http://schemas.microsoft.com/office/drawing/2014/main" id="{4BB71DE7-98C0-11D6-7995-C97CDEB14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4477" y="449160"/>
            <a:ext cx="5602228" cy="421484"/>
          </a:xfrm>
          <a:prstGeom prst="rect">
            <a:avLst/>
          </a:prstGeom>
        </p:spPr>
      </p:pic>
      <p:sp>
        <p:nvSpPr>
          <p:cNvPr id="6" name="TextBox 18">
            <a:extLst>
              <a:ext uri="{FF2B5EF4-FFF2-40B4-BE49-F238E27FC236}">
                <a16:creationId xmlns:a16="http://schemas.microsoft.com/office/drawing/2014/main" id="{C51F4CBE-CEB8-557A-6DF4-8DEBDA29F91B}"/>
              </a:ext>
            </a:extLst>
          </p:cNvPr>
          <p:cNvSpPr txBox="1"/>
          <p:nvPr/>
        </p:nvSpPr>
        <p:spPr>
          <a:xfrm>
            <a:off x="1053574" y="1589361"/>
            <a:ext cx="3901196" cy="42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dirty="0" err="1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Bingokaart</a:t>
            </a:r>
            <a:endParaRPr lang="en-NL" sz="1600" dirty="0">
              <a:solidFill>
                <a:schemeClr val="bg1"/>
              </a:solidFill>
              <a:latin typeface="Avenir Book" panose="02000503020000020003" pitchFamily="2" charset="0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7" name="TextBox 18">
            <a:extLst>
              <a:ext uri="{FF2B5EF4-FFF2-40B4-BE49-F238E27FC236}">
                <a16:creationId xmlns:a16="http://schemas.microsoft.com/office/drawing/2014/main" id="{121A1AD9-4125-8759-D004-356355702107}"/>
              </a:ext>
            </a:extLst>
          </p:cNvPr>
          <p:cNvSpPr txBox="1"/>
          <p:nvPr/>
        </p:nvSpPr>
        <p:spPr>
          <a:xfrm>
            <a:off x="7012518" y="414149"/>
            <a:ext cx="3901196" cy="42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Avenir Light" panose="020B0402020203020204" pitchFamily="34" charset="77"/>
                <a:ea typeface="Roboto Light" panose="02000000000000000000" pitchFamily="2" charset="0"/>
              </a:rPr>
              <a:t>Herken de drogreden</a:t>
            </a:r>
            <a:endParaRPr lang="en-NL" sz="1600" dirty="0">
              <a:solidFill>
                <a:schemeClr val="bg1"/>
              </a:solidFill>
              <a:latin typeface="Avenir Light" panose="020B0402020203020204" pitchFamily="34" charset="77"/>
              <a:ea typeface="Roboto Light" panose="02000000000000000000" pitchFamily="2" charset="0"/>
            </a:endParaRPr>
          </a:p>
        </p:txBody>
      </p:sp>
      <p:grpSp>
        <p:nvGrpSpPr>
          <p:cNvPr id="8" name="Group 11">
            <a:extLst>
              <a:ext uri="{FF2B5EF4-FFF2-40B4-BE49-F238E27FC236}">
                <a16:creationId xmlns:a16="http://schemas.microsoft.com/office/drawing/2014/main" id="{F7D26B2A-4B54-0921-8440-1ED3FC21DE04}"/>
              </a:ext>
            </a:extLst>
          </p:cNvPr>
          <p:cNvGrpSpPr/>
          <p:nvPr/>
        </p:nvGrpSpPr>
        <p:grpSpPr>
          <a:xfrm>
            <a:off x="1261540" y="2652167"/>
            <a:ext cx="3383282" cy="3615947"/>
            <a:chOff x="7332453" y="1743300"/>
            <a:chExt cx="3888000" cy="3891321"/>
          </a:xfrm>
        </p:grpSpPr>
        <p:sp>
          <p:nvSpPr>
            <p:cNvPr id="9" name="Rectangle 12">
              <a:extLst>
                <a:ext uri="{FF2B5EF4-FFF2-40B4-BE49-F238E27FC236}">
                  <a16:creationId xmlns:a16="http://schemas.microsoft.com/office/drawing/2014/main" id="{CEA08AB6-B4AB-7063-E4D1-E093AF35EDEB}"/>
                </a:ext>
              </a:extLst>
            </p:cNvPr>
            <p:cNvSpPr/>
            <p:nvPr/>
          </p:nvSpPr>
          <p:spPr>
            <a:xfrm>
              <a:off x="7332453" y="1743300"/>
              <a:ext cx="1296001" cy="1297107"/>
            </a:xfrm>
            <a:prstGeom prst="rect">
              <a:avLst/>
            </a:prstGeom>
            <a:solidFill>
              <a:srgbClr val="19B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>
                <a:solidFill>
                  <a:schemeClr val="accent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0" name="Rectangle 13">
              <a:extLst>
                <a:ext uri="{FF2B5EF4-FFF2-40B4-BE49-F238E27FC236}">
                  <a16:creationId xmlns:a16="http://schemas.microsoft.com/office/drawing/2014/main" id="{DC3E3021-3CA9-C3E3-A43D-EDA8D22880B2}"/>
                </a:ext>
              </a:extLst>
            </p:cNvPr>
            <p:cNvSpPr/>
            <p:nvPr/>
          </p:nvSpPr>
          <p:spPr>
            <a:xfrm>
              <a:off x="8628453" y="1743300"/>
              <a:ext cx="1296000" cy="1297107"/>
            </a:xfrm>
            <a:prstGeom prst="rect">
              <a:avLst/>
            </a:prstGeom>
            <a:solidFill>
              <a:srgbClr val="E40B7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Overhaaste generalisatie</a:t>
              </a:r>
            </a:p>
          </p:txBody>
        </p:sp>
        <p:sp>
          <p:nvSpPr>
            <p:cNvPr id="11" name="Rectangle 14">
              <a:extLst>
                <a:ext uri="{FF2B5EF4-FFF2-40B4-BE49-F238E27FC236}">
                  <a16:creationId xmlns:a16="http://schemas.microsoft.com/office/drawing/2014/main" id="{1E11A6EF-05F6-CC4F-B72E-4B80D672A18F}"/>
                </a:ext>
              </a:extLst>
            </p:cNvPr>
            <p:cNvSpPr/>
            <p:nvPr/>
          </p:nvSpPr>
          <p:spPr>
            <a:xfrm>
              <a:off x="9924453" y="1743300"/>
              <a:ext cx="1296000" cy="1297107"/>
            </a:xfrm>
            <a:prstGeom prst="rect">
              <a:avLst/>
            </a:prstGeom>
            <a:solidFill>
              <a:srgbClr val="19B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2" name="Rectangle 15">
              <a:extLst>
                <a:ext uri="{FF2B5EF4-FFF2-40B4-BE49-F238E27FC236}">
                  <a16:creationId xmlns:a16="http://schemas.microsoft.com/office/drawing/2014/main" id="{D158CABB-A0F7-6320-6EAC-3C557F2DBF24}"/>
                </a:ext>
              </a:extLst>
            </p:cNvPr>
            <p:cNvSpPr/>
            <p:nvPr/>
          </p:nvSpPr>
          <p:spPr>
            <a:xfrm>
              <a:off x="7332453" y="3040407"/>
              <a:ext cx="1296000" cy="1297107"/>
            </a:xfrm>
            <a:prstGeom prst="rect">
              <a:avLst/>
            </a:prstGeom>
            <a:solidFill>
              <a:srgbClr val="E40B7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Bespelen van het publiek</a:t>
              </a:r>
            </a:p>
          </p:txBody>
        </p:sp>
        <p:sp>
          <p:nvSpPr>
            <p:cNvPr id="13" name="Rectangle 16">
              <a:extLst>
                <a:ext uri="{FF2B5EF4-FFF2-40B4-BE49-F238E27FC236}">
                  <a16:creationId xmlns:a16="http://schemas.microsoft.com/office/drawing/2014/main" id="{DF4137B7-4B89-6618-3152-387090274098}"/>
                </a:ext>
              </a:extLst>
            </p:cNvPr>
            <p:cNvSpPr/>
            <p:nvPr/>
          </p:nvSpPr>
          <p:spPr>
            <a:xfrm>
              <a:off x="9924453" y="3040407"/>
              <a:ext cx="1296000" cy="1297107"/>
            </a:xfrm>
            <a:prstGeom prst="rect">
              <a:avLst/>
            </a:prstGeom>
            <a:solidFill>
              <a:srgbClr val="E40B7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Onjuist beroep op autoriteit</a:t>
              </a:r>
            </a:p>
            <a:p>
              <a:pPr algn="ctr"/>
              <a:endParaRPr lang="en-NL" sz="1300" dirty="0">
                <a:solidFill>
                  <a:schemeClr val="accent3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4" name="Rectangle 17">
              <a:extLst>
                <a:ext uri="{FF2B5EF4-FFF2-40B4-BE49-F238E27FC236}">
                  <a16:creationId xmlns:a16="http://schemas.microsoft.com/office/drawing/2014/main" id="{1E357F8B-944E-DEB1-8451-13CB1963CFB0}"/>
                </a:ext>
              </a:extLst>
            </p:cNvPr>
            <p:cNvSpPr/>
            <p:nvPr/>
          </p:nvSpPr>
          <p:spPr>
            <a:xfrm>
              <a:off x="7332453" y="4337514"/>
              <a:ext cx="1296000" cy="1297107"/>
            </a:xfrm>
            <a:prstGeom prst="rect">
              <a:avLst/>
            </a:prstGeom>
            <a:solidFill>
              <a:srgbClr val="19B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5" name="Rectangle 18">
              <a:extLst>
                <a:ext uri="{FF2B5EF4-FFF2-40B4-BE49-F238E27FC236}">
                  <a16:creationId xmlns:a16="http://schemas.microsoft.com/office/drawing/2014/main" id="{D5D75A8B-FBAE-4EDE-F9E0-CA4B2F44FBD8}"/>
                </a:ext>
              </a:extLst>
            </p:cNvPr>
            <p:cNvSpPr/>
            <p:nvPr/>
          </p:nvSpPr>
          <p:spPr>
            <a:xfrm>
              <a:off x="8628453" y="4337514"/>
              <a:ext cx="1296000" cy="1297107"/>
            </a:xfrm>
            <a:prstGeom prst="rect">
              <a:avLst/>
            </a:prstGeom>
            <a:solidFill>
              <a:srgbClr val="E40B7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Persoonlijke aanval</a:t>
              </a:r>
            </a:p>
          </p:txBody>
        </p:sp>
        <p:sp>
          <p:nvSpPr>
            <p:cNvPr id="16" name="Rectangle 19">
              <a:extLst>
                <a:ext uri="{FF2B5EF4-FFF2-40B4-BE49-F238E27FC236}">
                  <a16:creationId xmlns:a16="http://schemas.microsoft.com/office/drawing/2014/main" id="{ED187F97-E16F-8318-5CD1-CA5249667CAF}"/>
                </a:ext>
              </a:extLst>
            </p:cNvPr>
            <p:cNvSpPr/>
            <p:nvPr/>
          </p:nvSpPr>
          <p:spPr>
            <a:xfrm>
              <a:off x="9924453" y="4337514"/>
              <a:ext cx="1296000" cy="1297107"/>
            </a:xfrm>
            <a:prstGeom prst="rect">
              <a:avLst/>
            </a:prstGeom>
            <a:solidFill>
              <a:srgbClr val="19B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7" name="Rectangle 20">
              <a:extLst>
                <a:ext uri="{FF2B5EF4-FFF2-40B4-BE49-F238E27FC236}">
                  <a16:creationId xmlns:a16="http://schemas.microsoft.com/office/drawing/2014/main" id="{5AC54698-13B3-5EAE-3371-CD00E580F0D1}"/>
                </a:ext>
              </a:extLst>
            </p:cNvPr>
            <p:cNvSpPr/>
            <p:nvPr/>
          </p:nvSpPr>
          <p:spPr>
            <a:xfrm>
              <a:off x="8628453" y="3040407"/>
              <a:ext cx="1296000" cy="1297107"/>
            </a:xfrm>
            <a:prstGeom prst="rect">
              <a:avLst/>
            </a:prstGeom>
            <a:solidFill>
              <a:srgbClr val="19B8E8"/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Ontduiken bewijslast</a:t>
              </a:r>
            </a:p>
            <a:p>
              <a:pPr algn="ctr"/>
              <a:endParaRPr lang="en-NL" sz="1300" dirty="0">
                <a:solidFill>
                  <a:schemeClr val="accent1"/>
                </a:solidFill>
                <a:latin typeface="Avenir Book" panose="02000503020000020003" pitchFamily="2" charset="0"/>
              </a:endParaRPr>
            </a:p>
          </p:txBody>
        </p:sp>
      </p:grpSp>
      <p:sp>
        <p:nvSpPr>
          <p:cNvPr id="18" name="Vermenigvuldigen 56">
            <a:extLst>
              <a:ext uri="{FF2B5EF4-FFF2-40B4-BE49-F238E27FC236}">
                <a16:creationId xmlns:a16="http://schemas.microsoft.com/office/drawing/2014/main" id="{CC5E4114-41DA-C7D4-B0D1-B94744B3EE41}"/>
              </a:ext>
            </a:extLst>
          </p:cNvPr>
          <p:cNvSpPr/>
          <p:nvPr/>
        </p:nvSpPr>
        <p:spPr>
          <a:xfrm>
            <a:off x="1060174" y="2499272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Avenir Book" panose="02000503020000020003" pitchFamily="2" charset="0"/>
            </a:endParaRPr>
          </a:p>
        </p:txBody>
      </p:sp>
      <p:sp>
        <p:nvSpPr>
          <p:cNvPr id="19" name="Vermenigvuldigen 57">
            <a:extLst>
              <a:ext uri="{FF2B5EF4-FFF2-40B4-BE49-F238E27FC236}">
                <a16:creationId xmlns:a16="http://schemas.microsoft.com/office/drawing/2014/main" id="{BCBA1B9B-E852-CAB4-29B2-8F502CCE5F5E}"/>
              </a:ext>
            </a:extLst>
          </p:cNvPr>
          <p:cNvSpPr/>
          <p:nvPr/>
        </p:nvSpPr>
        <p:spPr>
          <a:xfrm>
            <a:off x="3315695" y="2499272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Avenir Book" panose="02000503020000020003" pitchFamily="2" charset="0"/>
            </a:endParaRPr>
          </a:p>
        </p:txBody>
      </p:sp>
      <p:sp>
        <p:nvSpPr>
          <p:cNvPr id="20" name="Vermenigvuldigen 58">
            <a:extLst>
              <a:ext uri="{FF2B5EF4-FFF2-40B4-BE49-F238E27FC236}">
                <a16:creationId xmlns:a16="http://schemas.microsoft.com/office/drawing/2014/main" id="{7FCBEDD6-08C1-DE95-1218-050E2D4700E5}"/>
              </a:ext>
            </a:extLst>
          </p:cNvPr>
          <p:cNvSpPr/>
          <p:nvPr/>
        </p:nvSpPr>
        <p:spPr>
          <a:xfrm>
            <a:off x="1079837" y="4909904"/>
            <a:ext cx="1530491" cy="1511106"/>
          </a:xfrm>
          <a:prstGeom prst="mathMultiply">
            <a:avLst>
              <a:gd name="adj1" fmla="val 9542"/>
            </a:avLst>
          </a:prstGeom>
          <a:solidFill>
            <a:srgbClr val="19B8E8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latin typeface="Avenir Book" panose="02000503020000020003" pitchFamily="2" charset="0"/>
            </a:endParaRPr>
          </a:p>
        </p:txBody>
      </p:sp>
      <p:sp>
        <p:nvSpPr>
          <p:cNvPr id="21" name="Vermenigvuldigen 59">
            <a:extLst>
              <a:ext uri="{FF2B5EF4-FFF2-40B4-BE49-F238E27FC236}">
                <a16:creationId xmlns:a16="http://schemas.microsoft.com/office/drawing/2014/main" id="{499E4EE1-8D47-A174-D628-507EDBD510B4}"/>
              </a:ext>
            </a:extLst>
          </p:cNvPr>
          <p:cNvSpPr/>
          <p:nvPr/>
        </p:nvSpPr>
        <p:spPr>
          <a:xfrm>
            <a:off x="3330626" y="4909904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2980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Avenir Book" panose="02000503020000020003" pitchFamily="2" charset="0"/>
            </a:endParaRPr>
          </a:p>
        </p:txBody>
      </p:sp>
      <p:sp>
        <p:nvSpPr>
          <p:cNvPr id="22" name="Vermenigvuldigen 56">
            <a:extLst>
              <a:ext uri="{FF2B5EF4-FFF2-40B4-BE49-F238E27FC236}">
                <a16:creationId xmlns:a16="http://schemas.microsoft.com/office/drawing/2014/main" id="{84C8DE0B-F859-DD05-F57F-F54A7E0E7C0C}"/>
              </a:ext>
            </a:extLst>
          </p:cNvPr>
          <p:cNvSpPr/>
          <p:nvPr/>
        </p:nvSpPr>
        <p:spPr>
          <a:xfrm>
            <a:off x="1060174" y="4909904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Avenir Book" panose="02000503020000020003" pitchFamily="2" charset="0"/>
            </a:endParaRPr>
          </a:p>
        </p:txBody>
      </p:sp>
      <p:sp>
        <p:nvSpPr>
          <p:cNvPr id="23" name="TextBox 29">
            <a:extLst>
              <a:ext uri="{FF2B5EF4-FFF2-40B4-BE49-F238E27FC236}">
                <a16:creationId xmlns:a16="http://schemas.microsoft.com/office/drawing/2014/main" id="{45125FD5-32AD-DF4E-1CF9-009C8849F6EA}"/>
              </a:ext>
            </a:extLst>
          </p:cNvPr>
          <p:cNvSpPr txBox="1"/>
          <p:nvPr/>
        </p:nvSpPr>
        <p:spPr>
          <a:xfrm>
            <a:off x="6615131" y="920998"/>
            <a:ext cx="5019062" cy="637630"/>
          </a:xfrm>
          <a:prstGeom prst="rect">
            <a:avLst/>
          </a:prstGeom>
          <a:solidFill>
            <a:srgbClr val="703F91"/>
          </a:solidFill>
          <a:effectLst>
            <a:outerShdw dist="71720" dir="2520000" algn="tl" rotWithShape="0">
              <a:schemeClr val="tx2"/>
            </a:outerShdw>
          </a:effectLst>
        </p:spPr>
        <p:txBody>
          <a:bodyPr wrap="square" lIns="360000" tIns="180000" rIns="360000" bIns="180000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Reclames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staan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stampvol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drogredenen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!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Welke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herken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je?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7E97977-0F0F-8874-C396-E63EC85204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24010" y="1668673"/>
            <a:ext cx="4910183" cy="491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906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D9CC0-AE53-218C-1BE7-CB1CF2C73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637C6F-B2DF-BD7C-199F-2DB93B61A163}"/>
              </a:ext>
            </a:extLst>
          </p:cNvPr>
          <p:cNvSpPr txBox="1"/>
          <p:nvPr/>
        </p:nvSpPr>
        <p:spPr>
          <a:xfrm>
            <a:off x="609222" y="172321"/>
            <a:ext cx="444352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6</a:t>
            </a:r>
            <a:r>
              <a:rPr lang="en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.3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205934-30F8-9C7D-9C90-AE0A52D96391}"/>
              </a:ext>
            </a:extLst>
          </p:cNvPr>
          <p:cNvSpPr txBox="1"/>
          <p:nvPr/>
        </p:nvSpPr>
        <p:spPr>
          <a:xfrm>
            <a:off x="1996088" y="592949"/>
            <a:ext cx="2093843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1600" b="1" dirty="0">
                <a:solidFill>
                  <a:srgbClr val="2853A1"/>
                </a:solidFill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LEUZEN MET LEUGENS</a:t>
            </a:r>
            <a:endParaRPr lang="en-NL" sz="1600" b="1" dirty="0">
              <a:solidFill>
                <a:srgbClr val="2853A1"/>
              </a:solidFill>
              <a:latin typeface="Urbanist" panose="020B0A04040200000203" pitchFamily="34" charset="77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AE6D01C-DFB1-9171-65AE-C82114C85C5B}"/>
              </a:ext>
            </a:extLst>
          </p:cNvPr>
          <p:cNvGrpSpPr/>
          <p:nvPr/>
        </p:nvGrpSpPr>
        <p:grpSpPr>
          <a:xfrm>
            <a:off x="662241" y="1589361"/>
            <a:ext cx="5602228" cy="456148"/>
            <a:chOff x="662241" y="1589361"/>
            <a:chExt cx="5602228" cy="456148"/>
          </a:xfrm>
        </p:grpSpPr>
        <p:pic>
          <p:nvPicPr>
            <p:cNvPr id="4" name="Afbeelding 8">
              <a:extLst>
                <a:ext uri="{FF2B5EF4-FFF2-40B4-BE49-F238E27FC236}">
                  <a16:creationId xmlns:a16="http://schemas.microsoft.com/office/drawing/2014/main" id="{E40DB4BC-155A-67F1-3835-61E9FA3D6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2241" y="1624025"/>
              <a:ext cx="5602228" cy="421484"/>
            </a:xfrm>
            <a:prstGeom prst="rect">
              <a:avLst/>
            </a:prstGeom>
          </p:spPr>
        </p:pic>
        <p:sp>
          <p:nvSpPr>
            <p:cNvPr id="6" name="TextBox 18">
              <a:extLst>
                <a:ext uri="{FF2B5EF4-FFF2-40B4-BE49-F238E27FC236}">
                  <a16:creationId xmlns:a16="http://schemas.microsoft.com/office/drawing/2014/main" id="{06926C34-A0A5-2F1C-4DA6-BD37E78EBB1D}"/>
                </a:ext>
              </a:extLst>
            </p:cNvPr>
            <p:cNvSpPr txBox="1"/>
            <p:nvPr/>
          </p:nvSpPr>
          <p:spPr>
            <a:xfrm>
              <a:off x="1053574" y="1589361"/>
              <a:ext cx="3901196" cy="429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GB" sz="1600" dirty="0" err="1">
                  <a:solidFill>
                    <a:schemeClr val="bg1"/>
                  </a:solidFill>
                  <a:latin typeface="Avenir Book" panose="02000503020000020003" pitchFamily="2" charset="0"/>
                  <a:ea typeface="Urbanist" panose="020B0A04040200000203" pitchFamily="34" charset="77"/>
                  <a:cs typeface="Urbanist" panose="020B0A04040200000203" pitchFamily="34" charset="77"/>
                </a:rPr>
                <a:t>Bingokaart</a:t>
              </a:r>
              <a:endParaRPr lang="en-NL" sz="1600" dirty="0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8AF0DAD-EBC0-A9CD-F4BD-08396A218B44}"/>
              </a:ext>
            </a:extLst>
          </p:cNvPr>
          <p:cNvGrpSpPr/>
          <p:nvPr/>
        </p:nvGrpSpPr>
        <p:grpSpPr>
          <a:xfrm>
            <a:off x="5854477" y="414149"/>
            <a:ext cx="5602228" cy="456495"/>
            <a:chOff x="5854477" y="414149"/>
            <a:chExt cx="5602228" cy="456495"/>
          </a:xfrm>
        </p:grpSpPr>
        <p:pic>
          <p:nvPicPr>
            <p:cNvPr id="5" name="Afbeelding 5">
              <a:extLst>
                <a:ext uri="{FF2B5EF4-FFF2-40B4-BE49-F238E27FC236}">
                  <a16:creationId xmlns:a16="http://schemas.microsoft.com/office/drawing/2014/main" id="{088961DD-B4FD-A3BA-0592-74C13C43C4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54477" y="449160"/>
              <a:ext cx="5602228" cy="421484"/>
            </a:xfrm>
            <a:prstGeom prst="rect">
              <a:avLst/>
            </a:prstGeom>
          </p:spPr>
        </p:pic>
        <p:sp>
          <p:nvSpPr>
            <p:cNvPr id="7" name="TextBox 18">
              <a:extLst>
                <a:ext uri="{FF2B5EF4-FFF2-40B4-BE49-F238E27FC236}">
                  <a16:creationId xmlns:a16="http://schemas.microsoft.com/office/drawing/2014/main" id="{EF31E873-450C-7D26-75B2-0747C97548A4}"/>
                </a:ext>
              </a:extLst>
            </p:cNvPr>
            <p:cNvSpPr txBox="1"/>
            <p:nvPr/>
          </p:nvSpPr>
          <p:spPr>
            <a:xfrm>
              <a:off x="7012518" y="414149"/>
              <a:ext cx="3901196" cy="429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nl-NL" sz="1600" dirty="0">
                  <a:solidFill>
                    <a:schemeClr val="bg1"/>
                  </a:solidFill>
                  <a:latin typeface="Avenir Light" panose="020B0402020203020204" pitchFamily="34" charset="77"/>
                  <a:ea typeface="Roboto Light" panose="02000000000000000000" pitchFamily="2" charset="0"/>
                </a:rPr>
                <a:t>Herken de drogreden</a:t>
              </a:r>
              <a:endParaRPr lang="en-NL" sz="1600" dirty="0">
                <a:solidFill>
                  <a:schemeClr val="bg1"/>
                </a:solidFill>
                <a:latin typeface="Avenir Light" panose="020B0402020203020204" pitchFamily="34" charset="77"/>
                <a:ea typeface="Roboto Light" panose="02000000000000000000" pitchFamily="2" charset="0"/>
              </a:endParaRPr>
            </a:p>
          </p:txBody>
        </p:sp>
      </p:grpSp>
      <p:sp>
        <p:nvSpPr>
          <p:cNvPr id="8" name="TextBox 29">
            <a:extLst>
              <a:ext uri="{FF2B5EF4-FFF2-40B4-BE49-F238E27FC236}">
                <a16:creationId xmlns:a16="http://schemas.microsoft.com/office/drawing/2014/main" id="{AE693A5D-B3DF-ADDD-71EA-FDF24369FCA9}"/>
              </a:ext>
            </a:extLst>
          </p:cNvPr>
          <p:cNvSpPr txBox="1"/>
          <p:nvPr/>
        </p:nvSpPr>
        <p:spPr>
          <a:xfrm>
            <a:off x="6615130" y="920998"/>
            <a:ext cx="5019063" cy="637630"/>
          </a:xfrm>
          <a:prstGeom prst="rect">
            <a:avLst/>
          </a:prstGeom>
          <a:solidFill>
            <a:srgbClr val="703F91"/>
          </a:solidFill>
          <a:effectLst>
            <a:outerShdw dist="71720" dir="2520000" algn="tl" rotWithShape="0">
              <a:schemeClr val="tx2"/>
            </a:outerShdw>
          </a:effectLst>
        </p:spPr>
        <p:txBody>
          <a:bodyPr wrap="square" lIns="360000" tIns="180000" rIns="360000" bIns="180000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Reclames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staan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stampvol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drogredenen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!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Welke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herken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je?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3B2452-2EC0-EE48-B53A-F7B1C821CC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24010" y="1668673"/>
            <a:ext cx="4910183" cy="4910183"/>
          </a:xfrm>
          <a:prstGeom prst="rect">
            <a:avLst/>
          </a:prstGeom>
        </p:spPr>
      </p:pic>
      <p:sp>
        <p:nvSpPr>
          <p:cNvPr id="10" name="TextBox 27">
            <a:extLst>
              <a:ext uri="{FF2B5EF4-FFF2-40B4-BE49-F238E27FC236}">
                <a16:creationId xmlns:a16="http://schemas.microsoft.com/office/drawing/2014/main" id="{CAC06713-7783-4362-61BD-A3667EBF8BF4}"/>
              </a:ext>
            </a:extLst>
          </p:cNvPr>
          <p:cNvSpPr txBox="1"/>
          <p:nvPr/>
        </p:nvSpPr>
        <p:spPr>
          <a:xfrm>
            <a:off x="662241" y="2180757"/>
            <a:ext cx="4841574" cy="3964501"/>
          </a:xfrm>
          <a:prstGeom prst="rect">
            <a:avLst/>
          </a:prstGeom>
          <a:solidFill>
            <a:srgbClr val="19B8E8"/>
          </a:solidFill>
          <a:effectLst>
            <a:outerShdw dist="71720" dir="2520000" algn="tl" rotWithShape="0">
              <a:schemeClr val="tx2"/>
            </a:outerShdw>
          </a:effectLst>
        </p:spPr>
        <p:txBody>
          <a:bodyPr wrap="square" lIns="360000" tIns="180000" rIns="360000" bIns="180000" rtlCol="0">
            <a:spAutoFit/>
          </a:bodyPr>
          <a:lstStyle/>
          <a:p>
            <a:pPr>
              <a:buFont typeface="+mj-lt"/>
              <a:buAutoNum type="arabicPeriod"/>
            </a:pPr>
            <a:r>
              <a:rPr lang="en-GB" sz="1300" b="1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Onjuist</a:t>
            </a:r>
            <a:r>
              <a:rPr lang="en-GB" sz="1300" b="1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beroep</a:t>
            </a:r>
            <a:r>
              <a:rPr lang="en-GB" sz="1300" b="1" dirty="0">
                <a:latin typeface="Avenir Book" panose="02000503020000020003" pitchFamily="2" charset="0"/>
                <a:cs typeface="Calibri" panose="020F0502020204030204" pitchFamily="34" charset="0"/>
              </a:rPr>
              <a:t> op </a:t>
            </a:r>
            <a:r>
              <a:rPr lang="en-GB" sz="13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autoriteit</a:t>
            </a:r>
            <a:endParaRPr lang="en-GB" sz="1300" b="1" dirty="0"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Gebruikt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tandartsen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als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autoriteit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Toont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een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acteur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in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een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witte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jas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voor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extra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overtuiging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Beweert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dat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er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professionele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goedkeuring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is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zonder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uitleg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300" dirty="0"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300" dirty="0"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r>
              <a:rPr lang="en-GB" sz="1300" b="1" dirty="0">
                <a:latin typeface="Avenir Book" panose="02000503020000020003" pitchFamily="2" charset="0"/>
                <a:cs typeface="Calibri" panose="020F0502020204030204" pitchFamily="34" charset="0"/>
              </a:rPr>
              <a:t>2. </a:t>
            </a:r>
            <a:r>
              <a:rPr lang="en-GB" sz="13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Ontduiken</a:t>
            </a:r>
            <a:r>
              <a:rPr lang="en-GB" sz="1300" b="1" dirty="0">
                <a:latin typeface="Avenir Book" panose="02000503020000020003" pitchFamily="2" charset="0"/>
                <a:cs typeface="Calibri" panose="020F0502020204030204" pitchFamily="34" charset="0"/>
              </a:rPr>
              <a:t> van </a:t>
            </a:r>
            <a:r>
              <a:rPr lang="en-GB" sz="13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bewijslast</a:t>
            </a:r>
            <a:endParaRPr lang="en-GB" sz="1300" b="1" dirty="0"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Er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wordt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geen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concreet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aantal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tandartsen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genoemd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of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onderzoeksresultaten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Vaag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gebruik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van het begrip ‘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wereldwijd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’,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aangezien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dit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niet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te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controleren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300" dirty="0"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300" dirty="0"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r>
              <a:rPr lang="en-GB" sz="1300" b="1" dirty="0">
                <a:latin typeface="Avenir Book" panose="02000503020000020003" pitchFamily="2" charset="0"/>
                <a:cs typeface="Calibri" panose="020F0502020204030204" pitchFamily="34" charset="0"/>
              </a:rPr>
              <a:t>3. </a:t>
            </a:r>
            <a:r>
              <a:rPr lang="en-GB" sz="13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Overhaaste</a:t>
            </a:r>
            <a:r>
              <a:rPr lang="en-GB" sz="1300" b="1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generalisatie</a:t>
            </a:r>
            <a:endParaRPr lang="en-GB" sz="1300" b="1" dirty="0"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Gebruik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van ‘#1’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laat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zien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dat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Oral-B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boven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alle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andere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tandpasta’s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staat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23849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C0DB-B55F-9E5A-E528-AD669B27F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CC8CD4-93D8-866C-A049-E1ADC862C3E5}"/>
              </a:ext>
            </a:extLst>
          </p:cNvPr>
          <p:cNvSpPr txBox="1"/>
          <p:nvPr/>
        </p:nvSpPr>
        <p:spPr>
          <a:xfrm>
            <a:off x="609222" y="172321"/>
            <a:ext cx="444352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6</a:t>
            </a:r>
            <a:r>
              <a:rPr lang="en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.3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E0C266-DEC2-A5D0-3AAF-3E7F7173D405}"/>
              </a:ext>
            </a:extLst>
          </p:cNvPr>
          <p:cNvSpPr txBox="1"/>
          <p:nvPr/>
        </p:nvSpPr>
        <p:spPr>
          <a:xfrm>
            <a:off x="1996088" y="592949"/>
            <a:ext cx="2093843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1600" b="1" dirty="0">
                <a:solidFill>
                  <a:srgbClr val="2853A1"/>
                </a:solidFill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LEUZEN MET LEUGENS</a:t>
            </a:r>
            <a:endParaRPr lang="en-NL" sz="1600" b="1" dirty="0">
              <a:solidFill>
                <a:srgbClr val="2853A1"/>
              </a:solidFill>
              <a:latin typeface="Urbanist" panose="020B0A04040200000203" pitchFamily="34" charset="77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C1E742A-F62B-E437-9230-68F8041AA83E}"/>
              </a:ext>
            </a:extLst>
          </p:cNvPr>
          <p:cNvGrpSpPr/>
          <p:nvPr/>
        </p:nvGrpSpPr>
        <p:grpSpPr>
          <a:xfrm>
            <a:off x="662241" y="1589361"/>
            <a:ext cx="5602228" cy="456148"/>
            <a:chOff x="662241" y="1589361"/>
            <a:chExt cx="5602228" cy="456148"/>
          </a:xfrm>
        </p:grpSpPr>
        <p:pic>
          <p:nvPicPr>
            <p:cNvPr id="5" name="Afbeelding 8">
              <a:extLst>
                <a:ext uri="{FF2B5EF4-FFF2-40B4-BE49-F238E27FC236}">
                  <a16:creationId xmlns:a16="http://schemas.microsoft.com/office/drawing/2014/main" id="{372DB3F4-291C-B946-56F4-79ED45DA4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2241" y="1624025"/>
              <a:ext cx="5602228" cy="421484"/>
            </a:xfrm>
            <a:prstGeom prst="rect">
              <a:avLst/>
            </a:prstGeom>
          </p:spPr>
        </p:pic>
        <p:sp>
          <p:nvSpPr>
            <p:cNvPr id="6" name="TextBox 18">
              <a:extLst>
                <a:ext uri="{FF2B5EF4-FFF2-40B4-BE49-F238E27FC236}">
                  <a16:creationId xmlns:a16="http://schemas.microsoft.com/office/drawing/2014/main" id="{0EE62E77-C472-5A7C-C182-B57BCE8A055E}"/>
                </a:ext>
              </a:extLst>
            </p:cNvPr>
            <p:cNvSpPr txBox="1"/>
            <p:nvPr/>
          </p:nvSpPr>
          <p:spPr>
            <a:xfrm>
              <a:off x="1053574" y="1589361"/>
              <a:ext cx="3901196" cy="429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GB" sz="1600" dirty="0" err="1">
                  <a:solidFill>
                    <a:schemeClr val="bg1"/>
                  </a:solidFill>
                  <a:latin typeface="Avenir Book" panose="02000503020000020003" pitchFamily="2" charset="0"/>
                  <a:ea typeface="Urbanist" panose="020B0A04040200000203" pitchFamily="34" charset="77"/>
                  <a:cs typeface="Urbanist" panose="020B0A04040200000203" pitchFamily="34" charset="77"/>
                </a:rPr>
                <a:t>Bingokaart</a:t>
              </a:r>
              <a:endParaRPr lang="en-NL" sz="1600" dirty="0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7EAD5A3-080A-D8F5-D4BB-052B0E2BA493}"/>
              </a:ext>
            </a:extLst>
          </p:cNvPr>
          <p:cNvGrpSpPr/>
          <p:nvPr/>
        </p:nvGrpSpPr>
        <p:grpSpPr>
          <a:xfrm>
            <a:off x="5854477" y="414149"/>
            <a:ext cx="5602228" cy="456495"/>
            <a:chOff x="5854477" y="414149"/>
            <a:chExt cx="5602228" cy="456495"/>
          </a:xfrm>
        </p:grpSpPr>
        <p:pic>
          <p:nvPicPr>
            <p:cNvPr id="8" name="Afbeelding 5">
              <a:extLst>
                <a:ext uri="{FF2B5EF4-FFF2-40B4-BE49-F238E27FC236}">
                  <a16:creationId xmlns:a16="http://schemas.microsoft.com/office/drawing/2014/main" id="{06CF0601-9AF2-4FC8-31E4-74CB951C2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54477" y="449160"/>
              <a:ext cx="5602228" cy="421484"/>
            </a:xfrm>
            <a:prstGeom prst="rect">
              <a:avLst/>
            </a:prstGeom>
          </p:spPr>
        </p:pic>
        <p:sp>
          <p:nvSpPr>
            <p:cNvPr id="9" name="TextBox 18">
              <a:extLst>
                <a:ext uri="{FF2B5EF4-FFF2-40B4-BE49-F238E27FC236}">
                  <a16:creationId xmlns:a16="http://schemas.microsoft.com/office/drawing/2014/main" id="{8811A71E-6CFD-A777-83D7-CA2F581010A4}"/>
                </a:ext>
              </a:extLst>
            </p:cNvPr>
            <p:cNvSpPr txBox="1"/>
            <p:nvPr/>
          </p:nvSpPr>
          <p:spPr>
            <a:xfrm>
              <a:off x="7012518" y="414149"/>
              <a:ext cx="3901196" cy="429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nl-NL" sz="1600" dirty="0">
                  <a:solidFill>
                    <a:schemeClr val="bg1"/>
                  </a:solidFill>
                  <a:latin typeface="Avenir Light" panose="020B0402020203020204" pitchFamily="34" charset="77"/>
                  <a:ea typeface="Roboto Light" panose="02000000000000000000" pitchFamily="2" charset="0"/>
                </a:rPr>
                <a:t>Herken de drogreden</a:t>
              </a:r>
              <a:endParaRPr lang="en-NL" sz="1600" dirty="0">
                <a:solidFill>
                  <a:schemeClr val="bg1"/>
                </a:solidFill>
                <a:latin typeface="Avenir Light" panose="020B0402020203020204" pitchFamily="34" charset="77"/>
                <a:ea typeface="Roboto Light" panose="02000000000000000000" pitchFamily="2" charset="0"/>
              </a:endParaRPr>
            </a:p>
          </p:txBody>
        </p:sp>
      </p:grpSp>
      <p:sp>
        <p:nvSpPr>
          <p:cNvPr id="10" name="TextBox 29">
            <a:extLst>
              <a:ext uri="{FF2B5EF4-FFF2-40B4-BE49-F238E27FC236}">
                <a16:creationId xmlns:a16="http://schemas.microsoft.com/office/drawing/2014/main" id="{08380EC5-848E-31A9-96E9-380B5D8AE98D}"/>
              </a:ext>
            </a:extLst>
          </p:cNvPr>
          <p:cNvSpPr txBox="1"/>
          <p:nvPr/>
        </p:nvSpPr>
        <p:spPr>
          <a:xfrm>
            <a:off x="6615131" y="920998"/>
            <a:ext cx="5019062" cy="637630"/>
          </a:xfrm>
          <a:prstGeom prst="rect">
            <a:avLst/>
          </a:prstGeom>
          <a:solidFill>
            <a:srgbClr val="703F91"/>
          </a:solidFill>
          <a:effectLst>
            <a:outerShdw dist="71720" dir="2520000" algn="tl" rotWithShape="0">
              <a:schemeClr val="tx2"/>
            </a:outerShdw>
          </a:effectLst>
        </p:spPr>
        <p:txBody>
          <a:bodyPr wrap="square" lIns="360000" tIns="180000" rIns="360000" bIns="180000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Reclames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staan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stampvol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drogredenen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!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Welke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herken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je?</a:t>
            </a:r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C76B0679-A146-B7FA-3678-68F09F06C1C6}"/>
              </a:ext>
            </a:extLst>
          </p:cNvPr>
          <p:cNvGrpSpPr/>
          <p:nvPr/>
        </p:nvGrpSpPr>
        <p:grpSpPr>
          <a:xfrm>
            <a:off x="1261540" y="2652167"/>
            <a:ext cx="3383282" cy="3615947"/>
            <a:chOff x="7332453" y="1743300"/>
            <a:chExt cx="3888000" cy="3891321"/>
          </a:xfrm>
        </p:grpSpPr>
        <p:sp>
          <p:nvSpPr>
            <p:cNvPr id="12" name="Rectangle 12">
              <a:extLst>
                <a:ext uri="{FF2B5EF4-FFF2-40B4-BE49-F238E27FC236}">
                  <a16:creationId xmlns:a16="http://schemas.microsoft.com/office/drawing/2014/main" id="{4E169D68-4661-4F2E-DBCB-5FC046059087}"/>
                </a:ext>
              </a:extLst>
            </p:cNvPr>
            <p:cNvSpPr/>
            <p:nvPr/>
          </p:nvSpPr>
          <p:spPr>
            <a:xfrm>
              <a:off x="7332453" y="1743300"/>
              <a:ext cx="1296001" cy="1297107"/>
            </a:xfrm>
            <a:prstGeom prst="rect">
              <a:avLst/>
            </a:prstGeom>
            <a:solidFill>
              <a:srgbClr val="19B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>
                <a:solidFill>
                  <a:schemeClr val="accent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3" name="Rectangle 13">
              <a:extLst>
                <a:ext uri="{FF2B5EF4-FFF2-40B4-BE49-F238E27FC236}">
                  <a16:creationId xmlns:a16="http://schemas.microsoft.com/office/drawing/2014/main" id="{F5B67BDF-FFB6-16AF-A015-92D3934CA797}"/>
                </a:ext>
              </a:extLst>
            </p:cNvPr>
            <p:cNvSpPr/>
            <p:nvPr/>
          </p:nvSpPr>
          <p:spPr>
            <a:xfrm>
              <a:off x="8628453" y="1743300"/>
              <a:ext cx="1296000" cy="1297107"/>
            </a:xfrm>
            <a:prstGeom prst="rect">
              <a:avLst/>
            </a:prstGeom>
            <a:solidFill>
              <a:srgbClr val="E40B7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Overhaaste generalisatie</a:t>
              </a:r>
            </a:p>
          </p:txBody>
        </p:sp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114A4182-0CF1-3F3F-705D-407CD7E6F6D3}"/>
                </a:ext>
              </a:extLst>
            </p:cNvPr>
            <p:cNvSpPr/>
            <p:nvPr/>
          </p:nvSpPr>
          <p:spPr>
            <a:xfrm>
              <a:off x="9924453" y="1743300"/>
              <a:ext cx="1296000" cy="1297107"/>
            </a:xfrm>
            <a:prstGeom prst="rect">
              <a:avLst/>
            </a:prstGeom>
            <a:solidFill>
              <a:srgbClr val="19B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5" name="Rectangle 15">
              <a:extLst>
                <a:ext uri="{FF2B5EF4-FFF2-40B4-BE49-F238E27FC236}">
                  <a16:creationId xmlns:a16="http://schemas.microsoft.com/office/drawing/2014/main" id="{881C9316-66D2-F489-A02B-ACBAC1F048F1}"/>
                </a:ext>
              </a:extLst>
            </p:cNvPr>
            <p:cNvSpPr/>
            <p:nvPr/>
          </p:nvSpPr>
          <p:spPr>
            <a:xfrm>
              <a:off x="7332453" y="3040407"/>
              <a:ext cx="1296000" cy="1297107"/>
            </a:xfrm>
            <a:prstGeom prst="rect">
              <a:avLst/>
            </a:prstGeom>
            <a:solidFill>
              <a:srgbClr val="E40B7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Bespelen van het publiek</a:t>
              </a:r>
            </a:p>
          </p:txBody>
        </p:sp>
        <p:sp>
          <p:nvSpPr>
            <p:cNvPr id="16" name="Rectangle 16">
              <a:extLst>
                <a:ext uri="{FF2B5EF4-FFF2-40B4-BE49-F238E27FC236}">
                  <a16:creationId xmlns:a16="http://schemas.microsoft.com/office/drawing/2014/main" id="{5D310D59-317A-6BB1-02C6-EBE9E22B9277}"/>
                </a:ext>
              </a:extLst>
            </p:cNvPr>
            <p:cNvSpPr/>
            <p:nvPr/>
          </p:nvSpPr>
          <p:spPr>
            <a:xfrm>
              <a:off x="9924453" y="3040407"/>
              <a:ext cx="1296000" cy="1297107"/>
            </a:xfrm>
            <a:prstGeom prst="rect">
              <a:avLst/>
            </a:prstGeom>
            <a:solidFill>
              <a:srgbClr val="E40B7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Onjuist beroep op autoriteit</a:t>
              </a:r>
            </a:p>
            <a:p>
              <a:pPr algn="ctr"/>
              <a:endParaRPr lang="en-NL" sz="1300" dirty="0">
                <a:solidFill>
                  <a:schemeClr val="accent3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7" name="Rectangle 17">
              <a:extLst>
                <a:ext uri="{FF2B5EF4-FFF2-40B4-BE49-F238E27FC236}">
                  <a16:creationId xmlns:a16="http://schemas.microsoft.com/office/drawing/2014/main" id="{960290A3-65CF-3D9E-FE9A-16C84EEE4C54}"/>
                </a:ext>
              </a:extLst>
            </p:cNvPr>
            <p:cNvSpPr/>
            <p:nvPr/>
          </p:nvSpPr>
          <p:spPr>
            <a:xfrm>
              <a:off x="7332453" y="4337514"/>
              <a:ext cx="1296000" cy="1297107"/>
            </a:xfrm>
            <a:prstGeom prst="rect">
              <a:avLst/>
            </a:prstGeom>
            <a:solidFill>
              <a:srgbClr val="19B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18" name="Rectangle 18">
              <a:extLst>
                <a:ext uri="{FF2B5EF4-FFF2-40B4-BE49-F238E27FC236}">
                  <a16:creationId xmlns:a16="http://schemas.microsoft.com/office/drawing/2014/main" id="{00714B07-5AB5-9F4C-EE09-40CCDF861244}"/>
                </a:ext>
              </a:extLst>
            </p:cNvPr>
            <p:cNvSpPr/>
            <p:nvPr/>
          </p:nvSpPr>
          <p:spPr>
            <a:xfrm>
              <a:off x="8628453" y="4337514"/>
              <a:ext cx="1296000" cy="1297107"/>
            </a:xfrm>
            <a:prstGeom prst="rect">
              <a:avLst/>
            </a:prstGeom>
            <a:solidFill>
              <a:srgbClr val="E40B7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Persoonlijke aanval</a:t>
              </a:r>
            </a:p>
          </p:txBody>
        </p:sp>
        <p:sp>
          <p:nvSpPr>
            <p:cNvPr id="19" name="Rectangle 19">
              <a:extLst>
                <a:ext uri="{FF2B5EF4-FFF2-40B4-BE49-F238E27FC236}">
                  <a16:creationId xmlns:a16="http://schemas.microsoft.com/office/drawing/2014/main" id="{D2D7898A-65ED-34FE-71D4-6A3925C1F034}"/>
                </a:ext>
              </a:extLst>
            </p:cNvPr>
            <p:cNvSpPr/>
            <p:nvPr/>
          </p:nvSpPr>
          <p:spPr>
            <a:xfrm>
              <a:off x="9924453" y="4337514"/>
              <a:ext cx="1296000" cy="1297107"/>
            </a:xfrm>
            <a:prstGeom prst="rect">
              <a:avLst/>
            </a:prstGeom>
            <a:solidFill>
              <a:srgbClr val="19B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 sz="1300" dirty="0">
                <a:solidFill>
                  <a:schemeClr val="accent1"/>
                </a:solidFill>
                <a:latin typeface="Avenir Book" panose="02000503020000020003" pitchFamily="2" charset="0"/>
              </a:endParaRPr>
            </a:p>
          </p:txBody>
        </p:sp>
        <p:sp>
          <p:nvSpPr>
            <p:cNvPr id="20" name="Rectangle 20">
              <a:extLst>
                <a:ext uri="{FF2B5EF4-FFF2-40B4-BE49-F238E27FC236}">
                  <a16:creationId xmlns:a16="http://schemas.microsoft.com/office/drawing/2014/main" id="{86BA5C85-1C8C-13B7-757F-88C91F34C6E0}"/>
                </a:ext>
              </a:extLst>
            </p:cNvPr>
            <p:cNvSpPr/>
            <p:nvPr/>
          </p:nvSpPr>
          <p:spPr>
            <a:xfrm>
              <a:off x="8628453" y="3040407"/>
              <a:ext cx="1296000" cy="1297107"/>
            </a:xfrm>
            <a:prstGeom prst="rect">
              <a:avLst/>
            </a:prstGeom>
            <a:solidFill>
              <a:srgbClr val="19B8E8"/>
            </a:solidFill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3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Ontduiken bewijslast</a:t>
              </a:r>
            </a:p>
            <a:p>
              <a:pPr algn="ctr"/>
              <a:endParaRPr lang="en-NL" sz="1300" dirty="0">
                <a:solidFill>
                  <a:schemeClr val="accent1"/>
                </a:solidFill>
                <a:latin typeface="Avenir Book" panose="02000503020000020003" pitchFamily="2" charset="0"/>
              </a:endParaRPr>
            </a:p>
          </p:txBody>
        </p:sp>
      </p:grpSp>
      <p:sp>
        <p:nvSpPr>
          <p:cNvPr id="21" name="Vermenigvuldigen 57">
            <a:extLst>
              <a:ext uri="{FF2B5EF4-FFF2-40B4-BE49-F238E27FC236}">
                <a16:creationId xmlns:a16="http://schemas.microsoft.com/office/drawing/2014/main" id="{D0953A0D-0998-1A35-42A3-9ADD30331A36}"/>
              </a:ext>
            </a:extLst>
          </p:cNvPr>
          <p:cNvSpPr/>
          <p:nvPr/>
        </p:nvSpPr>
        <p:spPr>
          <a:xfrm>
            <a:off x="3315695" y="2499272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Avenir Book" panose="02000503020000020003" pitchFamily="2" charset="0"/>
            </a:endParaRPr>
          </a:p>
        </p:txBody>
      </p:sp>
      <p:sp>
        <p:nvSpPr>
          <p:cNvPr id="22" name="Vermenigvuldigen 57">
            <a:extLst>
              <a:ext uri="{FF2B5EF4-FFF2-40B4-BE49-F238E27FC236}">
                <a16:creationId xmlns:a16="http://schemas.microsoft.com/office/drawing/2014/main" id="{6D845527-BA7F-4B97-8992-55F274181515}"/>
              </a:ext>
            </a:extLst>
          </p:cNvPr>
          <p:cNvSpPr/>
          <p:nvPr/>
        </p:nvSpPr>
        <p:spPr>
          <a:xfrm>
            <a:off x="3315695" y="4909904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Avenir Book" panose="02000503020000020003" pitchFamily="2" charset="0"/>
            </a:endParaRPr>
          </a:p>
        </p:txBody>
      </p:sp>
      <p:sp>
        <p:nvSpPr>
          <p:cNvPr id="23" name="Vermenigvuldigen 57">
            <a:extLst>
              <a:ext uri="{FF2B5EF4-FFF2-40B4-BE49-F238E27FC236}">
                <a16:creationId xmlns:a16="http://schemas.microsoft.com/office/drawing/2014/main" id="{F0C8EF01-BB28-AB72-D38A-E03C26C37548}"/>
              </a:ext>
            </a:extLst>
          </p:cNvPr>
          <p:cNvSpPr/>
          <p:nvPr/>
        </p:nvSpPr>
        <p:spPr>
          <a:xfrm>
            <a:off x="1066862" y="4909904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Avenir Book" panose="02000503020000020003" pitchFamily="2" charset="0"/>
            </a:endParaRPr>
          </a:p>
        </p:txBody>
      </p:sp>
      <p:sp>
        <p:nvSpPr>
          <p:cNvPr id="24" name="Vermenigvuldigen 57">
            <a:extLst>
              <a:ext uri="{FF2B5EF4-FFF2-40B4-BE49-F238E27FC236}">
                <a16:creationId xmlns:a16="http://schemas.microsoft.com/office/drawing/2014/main" id="{61F81EB9-29BF-7290-B3D5-D708104D43E2}"/>
              </a:ext>
            </a:extLst>
          </p:cNvPr>
          <p:cNvSpPr/>
          <p:nvPr/>
        </p:nvSpPr>
        <p:spPr>
          <a:xfrm>
            <a:off x="1060175" y="2499272"/>
            <a:ext cx="1530491" cy="1511106"/>
          </a:xfrm>
          <a:prstGeom prst="mathMultiply">
            <a:avLst>
              <a:gd name="adj1" fmla="val 9542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Avenir Book" panose="02000503020000020003" pitchFamily="2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C6053EB-A522-466D-ECCF-41FDE7BBF2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871" b="4285"/>
          <a:stretch/>
        </p:blipFill>
        <p:spPr>
          <a:xfrm>
            <a:off x="6724010" y="2013356"/>
            <a:ext cx="4910183" cy="400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691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FF087-5D3B-AC3E-BEAF-C8F506D9A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F33827-8258-8DB2-8A76-E04385153839}"/>
              </a:ext>
            </a:extLst>
          </p:cNvPr>
          <p:cNvSpPr txBox="1"/>
          <p:nvPr/>
        </p:nvSpPr>
        <p:spPr>
          <a:xfrm>
            <a:off x="609222" y="172321"/>
            <a:ext cx="444352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6</a:t>
            </a:r>
            <a:r>
              <a:rPr lang="en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.3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2F4D3E-0DC4-627B-8F00-D842E00FA18B}"/>
              </a:ext>
            </a:extLst>
          </p:cNvPr>
          <p:cNvSpPr txBox="1"/>
          <p:nvPr/>
        </p:nvSpPr>
        <p:spPr>
          <a:xfrm>
            <a:off x="1996088" y="592949"/>
            <a:ext cx="2093843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1600" b="1" dirty="0">
                <a:solidFill>
                  <a:srgbClr val="2853A1"/>
                </a:solidFill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LEUZEN MET LEUGENS</a:t>
            </a:r>
            <a:endParaRPr lang="en-NL" sz="1600" b="1" dirty="0">
              <a:solidFill>
                <a:srgbClr val="2853A1"/>
              </a:solidFill>
              <a:latin typeface="Urbanist" panose="020B0A04040200000203" pitchFamily="34" charset="77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0F333C2-0C21-25D3-793D-C48FC594FBF0}"/>
              </a:ext>
            </a:extLst>
          </p:cNvPr>
          <p:cNvGrpSpPr/>
          <p:nvPr/>
        </p:nvGrpSpPr>
        <p:grpSpPr>
          <a:xfrm>
            <a:off x="662241" y="1589361"/>
            <a:ext cx="5602228" cy="456148"/>
            <a:chOff x="662241" y="1589361"/>
            <a:chExt cx="5602228" cy="456148"/>
          </a:xfrm>
        </p:grpSpPr>
        <p:pic>
          <p:nvPicPr>
            <p:cNvPr id="5" name="Afbeelding 8">
              <a:extLst>
                <a:ext uri="{FF2B5EF4-FFF2-40B4-BE49-F238E27FC236}">
                  <a16:creationId xmlns:a16="http://schemas.microsoft.com/office/drawing/2014/main" id="{E6844BDB-4865-097C-F076-71F4E5409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2241" y="1624025"/>
              <a:ext cx="5602228" cy="421484"/>
            </a:xfrm>
            <a:prstGeom prst="rect">
              <a:avLst/>
            </a:prstGeom>
          </p:spPr>
        </p:pic>
        <p:sp>
          <p:nvSpPr>
            <p:cNvPr id="6" name="TextBox 18">
              <a:extLst>
                <a:ext uri="{FF2B5EF4-FFF2-40B4-BE49-F238E27FC236}">
                  <a16:creationId xmlns:a16="http://schemas.microsoft.com/office/drawing/2014/main" id="{2907A088-8D65-90A4-9165-F95FEC8FEB09}"/>
                </a:ext>
              </a:extLst>
            </p:cNvPr>
            <p:cNvSpPr txBox="1"/>
            <p:nvPr/>
          </p:nvSpPr>
          <p:spPr>
            <a:xfrm>
              <a:off x="1053574" y="1589361"/>
              <a:ext cx="3901196" cy="429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GB" sz="1600" dirty="0" err="1">
                  <a:solidFill>
                    <a:schemeClr val="bg1"/>
                  </a:solidFill>
                  <a:latin typeface="Avenir Book" panose="02000503020000020003" pitchFamily="2" charset="0"/>
                  <a:ea typeface="Urbanist" panose="020B0A04040200000203" pitchFamily="34" charset="77"/>
                  <a:cs typeface="Urbanist" panose="020B0A04040200000203" pitchFamily="34" charset="77"/>
                </a:rPr>
                <a:t>Bingokaart</a:t>
              </a:r>
              <a:endParaRPr lang="en-NL" sz="1600" dirty="0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61F9FB5-48F0-CDF7-E844-C241256DEDC6}"/>
              </a:ext>
            </a:extLst>
          </p:cNvPr>
          <p:cNvGrpSpPr/>
          <p:nvPr/>
        </p:nvGrpSpPr>
        <p:grpSpPr>
          <a:xfrm>
            <a:off x="5854477" y="414149"/>
            <a:ext cx="5602228" cy="456495"/>
            <a:chOff x="5854477" y="414149"/>
            <a:chExt cx="5602228" cy="456495"/>
          </a:xfrm>
        </p:grpSpPr>
        <p:pic>
          <p:nvPicPr>
            <p:cNvPr id="8" name="Afbeelding 5">
              <a:extLst>
                <a:ext uri="{FF2B5EF4-FFF2-40B4-BE49-F238E27FC236}">
                  <a16:creationId xmlns:a16="http://schemas.microsoft.com/office/drawing/2014/main" id="{BAE819C6-0517-B43F-2F19-1CDAA3447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54477" y="449160"/>
              <a:ext cx="5602228" cy="421484"/>
            </a:xfrm>
            <a:prstGeom prst="rect">
              <a:avLst/>
            </a:prstGeom>
          </p:spPr>
        </p:pic>
        <p:sp>
          <p:nvSpPr>
            <p:cNvPr id="9" name="TextBox 18">
              <a:extLst>
                <a:ext uri="{FF2B5EF4-FFF2-40B4-BE49-F238E27FC236}">
                  <a16:creationId xmlns:a16="http://schemas.microsoft.com/office/drawing/2014/main" id="{E4F776FB-4339-C470-A97F-453745002237}"/>
                </a:ext>
              </a:extLst>
            </p:cNvPr>
            <p:cNvSpPr txBox="1"/>
            <p:nvPr/>
          </p:nvSpPr>
          <p:spPr>
            <a:xfrm>
              <a:off x="7012518" y="414149"/>
              <a:ext cx="3901196" cy="429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nl-NL" sz="1600" dirty="0">
                  <a:solidFill>
                    <a:schemeClr val="bg1"/>
                  </a:solidFill>
                  <a:latin typeface="Avenir Light" panose="020B0402020203020204" pitchFamily="34" charset="77"/>
                  <a:ea typeface="Roboto Light" panose="02000000000000000000" pitchFamily="2" charset="0"/>
                </a:rPr>
                <a:t>Herken de drogreden</a:t>
              </a:r>
              <a:endParaRPr lang="en-NL" sz="1600" dirty="0">
                <a:solidFill>
                  <a:schemeClr val="bg1"/>
                </a:solidFill>
                <a:latin typeface="Avenir Light" panose="020B0402020203020204" pitchFamily="34" charset="77"/>
                <a:ea typeface="Roboto Light" panose="02000000000000000000" pitchFamily="2" charset="0"/>
              </a:endParaRPr>
            </a:p>
          </p:txBody>
        </p:sp>
      </p:grpSp>
      <p:sp>
        <p:nvSpPr>
          <p:cNvPr id="10" name="TextBox 29">
            <a:extLst>
              <a:ext uri="{FF2B5EF4-FFF2-40B4-BE49-F238E27FC236}">
                <a16:creationId xmlns:a16="http://schemas.microsoft.com/office/drawing/2014/main" id="{623CD0C0-B548-F610-49DB-23463E6F13E0}"/>
              </a:ext>
            </a:extLst>
          </p:cNvPr>
          <p:cNvSpPr txBox="1"/>
          <p:nvPr/>
        </p:nvSpPr>
        <p:spPr>
          <a:xfrm>
            <a:off x="6615131" y="920998"/>
            <a:ext cx="5019062" cy="637630"/>
          </a:xfrm>
          <a:prstGeom prst="rect">
            <a:avLst/>
          </a:prstGeom>
          <a:solidFill>
            <a:srgbClr val="703F91"/>
          </a:solidFill>
          <a:effectLst>
            <a:outerShdw dist="71720" dir="2520000" algn="tl" rotWithShape="0">
              <a:schemeClr val="tx2"/>
            </a:outerShdw>
          </a:effectLst>
        </p:spPr>
        <p:txBody>
          <a:bodyPr wrap="square" lIns="360000" tIns="180000" rIns="360000" bIns="180000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Reclames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staan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stampvol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drogredenen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!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Welke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herken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je?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9793E75-5C82-7412-E47F-B3096D40F62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871" b="4285"/>
          <a:stretch/>
        </p:blipFill>
        <p:spPr>
          <a:xfrm>
            <a:off x="6724010" y="2013356"/>
            <a:ext cx="4910183" cy="4001549"/>
          </a:xfrm>
          <a:prstGeom prst="rect">
            <a:avLst/>
          </a:prstGeom>
        </p:spPr>
      </p:pic>
      <p:sp>
        <p:nvSpPr>
          <p:cNvPr id="12" name="TextBox 27">
            <a:extLst>
              <a:ext uri="{FF2B5EF4-FFF2-40B4-BE49-F238E27FC236}">
                <a16:creationId xmlns:a16="http://schemas.microsoft.com/office/drawing/2014/main" id="{9D1530FD-46A1-E31D-F35E-A7A6B41176A5}"/>
              </a:ext>
            </a:extLst>
          </p:cNvPr>
          <p:cNvSpPr txBox="1"/>
          <p:nvPr/>
        </p:nvSpPr>
        <p:spPr>
          <a:xfrm>
            <a:off x="662241" y="2125893"/>
            <a:ext cx="4841574" cy="2764173"/>
          </a:xfrm>
          <a:prstGeom prst="rect">
            <a:avLst/>
          </a:prstGeom>
          <a:solidFill>
            <a:srgbClr val="19B8E8"/>
          </a:solidFill>
          <a:effectLst>
            <a:outerShdw dist="71720" dir="2520000" algn="tl" rotWithShape="0">
              <a:schemeClr val="tx2"/>
            </a:outerShdw>
          </a:effectLst>
        </p:spPr>
        <p:txBody>
          <a:bodyPr wrap="square" lIns="360000" tIns="180000" rIns="360000" bIns="180000" rtlCol="0">
            <a:spAutoFit/>
          </a:bodyPr>
          <a:lstStyle/>
          <a:p>
            <a:pPr>
              <a:buFont typeface="+mj-lt"/>
              <a:buAutoNum type="arabicPeriod"/>
            </a:pPr>
            <a:r>
              <a:rPr lang="en-GB" sz="1300" b="1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Persoonlijke</a:t>
            </a:r>
            <a:r>
              <a:rPr lang="en-GB" sz="1300" b="1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aanval</a:t>
            </a:r>
            <a:endParaRPr lang="en-GB" sz="1300" b="1" dirty="0"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Beweert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dat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concurrenten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bij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andere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winkels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‘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gek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’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zijn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Zegt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dat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je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dom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bent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als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je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meer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betaalt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300" dirty="0"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r>
              <a:rPr lang="en-GB" sz="1300" b="1" dirty="0">
                <a:latin typeface="Avenir Book" panose="02000503020000020003" pitchFamily="2" charset="0"/>
                <a:cs typeface="Calibri" panose="020F0502020204030204" pitchFamily="34" charset="0"/>
              </a:rPr>
              <a:t>2. </a:t>
            </a:r>
            <a:r>
              <a:rPr lang="en-GB" sz="13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Bespelen</a:t>
            </a:r>
            <a:r>
              <a:rPr lang="en-GB" sz="1300" b="1" dirty="0">
                <a:latin typeface="Avenir Book" panose="02000503020000020003" pitchFamily="2" charset="0"/>
                <a:cs typeface="Calibri" panose="020F0502020204030204" pitchFamily="34" charset="0"/>
              </a:rPr>
              <a:t> van het </a:t>
            </a:r>
            <a:r>
              <a:rPr lang="en-GB" sz="13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publiek</a:t>
            </a:r>
            <a:endParaRPr lang="en-GB" sz="1300" b="1" dirty="0"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Speelt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in op angst om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te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veel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te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betalen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Creëert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sociale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druk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(‘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Jij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wil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toch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ook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bij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de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slimme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mensen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horen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?’).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300" dirty="0"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r>
              <a:rPr lang="en-GB" sz="1300" b="1" dirty="0">
                <a:latin typeface="Avenir Book" panose="02000503020000020003" pitchFamily="2" charset="0"/>
                <a:cs typeface="Calibri" panose="020F0502020204030204" pitchFamily="34" charset="0"/>
              </a:rPr>
              <a:t>3. </a:t>
            </a:r>
            <a:r>
              <a:rPr lang="en-GB" sz="13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Ontduiken</a:t>
            </a:r>
            <a:r>
              <a:rPr lang="en-GB" sz="1300" b="1" dirty="0">
                <a:latin typeface="Avenir Book" panose="02000503020000020003" pitchFamily="2" charset="0"/>
                <a:cs typeface="Calibri" panose="020F0502020204030204" pitchFamily="34" charset="0"/>
              </a:rPr>
              <a:t> van </a:t>
            </a:r>
            <a:r>
              <a:rPr lang="en-GB" sz="1300" b="1" dirty="0" err="1">
                <a:latin typeface="Avenir Book" panose="02000503020000020003" pitchFamily="2" charset="0"/>
                <a:cs typeface="Calibri" panose="020F0502020204030204" pitchFamily="34" charset="0"/>
              </a:rPr>
              <a:t>bewijslast</a:t>
            </a:r>
            <a:endParaRPr lang="en-GB" sz="1300" b="1" dirty="0"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Geen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bewijs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 met concrete </a:t>
            </a:r>
            <a:r>
              <a:rPr lang="en-GB" sz="1300" dirty="0" err="1">
                <a:latin typeface="Avenir Book" panose="02000503020000020003" pitchFamily="2" charset="0"/>
                <a:cs typeface="Calibri" panose="020F0502020204030204" pitchFamily="34" charset="0"/>
              </a:rPr>
              <a:t>prijsvergelijkingen</a:t>
            </a:r>
            <a:r>
              <a:rPr lang="en-GB" sz="1300" dirty="0">
                <a:latin typeface="Avenir Book" panose="02000503020000020003" pitchFamily="2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48339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B9620-DCC2-8601-17F7-7FA9CB035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F3866E-7411-41F2-295F-12ADD82BF006}"/>
              </a:ext>
            </a:extLst>
          </p:cNvPr>
          <p:cNvSpPr txBox="1"/>
          <p:nvPr/>
        </p:nvSpPr>
        <p:spPr>
          <a:xfrm>
            <a:off x="609222" y="172321"/>
            <a:ext cx="444352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6</a:t>
            </a:r>
            <a:r>
              <a:rPr lang="en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.3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8A9B1D-0767-869F-1F6E-AB5AA05FD06B}"/>
              </a:ext>
            </a:extLst>
          </p:cNvPr>
          <p:cNvSpPr txBox="1"/>
          <p:nvPr/>
        </p:nvSpPr>
        <p:spPr>
          <a:xfrm>
            <a:off x="1996088" y="592949"/>
            <a:ext cx="1511568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1600" b="1" dirty="0">
                <a:solidFill>
                  <a:srgbClr val="2853A1"/>
                </a:solidFill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DROGREDENEN</a:t>
            </a:r>
            <a:endParaRPr lang="en-NL" sz="1600" b="1" dirty="0">
              <a:solidFill>
                <a:srgbClr val="2853A1"/>
              </a:solidFill>
              <a:latin typeface="Urbanist" panose="020B0A04040200000203" pitchFamily="34" charset="77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pic>
        <p:nvPicPr>
          <p:cNvPr id="4" name="Afbeelding 12">
            <a:extLst>
              <a:ext uri="{FF2B5EF4-FFF2-40B4-BE49-F238E27FC236}">
                <a16:creationId xmlns:a16="http://schemas.microsoft.com/office/drawing/2014/main" id="{08A59BF6-B718-7A57-62DC-295C0E30F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41" y="1769321"/>
            <a:ext cx="5602228" cy="421484"/>
          </a:xfrm>
          <a:prstGeom prst="rect">
            <a:avLst/>
          </a:prstGeom>
        </p:spPr>
      </p:pic>
      <p:sp>
        <p:nvSpPr>
          <p:cNvPr id="5" name="TextBox 18">
            <a:extLst>
              <a:ext uri="{FF2B5EF4-FFF2-40B4-BE49-F238E27FC236}">
                <a16:creationId xmlns:a16="http://schemas.microsoft.com/office/drawing/2014/main" id="{24B1A91E-36CE-54DF-2B64-AD0912E75084}"/>
              </a:ext>
            </a:extLst>
          </p:cNvPr>
          <p:cNvSpPr txBox="1"/>
          <p:nvPr/>
        </p:nvSpPr>
        <p:spPr>
          <a:xfrm>
            <a:off x="1132430" y="1728232"/>
            <a:ext cx="3901196" cy="42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dirty="0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Maak de </a:t>
            </a:r>
            <a:r>
              <a:rPr lang="en-GB" sz="1600" dirty="0" err="1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opdracht</a:t>
            </a:r>
            <a:endParaRPr lang="en-NL" sz="1600" dirty="0">
              <a:solidFill>
                <a:schemeClr val="bg1"/>
              </a:solidFill>
              <a:latin typeface="Avenir Book" panose="02000503020000020003" pitchFamily="2" charset="0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6" name="TextBox 29">
            <a:extLst>
              <a:ext uri="{FF2B5EF4-FFF2-40B4-BE49-F238E27FC236}">
                <a16:creationId xmlns:a16="http://schemas.microsoft.com/office/drawing/2014/main" id="{68B86013-D4B8-27E7-1C50-2EFB210BB91B}"/>
              </a:ext>
            </a:extLst>
          </p:cNvPr>
          <p:cNvSpPr txBox="1"/>
          <p:nvPr/>
        </p:nvSpPr>
        <p:spPr>
          <a:xfrm>
            <a:off x="662241" y="2268470"/>
            <a:ext cx="4841574" cy="3567213"/>
          </a:xfrm>
          <a:prstGeom prst="rect">
            <a:avLst/>
          </a:prstGeom>
          <a:solidFill>
            <a:srgbClr val="E40B7E"/>
          </a:solidFill>
          <a:effectLst>
            <a:outerShdw dist="71720" dir="2520000" algn="tl" rotWithShape="0">
              <a:schemeClr val="tx2"/>
            </a:outerShdw>
          </a:effectLst>
        </p:spPr>
        <p:txBody>
          <a:bodyPr wrap="square" lIns="360000" tIns="180000" rIns="360000" bIns="180000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4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Het is </a:t>
            </a:r>
            <a:r>
              <a:rPr lang="en-US" sz="14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belangrijk</a:t>
            </a:r>
            <a:r>
              <a:rPr lang="en-US" sz="14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om </a:t>
            </a:r>
            <a:r>
              <a:rPr lang="en-US" sz="14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te</a:t>
            </a:r>
            <a:r>
              <a:rPr lang="en-US" sz="14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4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weten</a:t>
            </a:r>
            <a:r>
              <a:rPr lang="en-US" sz="14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4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dat</a:t>
            </a:r>
            <a:r>
              <a:rPr lang="en-US" sz="14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het </a:t>
            </a:r>
            <a:r>
              <a:rPr lang="en-US" sz="14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onmogelijk</a:t>
            </a:r>
            <a:r>
              <a:rPr lang="en-US" sz="14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is om in </a:t>
            </a:r>
            <a:r>
              <a:rPr lang="en-US" sz="14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discussies</a:t>
            </a:r>
            <a:r>
              <a:rPr lang="en-US" sz="14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4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alleen</a:t>
            </a:r>
            <a:r>
              <a:rPr lang="en-US" sz="14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maar </a:t>
            </a:r>
            <a:r>
              <a:rPr lang="en-US" sz="14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feiten</a:t>
            </a:r>
            <a:r>
              <a:rPr lang="en-US" sz="14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4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te</a:t>
            </a:r>
            <a:r>
              <a:rPr lang="en-US" sz="14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4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gebruiken</a:t>
            </a:r>
            <a:r>
              <a:rPr lang="en-US" sz="14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. </a:t>
            </a:r>
            <a:r>
              <a:rPr lang="en-US" sz="14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Drogredenen</a:t>
            </a:r>
            <a:r>
              <a:rPr lang="en-US" sz="14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4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komen</a:t>
            </a:r>
            <a:r>
              <a:rPr lang="en-US" sz="14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4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veel</a:t>
            </a:r>
            <a:r>
              <a:rPr lang="en-US" sz="14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4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voor</a:t>
            </a:r>
            <a:r>
              <a:rPr lang="en-US" sz="14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: in </a:t>
            </a:r>
            <a:r>
              <a:rPr lang="en-US" sz="14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reclames</a:t>
            </a:r>
            <a:r>
              <a:rPr lang="en-US" sz="14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, </a:t>
            </a:r>
            <a:r>
              <a:rPr lang="en-US" sz="14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politiek</a:t>
            </a:r>
            <a:r>
              <a:rPr lang="en-US" sz="14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4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en</a:t>
            </a:r>
            <a:r>
              <a:rPr lang="en-US" sz="14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4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dagelijkse</a:t>
            </a:r>
            <a:r>
              <a:rPr lang="en-US" sz="14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4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gesprekken</a:t>
            </a:r>
            <a:r>
              <a:rPr lang="en-US" sz="14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. Als je ze </a:t>
            </a:r>
            <a:r>
              <a:rPr lang="en-US" sz="14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herkent</a:t>
            </a:r>
            <a:r>
              <a:rPr lang="en-US" sz="14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, </a:t>
            </a:r>
            <a:r>
              <a:rPr lang="en-US" sz="14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kun</a:t>
            </a:r>
            <a:r>
              <a:rPr lang="en-US" sz="14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je: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Beter </a:t>
            </a:r>
            <a:r>
              <a:rPr lang="en-US" sz="14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begrijpen</a:t>
            </a:r>
            <a:r>
              <a:rPr lang="en-US" sz="14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hoe </a:t>
            </a:r>
            <a:r>
              <a:rPr lang="en-US" sz="14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mensen</a:t>
            </a:r>
            <a:r>
              <a:rPr lang="en-US" sz="14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je </a:t>
            </a:r>
            <a:r>
              <a:rPr lang="en-US" sz="14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proberen</a:t>
            </a:r>
            <a:r>
              <a:rPr lang="en-US" sz="14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te</a:t>
            </a:r>
            <a:r>
              <a:rPr lang="en-US" sz="14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overtuigen</a:t>
            </a:r>
            <a:r>
              <a:rPr lang="en-US" sz="14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Je eigen </a:t>
            </a:r>
            <a:r>
              <a:rPr lang="en-US" sz="14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argumenten</a:t>
            </a:r>
            <a:r>
              <a:rPr lang="en-US" sz="14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verbeteren</a:t>
            </a:r>
            <a:r>
              <a:rPr lang="en-US" sz="14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.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Sterker</a:t>
            </a:r>
            <a:r>
              <a:rPr lang="en-US" sz="14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e</a:t>
            </a:r>
            <a:r>
              <a:rPr lang="en-US" sz="14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argumenten</a:t>
            </a:r>
            <a:r>
              <a:rPr lang="en-US" sz="14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geven</a:t>
            </a:r>
            <a:r>
              <a:rPr lang="en-US" sz="14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in </a:t>
            </a:r>
            <a:r>
              <a:rPr lang="en-US" sz="14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discussies</a:t>
            </a:r>
            <a:r>
              <a:rPr lang="en-US" sz="14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.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Kritischer</a:t>
            </a:r>
            <a:r>
              <a:rPr lang="en-US" sz="14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nadenken</a:t>
            </a:r>
            <a:r>
              <a:rPr lang="en-US" sz="14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over wat </a:t>
            </a:r>
            <a:r>
              <a:rPr lang="en-US" sz="14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anderen</a:t>
            </a:r>
            <a:r>
              <a:rPr lang="en-US" sz="14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zeggen</a:t>
            </a:r>
            <a:r>
              <a:rPr lang="en-US" sz="14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.</a:t>
            </a:r>
            <a:endParaRPr lang="en-GB" sz="1400" dirty="0">
              <a:solidFill>
                <a:schemeClr val="bg1"/>
              </a:solidFill>
              <a:latin typeface="Avenir Book" panose="02000503020000020003" pitchFamily="2" charset="0"/>
              <a:cs typeface="Calibri" panose="020F0502020204030204" pitchFamily="34" charset="0"/>
            </a:endParaRPr>
          </a:p>
        </p:txBody>
      </p:sp>
      <p:pic>
        <p:nvPicPr>
          <p:cNvPr id="7" name="Picture 6" descr="A computer with a person in the screen&#10;&#10;Description automatically generated">
            <a:extLst>
              <a:ext uri="{FF2B5EF4-FFF2-40B4-BE49-F238E27FC236}">
                <a16:creationId xmlns:a16="http://schemas.microsoft.com/office/drawing/2014/main" id="{9F9C4C4D-F5A3-FD68-9CC4-28D3E0571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8672" y="1396027"/>
            <a:ext cx="4881087" cy="406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769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DE657-414B-DB1F-0A38-83EC0841F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43004B-6268-C970-182B-A7EDA8687CA4}"/>
              </a:ext>
            </a:extLst>
          </p:cNvPr>
          <p:cNvSpPr txBox="1"/>
          <p:nvPr/>
        </p:nvSpPr>
        <p:spPr>
          <a:xfrm>
            <a:off x="609222" y="172321"/>
            <a:ext cx="444352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6</a:t>
            </a:r>
            <a:r>
              <a:rPr lang="en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.3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E01AAC-475E-CB57-09B6-33D9DBE88147}"/>
              </a:ext>
            </a:extLst>
          </p:cNvPr>
          <p:cNvSpPr txBox="1"/>
          <p:nvPr/>
        </p:nvSpPr>
        <p:spPr>
          <a:xfrm>
            <a:off x="1996088" y="592949"/>
            <a:ext cx="1511568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1600" b="1" dirty="0">
                <a:solidFill>
                  <a:srgbClr val="2853A1"/>
                </a:solidFill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DROGREDENEN</a:t>
            </a:r>
            <a:endParaRPr lang="en-NL" sz="1600" b="1" dirty="0">
              <a:solidFill>
                <a:srgbClr val="2853A1"/>
              </a:solidFill>
              <a:latin typeface="Urbanist" panose="020B0A04040200000203" pitchFamily="34" charset="77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pic>
        <p:nvPicPr>
          <p:cNvPr id="6" name="Afbeelding 9">
            <a:extLst>
              <a:ext uri="{FF2B5EF4-FFF2-40B4-BE49-F238E27FC236}">
                <a16:creationId xmlns:a16="http://schemas.microsoft.com/office/drawing/2014/main" id="{416DFE34-B865-2C20-0CD1-0A63FF90793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4477" y="1766984"/>
            <a:ext cx="5602228" cy="421484"/>
          </a:xfrm>
          <a:prstGeom prst="rect">
            <a:avLst/>
          </a:prstGeom>
        </p:spPr>
      </p:pic>
      <p:sp>
        <p:nvSpPr>
          <p:cNvPr id="7" name="TextBox 18">
            <a:extLst>
              <a:ext uri="{FF2B5EF4-FFF2-40B4-BE49-F238E27FC236}">
                <a16:creationId xmlns:a16="http://schemas.microsoft.com/office/drawing/2014/main" id="{AE0D829A-0DE1-9165-0D79-754535632147}"/>
              </a:ext>
            </a:extLst>
          </p:cNvPr>
          <p:cNvSpPr txBox="1"/>
          <p:nvPr/>
        </p:nvSpPr>
        <p:spPr>
          <a:xfrm>
            <a:off x="7012518" y="1730874"/>
            <a:ext cx="3901196" cy="42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</a:rPr>
              <a:t>De keerzijde</a:t>
            </a:r>
            <a:endParaRPr lang="en-NL" sz="160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</p:txBody>
      </p:sp>
      <p:sp>
        <p:nvSpPr>
          <p:cNvPr id="8" name="TextBox 29">
            <a:extLst>
              <a:ext uri="{FF2B5EF4-FFF2-40B4-BE49-F238E27FC236}">
                <a16:creationId xmlns:a16="http://schemas.microsoft.com/office/drawing/2014/main" id="{2436E3C0-D55D-757B-7AC9-D24976F6E1EA}"/>
              </a:ext>
            </a:extLst>
          </p:cNvPr>
          <p:cNvSpPr txBox="1"/>
          <p:nvPr/>
        </p:nvSpPr>
        <p:spPr>
          <a:xfrm>
            <a:off x="6615131" y="2233045"/>
            <a:ext cx="4841574" cy="3638451"/>
          </a:xfrm>
          <a:prstGeom prst="rect">
            <a:avLst/>
          </a:prstGeom>
          <a:solidFill>
            <a:srgbClr val="703F91"/>
          </a:solidFill>
          <a:effectLst>
            <a:outerShdw dist="71720" dir="2520000" algn="tl" rotWithShape="0">
              <a:schemeClr val="tx2"/>
            </a:outerShdw>
          </a:effectLst>
        </p:spPr>
        <p:txBody>
          <a:bodyPr wrap="square" lIns="360000" tIns="180000" rIns="360000" bIns="180000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3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Wanneer</a:t>
            </a:r>
            <a:r>
              <a:rPr lang="en-US" sz="13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is </a:t>
            </a:r>
            <a:r>
              <a:rPr lang="en-US" sz="13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een</a:t>
            </a:r>
            <a:r>
              <a:rPr lang="en-US" sz="13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drogreden</a:t>
            </a:r>
            <a:r>
              <a:rPr lang="en-US" sz="13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dan </a:t>
            </a:r>
            <a:r>
              <a:rPr lang="en-US" sz="13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een</a:t>
            </a:r>
            <a:r>
              <a:rPr lang="en-US" sz="13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probleem</a:t>
            </a:r>
            <a:r>
              <a:rPr lang="en-US" sz="13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? </a:t>
            </a:r>
            <a:r>
              <a:rPr lang="en-US" sz="13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Wanneer</a:t>
            </a:r>
            <a:r>
              <a:rPr lang="en-US" sz="1300" b="1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ze:</a:t>
            </a: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en-US" sz="13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Belangrijke</a:t>
            </a:r>
            <a:r>
              <a:rPr lang="en-US" sz="13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beslissingen</a:t>
            </a:r>
            <a:r>
              <a:rPr lang="en-US" sz="13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beïnvloeden</a:t>
            </a:r>
            <a:r>
              <a:rPr lang="en-US" sz="13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bij</a:t>
            </a:r>
            <a:r>
              <a:rPr lang="en-US" sz="13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bijvoorbeeld</a:t>
            </a:r>
            <a:r>
              <a:rPr lang="en-US" sz="13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politieke</a:t>
            </a:r>
            <a:r>
              <a:rPr lang="en-US" sz="13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leiders</a:t>
            </a:r>
            <a:r>
              <a:rPr lang="en-US" sz="13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of </a:t>
            </a:r>
            <a:r>
              <a:rPr lang="en-US" sz="13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grote</a:t>
            </a:r>
            <a:r>
              <a:rPr lang="en-US" sz="13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levenskeuzes</a:t>
            </a:r>
            <a:r>
              <a:rPr lang="en-US" sz="13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.</a:t>
            </a: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Mensen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kwetsen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door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discriminatie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of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uitsluiting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, valse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beloftes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of angst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als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ze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daarmee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haat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oproepen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.</a:t>
            </a: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Échte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oplossingen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blokkeren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door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feiten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te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negeren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,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een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goede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discussie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onmogelijk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te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maken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of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afleiden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van het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echte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probleem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9" name="Picture 8" descr="A neon light of two people at podiums&#10;&#10;Description automatically generated">
            <a:extLst>
              <a:ext uri="{FF2B5EF4-FFF2-40B4-BE49-F238E27FC236}">
                <a16:creationId xmlns:a16="http://schemas.microsoft.com/office/drawing/2014/main" id="{1AF3D801-8C9B-9729-48F0-8071D1DA3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83" y="1063719"/>
            <a:ext cx="5071789" cy="507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08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130B8-8637-2AAC-18D4-1314B22B9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FF4473-83FF-2280-CB1A-CB5B4DB7B5F6}"/>
              </a:ext>
            </a:extLst>
          </p:cNvPr>
          <p:cNvSpPr txBox="1"/>
          <p:nvPr/>
        </p:nvSpPr>
        <p:spPr>
          <a:xfrm>
            <a:off x="609222" y="172321"/>
            <a:ext cx="444352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6</a:t>
            </a:r>
            <a:r>
              <a:rPr lang="en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.3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AB5E98-2D3B-CD10-2281-4A08B09EFE20}"/>
              </a:ext>
            </a:extLst>
          </p:cNvPr>
          <p:cNvSpPr txBox="1"/>
          <p:nvPr/>
        </p:nvSpPr>
        <p:spPr>
          <a:xfrm>
            <a:off x="1996088" y="592949"/>
            <a:ext cx="1511568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1600" b="1" dirty="0">
                <a:solidFill>
                  <a:srgbClr val="2853A1"/>
                </a:solidFill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DROGREDENEN</a:t>
            </a:r>
            <a:endParaRPr lang="en-NL" sz="1600" b="1" dirty="0">
              <a:solidFill>
                <a:srgbClr val="2853A1"/>
              </a:solidFill>
              <a:latin typeface="Urbanist" panose="020B0A04040200000203" pitchFamily="34" charset="77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pic>
        <p:nvPicPr>
          <p:cNvPr id="5" name="Picture 4" descr="A computer with a person in the screen&#10;&#10;Description automatically generated">
            <a:extLst>
              <a:ext uri="{FF2B5EF4-FFF2-40B4-BE49-F238E27FC236}">
                <a16:creationId xmlns:a16="http://schemas.microsoft.com/office/drawing/2014/main" id="{FF021FFD-E0B3-C3B5-721E-9F2673533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029" y="4186962"/>
            <a:ext cx="3063092" cy="2551555"/>
          </a:xfrm>
          <a:prstGeom prst="rect">
            <a:avLst/>
          </a:prstGeom>
        </p:spPr>
      </p:pic>
      <p:pic>
        <p:nvPicPr>
          <p:cNvPr id="6" name="Picture 5" descr="A neon light of two people at podiums&#10;&#10;Description automatically generated">
            <a:extLst>
              <a:ext uri="{FF2B5EF4-FFF2-40B4-BE49-F238E27FC236}">
                <a16:creationId xmlns:a16="http://schemas.microsoft.com/office/drawing/2014/main" id="{B976B26E-7B2A-98D7-F6C3-D17DD9CD8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774" y="1201283"/>
            <a:ext cx="3063092" cy="3063092"/>
          </a:xfrm>
          <a:prstGeom prst="rect">
            <a:avLst/>
          </a:prstGeom>
        </p:spPr>
      </p:pic>
      <p:pic>
        <p:nvPicPr>
          <p:cNvPr id="7" name="Afbeelding 9">
            <a:extLst>
              <a:ext uri="{FF2B5EF4-FFF2-40B4-BE49-F238E27FC236}">
                <a16:creationId xmlns:a16="http://schemas.microsoft.com/office/drawing/2014/main" id="{DEDB37C2-0D03-E2B7-8657-002672E005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4477" y="1919384"/>
            <a:ext cx="5602228" cy="421484"/>
          </a:xfrm>
          <a:prstGeom prst="rect">
            <a:avLst/>
          </a:prstGeom>
        </p:spPr>
      </p:pic>
      <p:sp>
        <p:nvSpPr>
          <p:cNvPr id="8" name="TextBox 18">
            <a:extLst>
              <a:ext uri="{FF2B5EF4-FFF2-40B4-BE49-F238E27FC236}">
                <a16:creationId xmlns:a16="http://schemas.microsoft.com/office/drawing/2014/main" id="{33B01316-EFD5-E90A-3E18-CF2F1F78682F}"/>
              </a:ext>
            </a:extLst>
          </p:cNvPr>
          <p:cNvSpPr txBox="1"/>
          <p:nvPr/>
        </p:nvSpPr>
        <p:spPr>
          <a:xfrm>
            <a:off x="7005894" y="1876944"/>
            <a:ext cx="3901196" cy="42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dirty="0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Maak de </a:t>
            </a:r>
            <a:r>
              <a:rPr lang="en-GB" sz="1600" dirty="0" err="1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opdracht</a:t>
            </a:r>
            <a:endParaRPr lang="en-NL" sz="1600" dirty="0">
              <a:solidFill>
                <a:schemeClr val="bg1"/>
              </a:solidFill>
              <a:latin typeface="Avenir Book" panose="02000503020000020003" pitchFamily="2" charset="0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id="{FCAA30AB-078D-47AC-E6C0-AC14F3340F7D}"/>
              </a:ext>
            </a:extLst>
          </p:cNvPr>
          <p:cNvSpPr txBox="1"/>
          <p:nvPr/>
        </p:nvSpPr>
        <p:spPr>
          <a:xfrm>
            <a:off x="6615131" y="2378347"/>
            <a:ext cx="4841574" cy="932646"/>
          </a:xfrm>
          <a:prstGeom prst="rect">
            <a:avLst/>
          </a:prstGeom>
          <a:solidFill>
            <a:srgbClr val="E40B7E"/>
          </a:solidFill>
          <a:effectLst>
            <a:outerShdw dist="71720" dir="2520000" algn="tl" rotWithShape="0">
              <a:schemeClr val="tx2"/>
            </a:outerShdw>
          </a:effectLst>
        </p:spPr>
        <p:txBody>
          <a:bodyPr wrap="square" lIns="360000" tIns="180000" rIns="360000" bIns="180000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Verwerk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je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kennis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b="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ervaringen</a:t>
            </a:r>
            <a:r>
              <a:rPr lang="en-US" sz="1300" b="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over het </a:t>
            </a:r>
            <a:r>
              <a:rPr lang="en-US" sz="13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gebruiken</a:t>
            </a:r>
            <a:r>
              <a:rPr lang="en-US" sz="13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van </a:t>
            </a:r>
            <a:r>
              <a:rPr lang="en-US" sz="13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drogredenen</a:t>
            </a:r>
            <a:r>
              <a:rPr lang="en-US" sz="13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en</a:t>
            </a:r>
            <a:r>
              <a:rPr lang="en-US" sz="13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argumenteren</a:t>
            </a:r>
            <a:r>
              <a:rPr lang="en-US" sz="13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in de </a:t>
            </a:r>
            <a:r>
              <a:rPr lang="en-US" sz="130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opdracht</a:t>
            </a:r>
            <a:r>
              <a:rPr lang="en-US" sz="130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. </a:t>
            </a:r>
            <a:endParaRPr lang="en-US" sz="1300" b="0" i="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  <a:cs typeface="Calibri" panose="020F0502020204030204" pitchFamily="34" charset="0"/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6F585EA3-7B2C-E948-7F50-8D7A00A6F72B}"/>
              </a:ext>
            </a:extLst>
          </p:cNvPr>
          <p:cNvGrpSpPr/>
          <p:nvPr/>
        </p:nvGrpSpPr>
        <p:grpSpPr>
          <a:xfrm>
            <a:off x="7896019" y="3641318"/>
            <a:ext cx="1745999" cy="1450484"/>
            <a:chOff x="7109419" y="4159915"/>
            <a:chExt cx="1745999" cy="1450484"/>
          </a:xfrm>
        </p:grpSpPr>
        <p:sp>
          <p:nvSpPr>
            <p:cNvPr id="14" name="Graphic 27">
              <a:extLst>
                <a:ext uri="{FF2B5EF4-FFF2-40B4-BE49-F238E27FC236}">
                  <a16:creationId xmlns:a16="http://schemas.microsoft.com/office/drawing/2014/main" id="{D9A2D0CF-2507-DFC4-7E6B-A830929340A5}"/>
                </a:ext>
              </a:extLst>
            </p:cNvPr>
            <p:cNvSpPr/>
            <p:nvPr/>
          </p:nvSpPr>
          <p:spPr>
            <a:xfrm>
              <a:off x="7109419" y="4159915"/>
              <a:ext cx="1745999" cy="1259698"/>
            </a:xfrm>
            <a:custGeom>
              <a:avLst/>
              <a:gdLst>
                <a:gd name="connsiteX0" fmla="*/ 1643724 w 1745660"/>
                <a:gd name="connsiteY0" fmla="*/ 247000 h 1259698"/>
                <a:gd name="connsiteX1" fmla="*/ 1643724 w 1745660"/>
                <a:gd name="connsiteY1" fmla="*/ 247000 h 1259698"/>
                <a:gd name="connsiteX2" fmla="*/ 1637353 w 1745660"/>
                <a:gd name="connsiteY2" fmla="*/ 172900 h 1259698"/>
                <a:gd name="connsiteX3" fmla="*/ 1560901 w 1745660"/>
                <a:gd name="connsiteY3" fmla="*/ 98800 h 1259698"/>
                <a:gd name="connsiteX4" fmla="*/ 624360 w 1745660"/>
                <a:gd name="connsiteY4" fmla="*/ 98800 h 1259698"/>
                <a:gd name="connsiteX5" fmla="*/ 541537 w 1745660"/>
                <a:gd name="connsiteY5" fmla="*/ 0 h 1259698"/>
                <a:gd name="connsiteX6" fmla="*/ 178389 w 1745660"/>
                <a:gd name="connsiteY6" fmla="*/ 0 h 1259698"/>
                <a:gd name="connsiteX7" fmla="*/ 101936 w 1745660"/>
                <a:gd name="connsiteY7" fmla="*/ 74100 h 1259698"/>
                <a:gd name="connsiteX8" fmla="*/ 101936 w 1745660"/>
                <a:gd name="connsiteY8" fmla="*/ 247000 h 1259698"/>
                <a:gd name="connsiteX9" fmla="*/ 0 w 1745660"/>
                <a:gd name="connsiteY9" fmla="*/ 345800 h 1259698"/>
                <a:gd name="connsiteX10" fmla="*/ 44597 w 1745660"/>
                <a:gd name="connsiteY10" fmla="*/ 1173248 h 1259698"/>
                <a:gd name="connsiteX11" fmla="*/ 140162 w 1745660"/>
                <a:gd name="connsiteY11" fmla="*/ 1259698 h 1259698"/>
                <a:gd name="connsiteX12" fmla="*/ 1605498 w 1745660"/>
                <a:gd name="connsiteY12" fmla="*/ 1259698 h 1259698"/>
                <a:gd name="connsiteX13" fmla="*/ 1701063 w 1745660"/>
                <a:gd name="connsiteY13" fmla="*/ 1173248 h 1259698"/>
                <a:gd name="connsiteX14" fmla="*/ 1745660 w 1745660"/>
                <a:gd name="connsiteY14" fmla="*/ 345800 h 1259698"/>
                <a:gd name="connsiteX15" fmla="*/ 1643724 w 1745660"/>
                <a:gd name="connsiteY15" fmla="*/ 247000 h 1259698"/>
                <a:gd name="connsiteX16" fmla="*/ 165647 w 1745660"/>
                <a:gd name="connsiteY16" fmla="*/ 74100 h 1259698"/>
                <a:gd name="connsiteX17" fmla="*/ 178389 w 1745660"/>
                <a:gd name="connsiteY17" fmla="*/ 61750 h 1259698"/>
                <a:gd name="connsiteX18" fmla="*/ 516053 w 1745660"/>
                <a:gd name="connsiteY18" fmla="*/ 61750 h 1259698"/>
                <a:gd name="connsiteX19" fmla="*/ 598876 w 1745660"/>
                <a:gd name="connsiteY19" fmla="*/ 160550 h 1259698"/>
                <a:gd name="connsiteX20" fmla="*/ 1567272 w 1745660"/>
                <a:gd name="connsiteY20" fmla="*/ 160550 h 1259698"/>
                <a:gd name="connsiteX21" fmla="*/ 1580014 w 1745660"/>
                <a:gd name="connsiteY21" fmla="*/ 172900 h 1259698"/>
                <a:gd name="connsiteX22" fmla="*/ 1580014 w 1745660"/>
                <a:gd name="connsiteY22" fmla="*/ 247000 h 1259698"/>
                <a:gd name="connsiteX23" fmla="*/ 165647 w 1745660"/>
                <a:gd name="connsiteY23" fmla="*/ 247000 h 1259698"/>
                <a:gd name="connsiteX24" fmla="*/ 165647 w 1745660"/>
                <a:gd name="connsiteY24" fmla="*/ 74100 h 125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45660" h="1259698">
                  <a:moveTo>
                    <a:pt x="1643724" y="247000"/>
                  </a:moveTo>
                  <a:lnTo>
                    <a:pt x="1643724" y="247000"/>
                  </a:lnTo>
                  <a:lnTo>
                    <a:pt x="1637353" y="172900"/>
                  </a:lnTo>
                  <a:cubicBezTo>
                    <a:pt x="1637353" y="135850"/>
                    <a:pt x="1605498" y="98800"/>
                    <a:pt x="1560901" y="98800"/>
                  </a:cubicBezTo>
                  <a:lnTo>
                    <a:pt x="624360" y="98800"/>
                  </a:lnTo>
                  <a:lnTo>
                    <a:pt x="541537" y="0"/>
                  </a:lnTo>
                  <a:lnTo>
                    <a:pt x="178389" y="0"/>
                  </a:lnTo>
                  <a:cubicBezTo>
                    <a:pt x="133791" y="6175"/>
                    <a:pt x="101936" y="37050"/>
                    <a:pt x="101936" y="74100"/>
                  </a:cubicBezTo>
                  <a:lnTo>
                    <a:pt x="101936" y="247000"/>
                  </a:lnTo>
                  <a:cubicBezTo>
                    <a:pt x="44597" y="247000"/>
                    <a:pt x="0" y="290225"/>
                    <a:pt x="0" y="345800"/>
                  </a:cubicBezTo>
                  <a:cubicBezTo>
                    <a:pt x="0" y="345800"/>
                    <a:pt x="44597" y="1173248"/>
                    <a:pt x="44597" y="1173248"/>
                  </a:cubicBezTo>
                  <a:cubicBezTo>
                    <a:pt x="44597" y="1222649"/>
                    <a:pt x="89194" y="1259698"/>
                    <a:pt x="140162" y="1259698"/>
                  </a:cubicBezTo>
                  <a:lnTo>
                    <a:pt x="1605498" y="1259698"/>
                  </a:lnTo>
                  <a:cubicBezTo>
                    <a:pt x="1656466" y="1259698"/>
                    <a:pt x="1694692" y="1222649"/>
                    <a:pt x="1701063" y="1173248"/>
                  </a:cubicBezTo>
                  <a:lnTo>
                    <a:pt x="1745660" y="345800"/>
                  </a:lnTo>
                  <a:cubicBezTo>
                    <a:pt x="1739289" y="290225"/>
                    <a:pt x="1701063" y="247000"/>
                    <a:pt x="1643724" y="247000"/>
                  </a:cubicBezTo>
                  <a:close/>
                  <a:moveTo>
                    <a:pt x="165647" y="74100"/>
                  </a:moveTo>
                  <a:cubicBezTo>
                    <a:pt x="165647" y="67925"/>
                    <a:pt x="172018" y="61750"/>
                    <a:pt x="178389" y="61750"/>
                  </a:cubicBezTo>
                  <a:lnTo>
                    <a:pt x="516053" y="61750"/>
                  </a:lnTo>
                  <a:lnTo>
                    <a:pt x="598876" y="160550"/>
                  </a:lnTo>
                  <a:lnTo>
                    <a:pt x="1567272" y="160550"/>
                  </a:lnTo>
                  <a:cubicBezTo>
                    <a:pt x="1573643" y="160550"/>
                    <a:pt x="1580014" y="166725"/>
                    <a:pt x="1580014" y="172900"/>
                  </a:cubicBezTo>
                  <a:lnTo>
                    <a:pt x="1580014" y="247000"/>
                  </a:lnTo>
                  <a:lnTo>
                    <a:pt x="165647" y="247000"/>
                  </a:lnTo>
                  <a:lnTo>
                    <a:pt x="165647" y="74100"/>
                  </a:lnTo>
                  <a:close/>
                </a:path>
              </a:pathLst>
            </a:custGeom>
            <a:solidFill>
              <a:srgbClr val="2853A1"/>
            </a:solidFill>
            <a:ln w="63681" cap="flat">
              <a:noFill/>
              <a:prstDash val="solid"/>
              <a:miter/>
            </a:ln>
            <a:effectLst>
              <a:outerShdw dist="63500" dir="2700000" algn="tl" rotWithShape="0">
                <a:prstClr val="black"/>
              </a:outerShdw>
            </a:effectLst>
          </p:spPr>
          <p:txBody>
            <a:bodyPr rtlCol="0" anchor="ctr"/>
            <a:lstStyle/>
            <a:p>
              <a:endParaRPr lang="en-NL">
                <a:latin typeface="Avenir Book" panose="02000503020000020003" pitchFamily="2" charset="0"/>
              </a:endParaRPr>
            </a:p>
          </p:txBody>
        </p:sp>
        <p:sp>
          <p:nvSpPr>
            <p:cNvPr id="15" name="Tekstvak 4">
              <a:extLst>
                <a:ext uri="{FF2B5EF4-FFF2-40B4-BE49-F238E27FC236}">
                  <a16:creationId xmlns:a16="http://schemas.microsoft.com/office/drawing/2014/main" id="{1191D97D-11FD-0402-A31E-039611B61CE2}"/>
                </a:ext>
              </a:extLst>
            </p:cNvPr>
            <p:cNvSpPr txBox="1"/>
            <p:nvPr/>
          </p:nvSpPr>
          <p:spPr>
            <a:xfrm>
              <a:off x="7319039" y="4452761"/>
              <a:ext cx="13159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200" spc="300" dirty="0">
                  <a:solidFill>
                    <a:schemeClr val="bg1"/>
                  </a:solidFill>
                  <a:latin typeface="Avenir Book" panose="02000503020000020003" pitchFamily="2" charset="0"/>
                  <a:cs typeface="Calibri" panose="020F0502020204030204" pitchFamily="34" charset="0"/>
                </a:rPr>
                <a:t>MAAK </a:t>
              </a:r>
            </a:p>
            <a:p>
              <a:pPr algn="ctr"/>
              <a:r>
                <a:rPr lang="nl-NL" sz="1200" spc="300" dirty="0">
                  <a:solidFill>
                    <a:schemeClr val="bg1"/>
                  </a:solidFill>
                  <a:latin typeface="Avenir Book" panose="02000503020000020003" pitchFamily="2" charset="0"/>
                  <a:cs typeface="Calibri" panose="020F0502020204030204" pitchFamily="34" charset="0"/>
                </a:rPr>
                <a:t>OPDRACHT </a:t>
              </a:r>
            </a:p>
            <a:p>
              <a:pPr algn="ctr"/>
              <a:r>
                <a:rPr lang="nl-NL" sz="1200" spc="300" dirty="0">
                  <a:solidFill>
                    <a:schemeClr val="bg1"/>
                  </a:solidFill>
                  <a:latin typeface="Avenir Book" panose="02000503020000020003" pitchFamily="2" charset="0"/>
                  <a:cs typeface="Calibri" panose="020F0502020204030204" pitchFamily="34" charset="0"/>
                </a:rPr>
                <a:t>06.3</a:t>
              </a:r>
            </a:p>
          </p:txBody>
        </p:sp>
        <p:grpSp>
          <p:nvGrpSpPr>
            <p:cNvPr id="16" name="Group 1">
              <a:extLst>
                <a:ext uri="{FF2B5EF4-FFF2-40B4-BE49-F238E27FC236}">
                  <a16:creationId xmlns:a16="http://schemas.microsoft.com/office/drawing/2014/main" id="{986D8EAF-242A-7569-8C76-04009601E8EF}"/>
                </a:ext>
              </a:extLst>
            </p:cNvPr>
            <p:cNvGrpSpPr/>
            <p:nvPr/>
          </p:nvGrpSpPr>
          <p:grpSpPr>
            <a:xfrm>
              <a:off x="7425252" y="5041418"/>
              <a:ext cx="1145864" cy="568981"/>
              <a:chOff x="5231821" y="3043569"/>
              <a:chExt cx="1145864" cy="568981"/>
            </a:xfrm>
          </p:grpSpPr>
          <p:grpSp>
            <p:nvGrpSpPr>
              <p:cNvPr id="17" name="Group 1">
                <a:extLst>
                  <a:ext uri="{FF2B5EF4-FFF2-40B4-BE49-F238E27FC236}">
                    <a16:creationId xmlns:a16="http://schemas.microsoft.com/office/drawing/2014/main" id="{0593E0B8-80DA-1CE1-60AB-56869E20AD48}"/>
                  </a:ext>
                </a:extLst>
              </p:cNvPr>
              <p:cNvGrpSpPr/>
              <p:nvPr/>
            </p:nvGrpSpPr>
            <p:grpSpPr>
              <a:xfrm>
                <a:off x="5231821" y="3043569"/>
                <a:ext cx="1145864" cy="302861"/>
                <a:chOff x="6786022" y="3279563"/>
                <a:chExt cx="1754441" cy="463713"/>
              </a:xfrm>
            </p:grpSpPr>
            <p:pic>
              <p:nvPicPr>
                <p:cNvPr id="19" name="Afbeelding 63">
                  <a:extLst>
                    <a:ext uri="{FF2B5EF4-FFF2-40B4-BE49-F238E27FC236}">
                      <a16:creationId xmlns:a16="http://schemas.microsoft.com/office/drawing/2014/main" id="{FFD9DDB2-462E-FDEE-2BB7-0F34DDBCF0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786022" y="3279563"/>
                  <a:ext cx="512264" cy="447633"/>
                </a:xfrm>
                <a:prstGeom prst="rect">
                  <a:avLst/>
                </a:prstGeom>
              </p:spPr>
            </p:pic>
            <p:pic>
              <p:nvPicPr>
                <p:cNvPr id="20" name="Afbeelding 64">
                  <a:extLst>
                    <a:ext uri="{FF2B5EF4-FFF2-40B4-BE49-F238E27FC236}">
                      <a16:creationId xmlns:a16="http://schemas.microsoft.com/office/drawing/2014/main" id="{BB779408-6A47-9A00-D158-692C2250AA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971006" y="3295643"/>
                  <a:ext cx="569457" cy="447633"/>
                </a:xfrm>
                <a:prstGeom prst="rect">
                  <a:avLst/>
                </a:prstGeom>
              </p:spPr>
            </p:pic>
          </p:grpSp>
          <p:pic>
            <p:nvPicPr>
              <p:cNvPr id="18" name="Afbeelding 51">
                <a:extLst>
                  <a:ext uri="{FF2B5EF4-FFF2-40B4-BE49-F238E27FC236}">
                    <a16:creationId xmlns:a16="http://schemas.microsoft.com/office/drawing/2014/main" id="{CA29154F-70E2-72CB-C3C7-D7A471C9EC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 rot="20611598">
                <a:off x="5627437" y="3132270"/>
                <a:ext cx="343779" cy="480280"/>
              </a:xfrm>
              <a:prstGeom prst="rect">
                <a:avLst/>
              </a:prstGeom>
            </p:spPr>
          </p:pic>
        </p:grpSp>
      </p:grpSp>
      <p:sp>
        <p:nvSpPr>
          <p:cNvPr id="21" name="Rectangle 5">
            <a:hlinkClick r:id="rId8"/>
            <a:extLst>
              <a:ext uri="{FF2B5EF4-FFF2-40B4-BE49-F238E27FC236}">
                <a16:creationId xmlns:a16="http://schemas.microsoft.com/office/drawing/2014/main" id="{F54829A1-61DF-792A-AF65-0C6C1C100B53}"/>
              </a:ext>
            </a:extLst>
          </p:cNvPr>
          <p:cNvSpPr/>
          <p:nvPr/>
        </p:nvSpPr>
        <p:spPr>
          <a:xfrm>
            <a:off x="8769991" y="4419371"/>
            <a:ext cx="873143" cy="558052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50000"/>
              </a:lnSpc>
            </a:pPr>
            <a:endParaRPr lang="en-NL" sz="1300" b="0" i="0" dirty="0">
              <a:solidFill>
                <a:schemeClr val="accent3"/>
              </a:solidFill>
              <a:latin typeface="Avenir Book" panose="02000503020000020003" pitchFamily="2" charset="0"/>
              <a:ea typeface="Roboto Light" panose="02000000000000000000" pitchFamily="2" charset="0"/>
              <a:cs typeface="Arial Narrow" panose="020B0604020202020204" pitchFamily="34" charset="0"/>
            </a:endParaRPr>
          </a:p>
        </p:txBody>
      </p:sp>
      <p:sp>
        <p:nvSpPr>
          <p:cNvPr id="22" name="Rectangle 6">
            <a:hlinkClick r:id="rId9"/>
            <a:extLst>
              <a:ext uri="{FF2B5EF4-FFF2-40B4-BE49-F238E27FC236}">
                <a16:creationId xmlns:a16="http://schemas.microsoft.com/office/drawing/2014/main" id="{A78546BA-A393-E7B8-6AB8-8AD0B04708DF}"/>
              </a:ext>
            </a:extLst>
          </p:cNvPr>
          <p:cNvSpPr/>
          <p:nvPr/>
        </p:nvSpPr>
        <p:spPr>
          <a:xfrm>
            <a:off x="7914899" y="4400515"/>
            <a:ext cx="873143" cy="646331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50000"/>
              </a:lnSpc>
            </a:pPr>
            <a:endParaRPr lang="en-NL" sz="1300" b="0" i="0" dirty="0">
              <a:solidFill>
                <a:schemeClr val="accent3"/>
              </a:solidFill>
              <a:latin typeface="Avenir Book" panose="02000503020000020003" pitchFamily="2" charset="0"/>
              <a:ea typeface="Roboto Light" panose="02000000000000000000" pitchFamily="2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546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4EA73-C9D7-0F0C-66FA-6A9CB110E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897B13-C8FA-8DE4-95D4-DCA3F1089F88}"/>
              </a:ext>
            </a:extLst>
          </p:cNvPr>
          <p:cNvSpPr txBox="1"/>
          <p:nvPr/>
        </p:nvSpPr>
        <p:spPr>
          <a:xfrm>
            <a:off x="609222" y="172321"/>
            <a:ext cx="444352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6</a:t>
            </a:r>
            <a:r>
              <a:rPr lang="en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.3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5660C3-8C75-35D7-1E91-13A93B468C70}"/>
              </a:ext>
            </a:extLst>
          </p:cNvPr>
          <p:cNvSpPr txBox="1"/>
          <p:nvPr/>
        </p:nvSpPr>
        <p:spPr>
          <a:xfrm>
            <a:off x="1996088" y="592949"/>
            <a:ext cx="1935466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1600" b="1" dirty="0">
                <a:solidFill>
                  <a:srgbClr val="2853A1"/>
                </a:solidFill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EMOTIENETWERKEN</a:t>
            </a:r>
            <a:endParaRPr lang="en-NL" sz="1600" b="1" dirty="0">
              <a:solidFill>
                <a:srgbClr val="2853A1"/>
              </a:solidFill>
              <a:latin typeface="Urbanist" panose="020B0A04040200000203" pitchFamily="34" charset="77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pic>
        <p:nvPicPr>
          <p:cNvPr id="17" name="Afbeelding 2" descr="Afbeelding met ontvangst&#10;&#10;Beschrijving automatisch gegenereerd met gemiddelde betrouwbaarheid">
            <a:extLst>
              <a:ext uri="{FF2B5EF4-FFF2-40B4-BE49-F238E27FC236}">
                <a16:creationId xmlns:a16="http://schemas.microsoft.com/office/drawing/2014/main" id="{182295C7-A90C-3343-388F-E087BF7958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109" y="3415452"/>
            <a:ext cx="6876086" cy="3419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Onlinemedia 14" descr="Wat is populisme?">
            <a:hlinkClick r:id="" action="ppaction://media"/>
            <a:extLst>
              <a:ext uri="{FF2B5EF4-FFF2-40B4-BE49-F238E27FC236}">
                <a16:creationId xmlns:a16="http://schemas.microsoft.com/office/drawing/2014/main" id="{6C0F56A5-02C5-9172-3FF8-EDDFC172BF8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66044" y="1702104"/>
            <a:ext cx="6497174" cy="3967576"/>
          </a:xfrm>
          <a:prstGeom prst="rect">
            <a:avLst/>
          </a:prstGeom>
        </p:spPr>
      </p:pic>
      <p:grpSp>
        <p:nvGrpSpPr>
          <p:cNvPr id="4" name="Groep 1">
            <a:extLst>
              <a:ext uri="{FF2B5EF4-FFF2-40B4-BE49-F238E27FC236}">
                <a16:creationId xmlns:a16="http://schemas.microsoft.com/office/drawing/2014/main" id="{EB40729F-76F6-9CAC-B825-D24347B194E3}"/>
              </a:ext>
            </a:extLst>
          </p:cNvPr>
          <p:cNvGrpSpPr/>
          <p:nvPr/>
        </p:nvGrpSpPr>
        <p:grpSpPr>
          <a:xfrm>
            <a:off x="435109" y="1507045"/>
            <a:ext cx="7284128" cy="4521612"/>
            <a:chOff x="1397582" y="1614201"/>
            <a:chExt cx="9517224" cy="5168195"/>
          </a:xfrm>
        </p:grpSpPr>
        <p:pic>
          <p:nvPicPr>
            <p:cNvPr id="5" name="Afbeelding 2" descr="Afbeelding met schermopname, zwart, ontwerp&#10;&#10;Automatisch gegenereerde beschrijving">
              <a:extLst>
                <a:ext uri="{FF2B5EF4-FFF2-40B4-BE49-F238E27FC236}">
                  <a16:creationId xmlns:a16="http://schemas.microsoft.com/office/drawing/2014/main" id="{8782321F-ABED-AD05-92BE-CC8A128550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97582" y="1614201"/>
              <a:ext cx="9517224" cy="5047860"/>
            </a:xfrm>
            <a:prstGeom prst="rect">
              <a:avLst/>
            </a:prstGeom>
          </p:spPr>
        </p:pic>
        <p:grpSp>
          <p:nvGrpSpPr>
            <p:cNvPr id="6" name="Groep 3">
              <a:extLst>
                <a:ext uri="{FF2B5EF4-FFF2-40B4-BE49-F238E27FC236}">
                  <a16:creationId xmlns:a16="http://schemas.microsoft.com/office/drawing/2014/main" id="{9C8C3D66-F4E4-36FD-D69F-53865D0FAC24}"/>
                </a:ext>
              </a:extLst>
            </p:cNvPr>
            <p:cNvGrpSpPr/>
            <p:nvPr/>
          </p:nvGrpSpPr>
          <p:grpSpPr>
            <a:xfrm>
              <a:off x="10064018" y="3069238"/>
              <a:ext cx="792000" cy="504000"/>
              <a:chOff x="10047175" y="3167501"/>
              <a:chExt cx="792000" cy="504000"/>
            </a:xfrm>
          </p:grpSpPr>
          <p:sp>
            <p:nvSpPr>
              <p:cNvPr id="12" name="Ovaal 9">
                <a:extLst>
                  <a:ext uri="{FF2B5EF4-FFF2-40B4-BE49-F238E27FC236}">
                    <a16:creationId xmlns:a16="http://schemas.microsoft.com/office/drawing/2014/main" id="{0D02E49E-9196-854B-0718-881267C71BCB}"/>
                  </a:ext>
                </a:extLst>
              </p:cNvPr>
              <p:cNvSpPr/>
              <p:nvPr/>
            </p:nvSpPr>
            <p:spPr>
              <a:xfrm>
                <a:off x="10191176" y="3167501"/>
                <a:ext cx="504000" cy="504000"/>
              </a:xfrm>
              <a:prstGeom prst="ellipse">
                <a:avLst/>
              </a:prstGeom>
              <a:solidFill>
                <a:srgbClr val="1E1E1E"/>
              </a:solidFill>
              <a:ln w="825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l">
                  <a:lnSpc>
                    <a:spcPct val="150000"/>
                  </a:lnSpc>
                </a:pPr>
                <a:endParaRPr lang="nl-NL" sz="1300" b="0" i="0" dirty="0">
                  <a:solidFill>
                    <a:schemeClr val="accent3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Arial Narrow" panose="020B0604020202020204" pitchFamily="34" charset="0"/>
                </a:endParaRPr>
              </a:p>
            </p:txBody>
          </p:sp>
          <p:sp>
            <p:nvSpPr>
              <p:cNvPr id="13" name="Afgeronde rechthoek 10">
                <a:extLst>
                  <a:ext uri="{FF2B5EF4-FFF2-40B4-BE49-F238E27FC236}">
                    <a16:creationId xmlns:a16="http://schemas.microsoft.com/office/drawing/2014/main" id="{05E340D9-B56C-F7EB-3351-C017942DC906}"/>
                  </a:ext>
                </a:extLst>
              </p:cNvPr>
              <p:cNvSpPr/>
              <p:nvPr/>
            </p:nvSpPr>
            <p:spPr>
              <a:xfrm rot="19120985">
                <a:off x="10047175" y="3347336"/>
                <a:ext cx="792000" cy="144000"/>
              </a:xfrm>
              <a:prstGeom prst="roundRect">
                <a:avLst/>
              </a:prstGeom>
              <a:solidFill>
                <a:srgbClr val="E7E5E6"/>
              </a:solidFill>
              <a:ln w="57150">
                <a:solidFill>
                  <a:srgbClr val="1E1E1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l">
                  <a:lnSpc>
                    <a:spcPct val="150000"/>
                  </a:lnSpc>
                </a:pPr>
                <a:endParaRPr lang="nl-NL" sz="1300" b="0" i="0" dirty="0">
                  <a:solidFill>
                    <a:schemeClr val="accent3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Arial Narrow" panose="020B0604020202020204" pitchFamily="34" charset="0"/>
                </a:endParaRPr>
              </a:p>
            </p:txBody>
          </p:sp>
        </p:grpSp>
        <p:grpSp>
          <p:nvGrpSpPr>
            <p:cNvPr id="7" name="Groep 4">
              <a:extLst>
                <a:ext uri="{FF2B5EF4-FFF2-40B4-BE49-F238E27FC236}">
                  <a16:creationId xmlns:a16="http://schemas.microsoft.com/office/drawing/2014/main" id="{B53FE052-7538-EDFE-58E2-1C57DF43FDCA}"/>
                </a:ext>
              </a:extLst>
            </p:cNvPr>
            <p:cNvGrpSpPr/>
            <p:nvPr/>
          </p:nvGrpSpPr>
          <p:grpSpPr>
            <a:xfrm>
              <a:off x="10201671" y="4235945"/>
              <a:ext cx="504000" cy="792000"/>
              <a:chOff x="10191176" y="3023336"/>
              <a:chExt cx="504000" cy="792000"/>
            </a:xfrm>
          </p:grpSpPr>
          <p:sp>
            <p:nvSpPr>
              <p:cNvPr id="10" name="Ovaal 7">
                <a:extLst>
                  <a:ext uri="{FF2B5EF4-FFF2-40B4-BE49-F238E27FC236}">
                    <a16:creationId xmlns:a16="http://schemas.microsoft.com/office/drawing/2014/main" id="{2DDEC4E0-D550-05A9-FB24-7418B48D4630}"/>
                  </a:ext>
                </a:extLst>
              </p:cNvPr>
              <p:cNvSpPr/>
              <p:nvPr/>
            </p:nvSpPr>
            <p:spPr>
              <a:xfrm>
                <a:off x="10191176" y="3167501"/>
                <a:ext cx="504000" cy="504000"/>
              </a:xfrm>
              <a:prstGeom prst="ellipse">
                <a:avLst/>
              </a:prstGeom>
              <a:solidFill>
                <a:srgbClr val="1E1E1E"/>
              </a:solidFill>
              <a:ln w="825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l">
                  <a:lnSpc>
                    <a:spcPct val="150000"/>
                  </a:lnSpc>
                </a:pPr>
                <a:endParaRPr lang="nl-NL" sz="1300" b="0" i="0" dirty="0">
                  <a:solidFill>
                    <a:schemeClr val="accent3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Arial Narrow" panose="020B0604020202020204" pitchFamily="34" charset="0"/>
                </a:endParaRPr>
              </a:p>
            </p:txBody>
          </p:sp>
          <p:sp>
            <p:nvSpPr>
              <p:cNvPr id="11" name="Afgeronde rechthoek 8">
                <a:extLst>
                  <a:ext uri="{FF2B5EF4-FFF2-40B4-BE49-F238E27FC236}">
                    <a16:creationId xmlns:a16="http://schemas.microsoft.com/office/drawing/2014/main" id="{8A51B0DB-948F-5C7D-4D0F-83A62B9A4C19}"/>
                  </a:ext>
                </a:extLst>
              </p:cNvPr>
              <p:cNvSpPr/>
              <p:nvPr/>
            </p:nvSpPr>
            <p:spPr>
              <a:xfrm rot="16200000">
                <a:off x="10047175" y="3347336"/>
                <a:ext cx="792000" cy="144000"/>
              </a:xfrm>
              <a:prstGeom prst="roundRect">
                <a:avLst/>
              </a:prstGeom>
              <a:solidFill>
                <a:srgbClr val="E7E5E6"/>
              </a:solidFill>
              <a:ln w="57150">
                <a:solidFill>
                  <a:srgbClr val="1E1E1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l">
                  <a:lnSpc>
                    <a:spcPct val="150000"/>
                  </a:lnSpc>
                </a:pPr>
                <a:endParaRPr lang="nl-NL" sz="1300" b="0" i="0" dirty="0">
                  <a:solidFill>
                    <a:schemeClr val="accent3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Arial Narrow" panose="020B0604020202020204" pitchFamily="34" charset="0"/>
                </a:endParaRPr>
              </a:p>
            </p:txBody>
          </p:sp>
        </p:grpSp>
        <p:sp>
          <p:nvSpPr>
            <p:cNvPr id="8" name="Afgeronde rechthoek 5">
              <a:extLst>
                <a:ext uri="{FF2B5EF4-FFF2-40B4-BE49-F238E27FC236}">
                  <a16:creationId xmlns:a16="http://schemas.microsoft.com/office/drawing/2014/main" id="{14306C17-5C40-E406-AB7D-87D50DF9176F}"/>
                </a:ext>
              </a:extLst>
            </p:cNvPr>
            <p:cNvSpPr/>
            <p:nvPr/>
          </p:nvSpPr>
          <p:spPr>
            <a:xfrm>
              <a:off x="2162673" y="6378984"/>
              <a:ext cx="1111688" cy="403412"/>
            </a:xfrm>
            <a:prstGeom prst="roundRect">
              <a:avLst/>
            </a:prstGeom>
            <a:solidFill>
              <a:srgbClr val="1E1E1E">
                <a:alpha val="0"/>
              </a:srgbClr>
            </a:solidFill>
            <a:ln w="127000">
              <a:solidFill>
                <a:srgbClr val="1E1E1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50000"/>
                </a:lnSpc>
              </a:pPr>
              <a:endParaRPr lang="nl-NL" sz="1300" b="0" i="0" dirty="0">
                <a:solidFill>
                  <a:schemeClr val="accent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panose="020B0604020202020204" pitchFamily="34" charset="0"/>
              </a:endParaRPr>
            </a:p>
          </p:txBody>
        </p:sp>
        <p:sp>
          <p:nvSpPr>
            <p:cNvPr id="9" name="Afgeronde rechthoek 6">
              <a:extLst>
                <a:ext uri="{FF2B5EF4-FFF2-40B4-BE49-F238E27FC236}">
                  <a16:creationId xmlns:a16="http://schemas.microsoft.com/office/drawing/2014/main" id="{B9DD8F87-99BB-4A1D-9B06-3AC5808234C1}"/>
                </a:ext>
              </a:extLst>
            </p:cNvPr>
            <p:cNvSpPr/>
            <p:nvPr/>
          </p:nvSpPr>
          <p:spPr>
            <a:xfrm>
              <a:off x="8917641" y="6372086"/>
              <a:ext cx="1111688" cy="403412"/>
            </a:xfrm>
            <a:prstGeom prst="roundRect">
              <a:avLst/>
            </a:prstGeom>
            <a:solidFill>
              <a:srgbClr val="1E1E1E">
                <a:alpha val="0"/>
              </a:srgbClr>
            </a:solidFill>
            <a:ln w="127000">
              <a:solidFill>
                <a:srgbClr val="1E1E1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l">
                <a:lnSpc>
                  <a:spcPct val="150000"/>
                </a:lnSpc>
              </a:pPr>
              <a:endParaRPr lang="nl-NL" sz="1300" b="0" i="0" dirty="0">
                <a:solidFill>
                  <a:schemeClr val="accent3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 Narrow" panose="020B0604020202020204" pitchFamily="34" charset="0"/>
              </a:endParaRPr>
            </a:p>
          </p:txBody>
        </p:sp>
      </p:grpSp>
      <p:pic>
        <p:nvPicPr>
          <p:cNvPr id="14" name="Afbeelding 7">
            <a:extLst>
              <a:ext uri="{FF2B5EF4-FFF2-40B4-BE49-F238E27FC236}">
                <a16:creationId xmlns:a16="http://schemas.microsoft.com/office/drawing/2014/main" id="{6D76644D-FCB0-0DC1-39A9-4F12C33DB9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4477" y="612003"/>
            <a:ext cx="5602228" cy="421484"/>
          </a:xfrm>
          <a:prstGeom prst="rect">
            <a:avLst/>
          </a:prstGeom>
        </p:spPr>
      </p:pic>
      <p:sp>
        <p:nvSpPr>
          <p:cNvPr id="15" name="TextBox 18">
            <a:extLst>
              <a:ext uri="{FF2B5EF4-FFF2-40B4-BE49-F238E27FC236}">
                <a16:creationId xmlns:a16="http://schemas.microsoft.com/office/drawing/2014/main" id="{9B05312D-80C7-EE54-B911-A1BC6A476B98}"/>
              </a:ext>
            </a:extLst>
          </p:cNvPr>
          <p:cNvSpPr txBox="1"/>
          <p:nvPr/>
        </p:nvSpPr>
        <p:spPr>
          <a:xfrm>
            <a:off x="7005894" y="573073"/>
            <a:ext cx="3901196" cy="42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dirty="0" err="1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Populisme</a:t>
            </a:r>
            <a:r>
              <a:rPr lang="en-GB" sz="1600" dirty="0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en</a:t>
            </a:r>
            <a:r>
              <a:rPr lang="en-GB" sz="1600" dirty="0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 </a:t>
            </a:r>
            <a:r>
              <a:rPr lang="en-GB" sz="1600" dirty="0" err="1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polarisatie</a:t>
            </a:r>
            <a:endParaRPr lang="en-NL" sz="1600" dirty="0">
              <a:solidFill>
                <a:schemeClr val="bg1"/>
              </a:solidFill>
              <a:latin typeface="Avenir Book" panose="02000503020000020003" pitchFamily="2" charset="0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16" name="TextBox 29">
            <a:extLst>
              <a:ext uri="{FF2B5EF4-FFF2-40B4-BE49-F238E27FC236}">
                <a16:creationId xmlns:a16="http://schemas.microsoft.com/office/drawing/2014/main" id="{3D2207C1-B57A-4CA3-F632-369A1DA7A8A3}"/>
              </a:ext>
            </a:extLst>
          </p:cNvPr>
          <p:cNvSpPr txBox="1"/>
          <p:nvPr/>
        </p:nvSpPr>
        <p:spPr>
          <a:xfrm>
            <a:off x="8389089" y="1084725"/>
            <a:ext cx="3067616" cy="3638451"/>
          </a:xfrm>
          <a:prstGeom prst="rect">
            <a:avLst/>
          </a:prstGeom>
          <a:solidFill>
            <a:srgbClr val="703F91"/>
          </a:solidFill>
          <a:effectLst>
            <a:outerShdw dist="71720" dir="2520000" algn="tl" rotWithShape="0">
              <a:schemeClr val="tx2"/>
            </a:outerShdw>
          </a:effectLst>
        </p:spPr>
        <p:txBody>
          <a:bodyPr wrap="square" lIns="360000" tIns="180000" rIns="360000" bIns="180000" rtlCol="0">
            <a:sp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Populisten</a:t>
            </a:r>
            <a:r>
              <a:rPr lang="en-US" sz="130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zijn</a:t>
            </a:r>
            <a:r>
              <a:rPr lang="en-US" sz="130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politici</a:t>
            </a:r>
            <a:r>
              <a:rPr lang="en-US" sz="130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die </a:t>
            </a:r>
            <a:r>
              <a:rPr lang="en-US" sz="130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zeggen</a:t>
            </a:r>
            <a:r>
              <a:rPr lang="en-US" sz="130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dat</a:t>
            </a:r>
            <a:r>
              <a:rPr lang="en-US" sz="130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ze de stem van ‘het </a:t>
            </a:r>
            <a:r>
              <a:rPr lang="en-US" sz="130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gewone</a:t>
            </a:r>
            <a:r>
              <a:rPr lang="en-US" sz="130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volk’ </a:t>
            </a:r>
            <a:r>
              <a:rPr lang="en-US" sz="130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vertegenwoordigen</a:t>
            </a:r>
            <a:r>
              <a:rPr lang="en-US" sz="130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en</a:t>
            </a:r>
            <a:r>
              <a:rPr lang="en-US" sz="130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dat</a:t>
            </a:r>
            <a:r>
              <a:rPr lang="en-US" sz="130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ze </a:t>
            </a:r>
            <a:r>
              <a:rPr lang="en-US" sz="130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vaak</a:t>
            </a:r>
            <a:r>
              <a:rPr lang="en-US" sz="130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tegen</a:t>
            </a:r>
            <a:r>
              <a:rPr lang="en-US" sz="130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de ‘elite’ </a:t>
            </a:r>
            <a:r>
              <a:rPr lang="en-US" sz="130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ingaan</a:t>
            </a:r>
            <a:r>
              <a:rPr lang="en-US" sz="130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.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  <a:cs typeface="Calibri" panose="020F0502020204030204" pitchFamily="34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30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Daardoor</a:t>
            </a:r>
            <a:r>
              <a:rPr lang="en-US" sz="130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kan</a:t>
            </a:r>
            <a:r>
              <a:rPr lang="en-US" sz="130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een</a:t>
            </a:r>
            <a:r>
              <a:rPr lang="en-US" sz="130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samenleving</a:t>
            </a:r>
            <a:r>
              <a:rPr lang="en-US" sz="130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verdeeld</a:t>
            </a:r>
            <a:r>
              <a:rPr lang="en-US" sz="130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</a:t>
            </a:r>
            <a:r>
              <a:rPr lang="en-US" sz="130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raken</a:t>
            </a:r>
            <a:r>
              <a:rPr lang="en-US" sz="130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. Dat </a:t>
            </a:r>
            <a:r>
              <a:rPr lang="en-US" sz="1300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noemen</a:t>
            </a:r>
            <a:r>
              <a:rPr lang="en-US" sz="130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 we </a:t>
            </a:r>
            <a:r>
              <a:rPr lang="en-US" sz="1300" b="1" i="0" dirty="0" err="1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polarisatie</a:t>
            </a:r>
            <a:r>
              <a:rPr lang="en-US" sz="1300" i="0" dirty="0">
                <a:solidFill>
                  <a:schemeClr val="bg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92016C7-0FEC-0A61-F189-B0D12011A082}"/>
              </a:ext>
            </a:extLst>
          </p:cNvPr>
          <p:cNvSpPr txBox="1"/>
          <p:nvPr/>
        </p:nvSpPr>
        <p:spPr>
          <a:xfrm>
            <a:off x="566044" y="5974462"/>
            <a:ext cx="6475481" cy="825180"/>
          </a:xfrm>
          <a:prstGeom prst="rect">
            <a:avLst/>
          </a:prstGeom>
          <a:noFill/>
          <a:effectLst>
            <a:outerShdw dist="71720" sx="1000" sy="1000" algn="tl" rotWithShape="0">
              <a:schemeClr val="tx2"/>
            </a:outerShdw>
          </a:effectLst>
        </p:spPr>
        <p:txBody>
          <a:bodyPr wrap="square" lIns="360000" tIns="180000" rIns="360000" bIns="180000" rtlCol="0">
            <a:spAutoFit/>
          </a:bodyPr>
          <a:lstStyle/>
          <a:p>
            <a:pPr algn="l"/>
            <a:r>
              <a:rPr lang="en-GB" sz="1000" b="1" i="0" dirty="0">
                <a:solidFill>
                  <a:srgbClr val="703F9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W</a:t>
            </a:r>
            <a:r>
              <a:rPr lang="en-NL" sz="1000" b="1" i="0" dirty="0">
                <a:solidFill>
                  <a:srgbClr val="703F9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ij tegen zij	</a:t>
            </a:r>
            <a:r>
              <a:rPr lang="en-NL" sz="1000" b="1" i="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	</a:t>
            </a:r>
            <a:r>
              <a:rPr lang="en-NL" sz="1000" b="1" i="0" dirty="0">
                <a:solidFill>
                  <a:srgbClr val="703F91"/>
                </a:solidFill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Generaliseren van groepen		Angst creëren</a:t>
            </a:r>
            <a:endParaRPr lang="en-NL" sz="1000" b="1" dirty="0">
              <a:solidFill>
                <a:srgbClr val="703F91"/>
              </a:solidFill>
              <a:latin typeface="Avenir Book" panose="02000503020000020003" pitchFamily="2" charset="0"/>
              <a:ea typeface="Roboto Light" panose="02000000000000000000" pitchFamily="2" charset="0"/>
              <a:cs typeface="Calibri" panose="020F0502020204030204" pitchFamily="34" charset="0"/>
            </a:endParaRPr>
          </a:p>
          <a:p>
            <a:pPr algn="l"/>
            <a:r>
              <a:rPr lang="en-NL" sz="1000" b="0" i="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Het cr</a:t>
            </a:r>
            <a:r>
              <a:rPr lang="en-NL" sz="100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eëren van 	</a:t>
            </a:r>
            <a:r>
              <a:rPr lang="en-NL" sz="1000" b="0" i="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Bijvoorbeeld: ‘Alle … zijn hetzelfde.’ </a:t>
            </a:r>
            <a:r>
              <a:rPr lang="en-NL" sz="1000" b="1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	</a:t>
            </a:r>
            <a:r>
              <a:rPr lang="en-NL" sz="100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‘Onze waarden</a:t>
            </a:r>
            <a:endParaRPr lang="en-NL" sz="1000" b="1" dirty="0">
              <a:latin typeface="Avenir Book" panose="02000503020000020003" pitchFamily="2" charset="0"/>
              <a:ea typeface="Roboto Light" panose="02000000000000000000" pitchFamily="2" charset="0"/>
              <a:cs typeface="Calibri" panose="020F0502020204030204" pitchFamily="34" charset="0"/>
            </a:endParaRPr>
          </a:p>
          <a:p>
            <a:pPr algn="l"/>
            <a:r>
              <a:rPr lang="en-GB" sz="100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t</a:t>
            </a:r>
            <a:r>
              <a:rPr lang="en-NL" sz="1000" b="0" i="0" dirty="0">
                <a:latin typeface="Avenir Book" panose="02000503020000020003" pitchFamily="2" charset="0"/>
                <a:ea typeface="Roboto Light" panose="02000000000000000000" pitchFamily="2" charset="0"/>
                <a:cs typeface="Calibri" panose="020F0502020204030204" pitchFamily="34" charset="0"/>
              </a:rPr>
              <a:t>wee kampen.					zijn in gevaar.’</a:t>
            </a:r>
          </a:p>
        </p:txBody>
      </p:sp>
    </p:spTree>
    <p:extLst>
      <p:ext uri="{BB962C8B-B14F-4D97-AF65-F5344CB8AC3E}">
        <p14:creationId xmlns:p14="http://schemas.microsoft.com/office/powerpoint/2010/main" val="2184241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5E570-8281-70A3-D1F8-4BC88B50F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5D35564-B6B5-296F-35A4-ED25EDAD234E}"/>
              </a:ext>
            </a:extLst>
          </p:cNvPr>
          <p:cNvSpPr/>
          <p:nvPr/>
        </p:nvSpPr>
        <p:spPr>
          <a:xfrm>
            <a:off x="2147582" y="1887523"/>
            <a:ext cx="2441196" cy="4336841"/>
          </a:xfrm>
          <a:prstGeom prst="rect">
            <a:avLst/>
          </a:prstGeom>
          <a:solidFill>
            <a:schemeClr val="tx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50000"/>
              </a:lnSpc>
            </a:pPr>
            <a:endParaRPr lang="en-NL" sz="1300" b="0" i="0" dirty="0">
              <a:solidFill>
                <a:schemeClr val="accent3"/>
              </a:solidFill>
              <a:latin typeface="Avenir Book" panose="02000503020000020003" pitchFamily="2" charset="0"/>
              <a:ea typeface="Roboto Light" panose="02000000000000000000" pitchFamily="2" charset="0"/>
              <a:cs typeface="Arial Narrow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E8BAC9-76B4-3B37-EA63-05A8F834C9D9}"/>
              </a:ext>
            </a:extLst>
          </p:cNvPr>
          <p:cNvSpPr txBox="1"/>
          <p:nvPr/>
        </p:nvSpPr>
        <p:spPr>
          <a:xfrm>
            <a:off x="609222" y="172321"/>
            <a:ext cx="444352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6</a:t>
            </a:r>
            <a:r>
              <a:rPr lang="en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.3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C26B32-6F66-AAE1-4405-D5FEC41A7E2E}"/>
              </a:ext>
            </a:extLst>
          </p:cNvPr>
          <p:cNvSpPr txBox="1"/>
          <p:nvPr/>
        </p:nvSpPr>
        <p:spPr>
          <a:xfrm>
            <a:off x="1996088" y="592949"/>
            <a:ext cx="1935466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1600" b="1" dirty="0">
                <a:solidFill>
                  <a:srgbClr val="2853A1"/>
                </a:solidFill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EMOTIENETWERKEN</a:t>
            </a:r>
            <a:endParaRPr lang="en-NL" sz="1600" b="1" dirty="0">
              <a:solidFill>
                <a:srgbClr val="2853A1"/>
              </a:solidFill>
              <a:latin typeface="Urbanist" panose="020B0A04040200000203" pitchFamily="34" charset="77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pic>
        <p:nvPicPr>
          <p:cNvPr id="4" name="Afbeelding 46" descr="Afbeelding met vasthouden, persoon, hand&#10;&#10;Automatisch gegenereerde beschrijving">
            <a:extLst>
              <a:ext uri="{FF2B5EF4-FFF2-40B4-BE49-F238E27FC236}">
                <a16:creationId xmlns:a16="http://schemas.microsoft.com/office/drawing/2014/main" id="{0795F62F-6EEC-FBD6-FE0B-E3F0BE4A0A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816807" y="1199626"/>
            <a:ext cx="4344466" cy="5658374"/>
          </a:xfrm>
          <a:prstGeom prst="rect">
            <a:avLst/>
          </a:prstGeom>
        </p:spPr>
      </p:pic>
      <p:pic>
        <p:nvPicPr>
          <p:cNvPr id="5" name="Afbeelding 14">
            <a:extLst>
              <a:ext uri="{FF2B5EF4-FFF2-40B4-BE49-F238E27FC236}">
                <a16:creationId xmlns:a16="http://schemas.microsoft.com/office/drawing/2014/main" id="{94126092-42A4-3808-9450-DA3FB6762C7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7853" y="588175"/>
            <a:ext cx="5602228" cy="421484"/>
          </a:xfrm>
          <a:prstGeom prst="rect">
            <a:avLst/>
          </a:prstGeom>
        </p:spPr>
      </p:pic>
      <p:sp>
        <p:nvSpPr>
          <p:cNvPr id="6" name="TextBox 18">
            <a:extLst>
              <a:ext uri="{FF2B5EF4-FFF2-40B4-BE49-F238E27FC236}">
                <a16:creationId xmlns:a16="http://schemas.microsoft.com/office/drawing/2014/main" id="{8E6CBC3D-BEC2-D385-5EC6-9A44DD992083}"/>
              </a:ext>
            </a:extLst>
          </p:cNvPr>
          <p:cNvSpPr txBox="1"/>
          <p:nvPr/>
        </p:nvSpPr>
        <p:spPr>
          <a:xfrm>
            <a:off x="7005894" y="573073"/>
            <a:ext cx="3901196" cy="42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dirty="0" err="1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Doen</a:t>
            </a:r>
            <a:r>
              <a:rPr lang="en-GB" sz="1600" dirty="0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!</a:t>
            </a:r>
            <a:endParaRPr lang="en-NL" sz="1600" dirty="0">
              <a:solidFill>
                <a:schemeClr val="bg1"/>
              </a:solidFill>
              <a:latin typeface="Avenir Book" panose="02000503020000020003" pitchFamily="2" charset="0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7" name="TextBox 29">
            <a:extLst>
              <a:ext uri="{FF2B5EF4-FFF2-40B4-BE49-F238E27FC236}">
                <a16:creationId xmlns:a16="http://schemas.microsoft.com/office/drawing/2014/main" id="{F8D12062-1847-00EC-A684-E3EA94CC66E3}"/>
              </a:ext>
            </a:extLst>
          </p:cNvPr>
          <p:cNvSpPr txBox="1"/>
          <p:nvPr/>
        </p:nvSpPr>
        <p:spPr>
          <a:xfrm>
            <a:off x="6608507" y="1046838"/>
            <a:ext cx="4841574" cy="5506206"/>
          </a:xfrm>
          <a:prstGeom prst="rect">
            <a:avLst/>
          </a:prstGeom>
          <a:solidFill>
            <a:srgbClr val="703F91"/>
          </a:solidFill>
          <a:effectLst>
            <a:outerShdw dist="71720" dir="2520000" algn="tl" rotWithShape="0">
              <a:schemeClr val="tx2"/>
            </a:outerShdw>
          </a:effectLst>
        </p:spPr>
        <p:txBody>
          <a:bodyPr wrap="square" lIns="360000" tIns="180000" rIns="360000" bIns="1800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1400" b="1" dirty="0" err="1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Drogredenen</a:t>
            </a:r>
            <a:r>
              <a:rPr lang="en-GB" sz="1400" b="1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werken</a:t>
            </a:r>
            <a:r>
              <a:rPr lang="en-GB" sz="1400" b="1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 zo </a:t>
            </a:r>
            <a:r>
              <a:rPr lang="en-GB" sz="1400" b="1" dirty="0" err="1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goed</a:t>
            </a:r>
            <a:r>
              <a:rPr lang="en-GB" sz="1400" b="1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omdat</a:t>
            </a:r>
            <a:r>
              <a:rPr lang="en-GB" sz="1400" b="1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 ze </a:t>
            </a:r>
            <a:r>
              <a:rPr lang="en-GB" sz="1400" b="1" dirty="0" err="1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inspelen</a:t>
            </a:r>
            <a:r>
              <a:rPr lang="en-GB" sz="1400" b="1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 op </a:t>
            </a:r>
            <a:r>
              <a:rPr lang="en-GB" sz="1400" b="1" dirty="0" err="1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onze</a:t>
            </a:r>
            <a:r>
              <a:rPr lang="en-GB" sz="1400" b="1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 </a:t>
            </a:r>
            <a:r>
              <a:rPr lang="en-GB" sz="1400" b="1" dirty="0" err="1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emoties</a:t>
            </a:r>
            <a:r>
              <a:rPr lang="en-GB" sz="1400" b="1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. </a:t>
            </a:r>
            <a:r>
              <a:rPr lang="nl-NL" sz="1400" b="1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Ken je eigen emotionele reactie op onderwerpen. Dan herken je sneller wanneer iemand inspeelt op je gevoel in plaats van feiten gebruikt. </a:t>
            </a:r>
            <a:endParaRPr lang="nl-NL" sz="1400" dirty="0">
              <a:solidFill>
                <a:schemeClr val="bg1"/>
              </a:solidFill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400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Schuif de tafels en stoelen aan de kant.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400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Elke hoek van het lokaal staat voor een gevoel: blij, boos, bang, bedroefd.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400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Bekijk het onderwerp en denk na hoe jij je voelt bij dit onderwerp.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400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Loop naar de hoek die het beste bij jouw gevoel past en leg uit. </a:t>
            </a:r>
          </a:p>
          <a:p>
            <a:pPr>
              <a:lnSpc>
                <a:spcPct val="150000"/>
              </a:lnSpc>
            </a:pPr>
            <a:endParaRPr lang="nl-NL" sz="1400" dirty="0">
              <a:solidFill>
                <a:schemeClr val="accent3"/>
              </a:solidFill>
              <a:latin typeface="Avenir Book" panose="02000503020000020003" pitchFamily="2" charset="0"/>
            </a:endParaRPr>
          </a:p>
          <a:p>
            <a:pPr>
              <a:lnSpc>
                <a:spcPct val="150000"/>
              </a:lnSpc>
            </a:pPr>
            <a:endParaRPr lang="nl-NL" sz="1400" dirty="0">
              <a:solidFill>
                <a:schemeClr val="accent3"/>
              </a:solidFill>
              <a:latin typeface="Avenir Book" panose="02000503020000020003" pitchFamily="2" charset="0"/>
            </a:endParaRPr>
          </a:p>
          <a:p>
            <a:pPr>
              <a:lnSpc>
                <a:spcPct val="150000"/>
              </a:lnSpc>
            </a:pPr>
            <a:endParaRPr lang="nl-NL" sz="1400" dirty="0">
              <a:solidFill>
                <a:schemeClr val="accent3"/>
              </a:solidFill>
              <a:latin typeface="Avenir Book" panose="02000503020000020003" pitchFamily="2" charset="0"/>
            </a:endParaRPr>
          </a:p>
          <a:p>
            <a:pPr>
              <a:lnSpc>
                <a:spcPct val="150000"/>
              </a:lnSpc>
            </a:pPr>
            <a:endParaRPr lang="nl-NL" sz="1400" dirty="0">
              <a:solidFill>
                <a:schemeClr val="accent3"/>
              </a:solidFill>
              <a:latin typeface="Avenir Book" panose="02000503020000020003" pitchFamily="2" charset="0"/>
            </a:endParaRPr>
          </a:p>
        </p:txBody>
      </p:sp>
      <p:pic>
        <p:nvPicPr>
          <p:cNvPr id="8" name="Graphic 7" descr="Wegwijzer met effen opvulling">
            <a:extLst>
              <a:ext uri="{FF2B5EF4-FFF2-40B4-BE49-F238E27FC236}">
                <a16:creationId xmlns:a16="http://schemas.microsoft.com/office/drawing/2014/main" id="{6E6CDC38-02DE-A97F-E41C-CE3550E892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29072" y="5370044"/>
            <a:ext cx="799652" cy="799652"/>
          </a:xfrm>
          <a:prstGeom prst="rect">
            <a:avLst/>
          </a:prstGeom>
        </p:spPr>
      </p:pic>
      <p:sp>
        <p:nvSpPr>
          <p:cNvPr id="9" name="Tekstvak 29">
            <a:extLst>
              <a:ext uri="{FF2B5EF4-FFF2-40B4-BE49-F238E27FC236}">
                <a16:creationId xmlns:a16="http://schemas.microsoft.com/office/drawing/2014/main" id="{359C6FE7-6C99-1078-ED76-1A539371BD0B}"/>
              </a:ext>
            </a:extLst>
          </p:cNvPr>
          <p:cNvSpPr txBox="1"/>
          <p:nvPr/>
        </p:nvSpPr>
        <p:spPr>
          <a:xfrm>
            <a:off x="7354092" y="5315376"/>
            <a:ext cx="4095990" cy="1033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1400" b="1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Verander je van mening door iemand? Loop dan naar de emotie die op dat moment beter bij je past. </a:t>
            </a:r>
          </a:p>
        </p:txBody>
      </p:sp>
      <p:sp>
        <p:nvSpPr>
          <p:cNvPr id="11" name="Tekstvak 17">
            <a:extLst>
              <a:ext uri="{FF2B5EF4-FFF2-40B4-BE49-F238E27FC236}">
                <a16:creationId xmlns:a16="http://schemas.microsoft.com/office/drawing/2014/main" id="{35152511-38E7-7D7F-7C9F-3886652E5666}"/>
              </a:ext>
            </a:extLst>
          </p:cNvPr>
          <p:cNvSpPr txBox="1"/>
          <p:nvPr/>
        </p:nvSpPr>
        <p:spPr>
          <a:xfrm>
            <a:off x="2232348" y="1931496"/>
            <a:ext cx="2318973" cy="3367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Er zijn geen foute antwoorden: jouw gevoel is van jou. </a:t>
            </a:r>
          </a:p>
          <a:p>
            <a:pPr>
              <a:lnSpc>
                <a:spcPct val="150000"/>
              </a:lnSpc>
            </a:pPr>
            <a:endParaRPr lang="nl-NL" sz="1300" dirty="0">
              <a:solidFill>
                <a:schemeClr val="bg1"/>
              </a:solidFill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Iedereen mag een andere mening hebben. </a:t>
            </a:r>
          </a:p>
          <a:p>
            <a:pPr>
              <a:lnSpc>
                <a:spcPct val="150000"/>
              </a:lnSpc>
            </a:pPr>
            <a:endParaRPr lang="nl-NL" sz="1300" dirty="0">
              <a:solidFill>
                <a:schemeClr val="bg1"/>
              </a:solidFill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Als je liever niet wilt praten, is dat oké. Je kunt ook gewoon luisteren. </a:t>
            </a:r>
          </a:p>
        </p:txBody>
      </p:sp>
      <p:sp>
        <p:nvSpPr>
          <p:cNvPr id="12" name="Tekstvak 28">
            <a:extLst>
              <a:ext uri="{FF2B5EF4-FFF2-40B4-BE49-F238E27FC236}">
                <a16:creationId xmlns:a16="http://schemas.microsoft.com/office/drawing/2014/main" id="{F832ED0A-ED2E-2AF7-6DBF-58792D794CAE}"/>
              </a:ext>
            </a:extLst>
          </p:cNvPr>
          <p:cNvSpPr txBox="1"/>
          <p:nvPr/>
        </p:nvSpPr>
        <p:spPr>
          <a:xfrm>
            <a:off x="2345298" y="1565078"/>
            <a:ext cx="2093071" cy="387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400" b="1" spc="600" dirty="0">
                <a:solidFill>
                  <a:schemeClr val="bg1"/>
                </a:solidFill>
                <a:latin typeface="Avenir Book" panose="02000503020000020003" pitchFamily="2" charset="0"/>
                <a:cs typeface="Courier New" panose="02070309020205020404" pitchFamily="49" charset="0"/>
              </a:rPr>
              <a:t>BELANGRIJK</a:t>
            </a:r>
          </a:p>
        </p:txBody>
      </p:sp>
    </p:spTree>
    <p:extLst>
      <p:ext uri="{BB962C8B-B14F-4D97-AF65-F5344CB8AC3E}">
        <p14:creationId xmlns:p14="http://schemas.microsoft.com/office/powerpoint/2010/main" val="1580808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411CE-FD8E-08E3-82E2-451AB38EF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EECFA0-134C-5F73-DBF0-C4BD05327303}"/>
              </a:ext>
            </a:extLst>
          </p:cNvPr>
          <p:cNvSpPr txBox="1"/>
          <p:nvPr/>
        </p:nvSpPr>
        <p:spPr>
          <a:xfrm>
            <a:off x="609222" y="172321"/>
            <a:ext cx="444352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6</a:t>
            </a:r>
            <a:r>
              <a:rPr lang="en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.3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F7CEFD-4782-3EFE-70FE-E50E62243C83}"/>
              </a:ext>
            </a:extLst>
          </p:cNvPr>
          <p:cNvSpPr txBox="1"/>
          <p:nvPr/>
        </p:nvSpPr>
        <p:spPr>
          <a:xfrm>
            <a:off x="1996088" y="592949"/>
            <a:ext cx="1935466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1600" b="1" dirty="0">
                <a:solidFill>
                  <a:srgbClr val="2853A1"/>
                </a:solidFill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EMOTIENETWERKEN</a:t>
            </a:r>
            <a:endParaRPr lang="en-NL" sz="1600" b="1" dirty="0">
              <a:solidFill>
                <a:srgbClr val="2853A1"/>
              </a:solidFill>
              <a:latin typeface="Urbanist" panose="020B0A04040200000203" pitchFamily="34" charset="77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AAC807-3B69-DC64-2B91-DE95F8599933}"/>
              </a:ext>
            </a:extLst>
          </p:cNvPr>
          <p:cNvSpPr/>
          <p:nvPr/>
        </p:nvSpPr>
        <p:spPr>
          <a:xfrm>
            <a:off x="2147582" y="1887523"/>
            <a:ext cx="2441196" cy="4336841"/>
          </a:xfrm>
          <a:prstGeom prst="rect">
            <a:avLst/>
          </a:prstGeom>
          <a:solidFill>
            <a:schemeClr val="tx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50000"/>
              </a:lnSpc>
            </a:pPr>
            <a:endParaRPr lang="en-NL" sz="1300" b="0" i="0" dirty="0">
              <a:solidFill>
                <a:schemeClr val="accent3"/>
              </a:solidFill>
              <a:latin typeface="Avenir Book" panose="02000503020000020003" pitchFamily="2" charset="0"/>
              <a:ea typeface="Roboto Light" panose="02000000000000000000" pitchFamily="2" charset="0"/>
              <a:cs typeface="Arial Narrow" panose="020B0604020202020204" pitchFamily="34" charset="0"/>
            </a:endParaRPr>
          </a:p>
        </p:txBody>
      </p:sp>
      <p:pic>
        <p:nvPicPr>
          <p:cNvPr id="5" name="Afbeelding 46" descr="Afbeelding met vasthouden, persoon, hand&#10;&#10;Automatisch gegenereerde beschrijving">
            <a:extLst>
              <a:ext uri="{FF2B5EF4-FFF2-40B4-BE49-F238E27FC236}">
                <a16:creationId xmlns:a16="http://schemas.microsoft.com/office/drawing/2014/main" id="{3E9E2180-2F3E-2F5B-9DDD-23A3F13B2C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816807" y="1199626"/>
            <a:ext cx="4344466" cy="5658374"/>
          </a:xfrm>
          <a:prstGeom prst="rect">
            <a:avLst/>
          </a:prstGeom>
        </p:spPr>
      </p:pic>
      <p:sp>
        <p:nvSpPr>
          <p:cNvPr id="7" name="Tekstvak 28">
            <a:extLst>
              <a:ext uri="{FF2B5EF4-FFF2-40B4-BE49-F238E27FC236}">
                <a16:creationId xmlns:a16="http://schemas.microsoft.com/office/drawing/2014/main" id="{9A354575-1D40-7D63-A27B-ED1AA5C75360}"/>
              </a:ext>
            </a:extLst>
          </p:cNvPr>
          <p:cNvSpPr txBox="1"/>
          <p:nvPr/>
        </p:nvSpPr>
        <p:spPr>
          <a:xfrm>
            <a:off x="2458248" y="1565438"/>
            <a:ext cx="1867171" cy="387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400" b="1" spc="600" dirty="0">
                <a:solidFill>
                  <a:schemeClr val="bg1"/>
                </a:solidFill>
                <a:latin typeface="Avenir Book" panose="02000503020000020003" pitchFamily="2" charset="0"/>
                <a:cs typeface="Courier New" panose="02070309020205020404" pitchFamily="49" charset="0"/>
              </a:rPr>
              <a:t>BESPREEK</a:t>
            </a:r>
          </a:p>
        </p:txBody>
      </p:sp>
      <p:sp>
        <p:nvSpPr>
          <p:cNvPr id="8" name="Tekstvak 21">
            <a:extLst>
              <a:ext uri="{FF2B5EF4-FFF2-40B4-BE49-F238E27FC236}">
                <a16:creationId xmlns:a16="http://schemas.microsoft.com/office/drawing/2014/main" id="{7372A734-8B24-CC2E-7B54-37E37EFF1A8A}"/>
              </a:ext>
            </a:extLst>
          </p:cNvPr>
          <p:cNvSpPr txBox="1"/>
          <p:nvPr/>
        </p:nvSpPr>
        <p:spPr>
          <a:xfrm>
            <a:off x="2232348" y="1956663"/>
            <a:ext cx="2318973" cy="306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Waarom voel je je zo over dit onderwerp?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nl-NL" sz="1300" dirty="0">
              <a:solidFill>
                <a:schemeClr val="bg1"/>
              </a:solidFill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Heb je zelf iets meegemaakt wat hiermee te maken heeft?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nl-NL" sz="1300" dirty="0">
              <a:solidFill>
                <a:schemeClr val="bg1"/>
              </a:solidFill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Wat vind jij dat we in Nederland moeten doen met dit onderwerp?</a:t>
            </a:r>
          </a:p>
        </p:txBody>
      </p:sp>
      <p:pic>
        <p:nvPicPr>
          <p:cNvPr id="9" name="Afbeelding 14">
            <a:extLst>
              <a:ext uri="{FF2B5EF4-FFF2-40B4-BE49-F238E27FC236}">
                <a16:creationId xmlns:a16="http://schemas.microsoft.com/office/drawing/2014/main" id="{1ECD487C-D7A5-84E5-A56E-F633D5109C7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7853" y="588175"/>
            <a:ext cx="5602228" cy="421484"/>
          </a:xfrm>
          <a:prstGeom prst="rect">
            <a:avLst/>
          </a:prstGeom>
        </p:spPr>
      </p:pic>
      <p:sp>
        <p:nvSpPr>
          <p:cNvPr id="10" name="TextBox 18">
            <a:extLst>
              <a:ext uri="{FF2B5EF4-FFF2-40B4-BE49-F238E27FC236}">
                <a16:creationId xmlns:a16="http://schemas.microsoft.com/office/drawing/2014/main" id="{792EAC86-5637-6BD5-15E6-A0B9703AA452}"/>
              </a:ext>
            </a:extLst>
          </p:cNvPr>
          <p:cNvSpPr txBox="1"/>
          <p:nvPr/>
        </p:nvSpPr>
        <p:spPr>
          <a:xfrm>
            <a:off x="7005894" y="573073"/>
            <a:ext cx="3901196" cy="42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dirty="0" err="1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Doen</a:t>
            </a:r>
            <a:r>
              <a:rPr lang="en-GB" sz="1600" dirty="0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!</a:t>
            </a:r>
            <a:endParaRPr lang="en-NL" sz="1600" dirty="0">
              <a:solidFill>
                <a:schemeClr val="bg1"/>
              </a:solidFill>
              <a:latin typeface="Avenir Book" panose="02000503020000020003" pitchFamily="2" charset="0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11" name="TextBox 29">
            <a:extLst>
              <a:ext uri="{FF2B5EF4-FFF2-40B4-BE49-F238E27FC236}">
                <a16:creationId xmlns:a16="http://schemas.microsoft.com/office/drawing/2014/main" id="{2CC53C06-0AED-F75B-0BEE-61A9B383E604}"/>
              </a:ext>
            </a:extLst>
          </p:cNvPr>
          <p:cNvSpPr txBox="1"/>
          <p:nvPr/>
        </p:nvSpPr>
        <p:spPr>
          <a:xfrm>
            <a:off x="6608507" y="1049928"/>
            <a:ext cx="4841574" cy="2433057"/>
          </a:xfrm>
          <a:prstGeom prst="rect">
            <a:avLst/>
          </a:prstGeom>
          <a:solidFill>
            <a:srgbClr val="17B9E8"/>
          </a:solidFill>
          <a:effectLst>
            <a:outerShdw dist="71720" dir="2520000" algn="tl" rotWithShape="0">
              <a:schemeClr val="tx2"/>
            </a:outerShdw>
          </a:effectLst>
        </p:spPr>
        <p:txBody>
          <a:bodyPr wrap="square" lIns="360000" tIns="180000" rIns="360000" bIns="180000" rtlCol="0">
            <a:spAutoFit/>
          </a:bodyPr>
          <a:lstStyle/>
          <a:p>
            <a:pPr algn="l">
              <a:lnSpc>
                <a:spcPct val="150000"/>
              </a:lnSpc>
            </a:pPr>
            <a:endParaRPr lang="en-US" sz="1300" b="0" i="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  <a:p>
            <a:pPr algn="l">
              <a:lnSpc>
                <a:spcPct val="150000"/>
              </a:lnSpc>
            </a:pPr>
            <a:endParaRPr lang="en-US" sz="130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  <a:p>
            <a:pPr algn="l">
              <a:lnSpc>
                <a:spcPct val="150000"/>
              </a:lnSpc>
            </a:pPr>
            <a:endParaRPr lang="en-US" sz="1300" b="0" i="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  <a:p>
            <a:pPr algn="l">
              <a:lnSpc>
                <a:spcPct val="150000"/>
              </a:lnSpc>
            </a:pPr>
            <a:endParaRPr lang="en-US" sz="130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  <a:p>
            <a:pPr algn="l">
              <a:lnSpc>
                <a:spcPct val="150000"/>
              </a:lnSpc>
            </a:pPr>
            <a:endParaRPr lang="en-US" sz="1300" b="0" i="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  <a:p>
            <a:pPr algn="l">
              <a:lnSpc>
                <a:spcPct val="150000"/>
              </a:lnSpc>
            </a:pPr>
            <a:endParaRPr lang="en-US" sz="130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  <a:p>
            <a:pPr algn="l">
              <a:lnSpc>
                <a:spcPct val="150000"/>
              </a:lnSpc>
            </a:pPr>
            <a:endParaRPr lang="en-US" sz="1300" b="0" i="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2F254F3-31AF-DE5B-3D01-DADD1953B238}"/>
              </a:ext>
            </a:extLst>
          </p:cNvPr>
          <p:cNvSpPr/>
          <p:nvPr/>
        </p:nvSpPr>
        <p:spPr>
          <a:xfrm>
            <a:off x="6761527" y="1199626"/>
            <a:ext cx="4538444" cy="2130803"/>
          </a:xfrm>
          <a:prstGeom prst="roundRect">
            <a:avLst/>
          </a:prstGeom>
          <a:noFill/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50000"/>
              </a:lnSpc>
            </a:pPr>
            <a:endParaRPr lang="en-NL" sz="1300" b="0" i="0" dirty="0">
              <a:solidFill>
                <a:schemeClr val="accent3"/>
              </a:solidFill>
              <a:latin typeface="Avenir Book" panose="02000503020000020003" pitchFamily="2" charset="0"/>
              <a:ea typeface="Roboto Light" panose="02000000000000000000" pitchFamily="2" charset="0"/>
              <a:cs typeface="Arial Narrow" panose="020B0604020202020204" pitchFamily="34" charset="0"/>
            </a:endParaRPr>
          </a:p>
        </p:txBody>
      </p:sp>
      <p:sp>
        <p:nvSpPr>
          <p:cNvPr id="12" name="Tekstvak 33">
            <a:extLst>
              <a:ext uri="{FF2B5EF4-FFF2-40B4-BE49-F238E27FC236}">
                <a16:creationId xmlns:a16="http://schemas.microsoft.com/office/drawing/2014/main" id="{F2F239D4-B5F9-A3B7-3DEF-B0E3983F8785}"/>
              </a:ext>
            </a:extLst>
          </p:cNvPr>
          <p:cNvSpPr txBox="1"/>
          <p:nvPr/>
        </p:nvSpPr>
        <p:spPr>
          <a:xfrm>
            <a:off x="8243145" y="1276653"/>
            <a:ext cx="18565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>
                <a:latin typeface="Avenir Book" panose="02000503020000020003" pitchFamily="2" charset="0"/>
                <a:cs typeface="Calibri" panose="020F0502020204030204" pitchFamily="34" charset="0"/>
              </a:rPr>
              <a:t>Hoe voel jij je over…</a:t>
            </a:r>
          </a:p>
        </p:txBody>
      </p:sp>
      <p:sp>
        <p:nvSpPr>
          <p:cNvPr id="13" name="Tekstvak 34">
            <a:extLst>
              <a:ext uri="{FF2B5EF4-FFF2-40B4-BE49-F238E27FC236}">
                <a16:creationId xmlns:a16="http://schemas.microsoft.com/office/drawing/2014/main" id="{C0D7C459-2246-4E92-99B8-00DD310EE056}"/>
              </a:ext>
            </a:extLst>
          </p:cNvPr>
          <p:cNvSpPr txBox="1"/>
          <p:nvPr/>
        </p:nvSpPr>
        <p:spPr>
          <a:xfrm>
            <a:off x="8115835" y="1795753"/>
            <a:ext cx="2256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b="1" dirty="0">
                <a:latin typeface="Avenir Book" panose="02000503020000020003" pitchFamily="2" charset="0"/>
                <a:cs typeface="Calibri" panose="020F0502020204030204" pitchFamily="34" charset="0"/>
              </a:rPr>
              <a:t>KLIMAATVERANDERING</a:t>
            </a:r>
          </a:p>
        </p:txBody>
      </p:sp>
      <p:sp>
        <p:nvSpPr>
          <p:cNvPr id="14" name="Tekstvak 35">
            <a:extLst>
              <a:ext uri="{FF2B5EF4-FFF2-40B4-BE49-F238E27FC236}">
                <a16:creationId xmlns:a16="http://schemas.microsoft.com/office/drawing/2014/main" id="{3C74841B-5CF8-C8BA-AEB6-C7F036284C1C}"/>
              </a:ext>
            </a:extLst>
          </p:cNvPr>
          <p:cNvSpPr txBox="1"/>
          <p:nvPr/>
        </p:nvSpPr>
        <p:spPr>
          <a:xfrm>
            <a:off x="6608507" y="2314853"/>
            <a:ext cx="22094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latin typeface="Avenir Book" panose="02000503020000020003" pitchFamily="2" charset="0"/>
                <a:cs typeface="Calibri" panose="020F0502020204030204" pitchFamily="34" charset="0"/>
              </a:rPr>
              <a:t>Hoe beïnvloedt klimaatverandering jouw toekomstbeeld?</a:t>
            </a:r>
          </a:p>
        </p:txBody>
      </p:sp>
      <p:sp>
        <p:nvSpPr>
          <p:cNvPr id="15" name="Tekstvak 36">
            <a:extLst>
              <a:ext uri="{FF2B5EF4-FFF2-40B4-BE49-F238E27FC236}">
                <a16:creationId xmlns:a16="http://schemas.microsoft.com/office/drawing/2014/main" id="{4985BB85-B209-EABE-F4BB-2DFB6777FF76}"/>
              </a:ext>
            </a:extLst>
          </p:cNvPr>
          <p:cNvSpPr txBox="1"/>
          <p:nvPr/>
        </p:nvSpPr>
        <p:spPr>
          <a:xfrm>
            <a:off x="9165748" y="2314853"/>
            <a:ext cx="22094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latin typeface="Avenir Book" panose="02000503020000020003" pitchFamily="2" charset="0"/>
                <a:cs typeface="Calibri" panose="020F0502020204030204" pitchFamily="34" charset="0"/>
              </a:rPr>
              <a:t>Voel je je machteloos of juist gemotiveerd om actie te ondernemen?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BBAF9B-7994-C251-23FA-C5019648B8CC}"/>
              </a:ext>
            </a:extLst>
          </p:cNvPr>
          <p:cNvSpPr/>
          <p:nvPr/>
        </p:nvSpPr>
        <p:spPr>
          <a:xfrm>
            <a:off x="7903954" y="3816512"/>
            <a:ext cx="2336848" cy="2386802"/>
          </a:xfrm>
          <a:prstGeom prst="rect">
            <a:avLst/>
          </a:prstGeom>
          <a:solidFill>
            <a:srgbClr val="703F91">
              <a:alpha val="85288"/>
            </a:srgb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50000"/>
              </a:lnSpc>
            </a:pPr>
            <a:endParaRPr lang="en-NL" sz="1300" b="0" i="0" dirty="0">
              <a:solidFill>
                <a:schemeClr val="accent3"/>
              </a:solidFill>
              <a:latin typeface="Avenir Book" panose="02000503020000020003" pitchFamily="2" charset="0"/>
              <a:ea typeface="Roboto Light" panose="02000000000000000000" pitchFamily="2" charset="0"/>
              <a:cs typeface="Arial Narrow" panose="020B0604020202020204" pitchFamily="34" charset="0"/>
            </a:endParaRPr>
          </a:p>
        </p:txBody>
      </p:sp>
      <p:sp>
        <p:nvSpPr>
          <p:cNvPr id="18" name="Tekstvak 29">
            <a:extLst>
              <a:ext uri="{FF2B5EF4-FFF2-40B4-BE49-F238E27FC236}">
                <a16:creationId xmlns:a16="http://schemas.microsoft.com/office/drawing/2014/main" id="{C28E933F-B121-AD05-958C-FF48DAE8660E}"/>
              </a:ext>
            </a:extLst>
          </p:cNvPr>
          <p:cNvSpPr txBox="1"/>
          <p:nvPr/>
        </p:nvSpPr>
        <p:spPr>
          <a:xfrm>
            <a:off x="8003837" y="5439699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Avenir Book" panose="02000503020000020003" pitchFamily="2" charset="0"/>
                <a:cs typeface="Dreaming Outloud Pro" panose="03050502040302030504" pitchFamily="66" charset="77"/>
              </a:rPr>
              <a:t>BLIJ</a:t>
            </a:r>
          </a:p>
        </p:txBody>
      </p:sp>
      <p:sp>
        <p:nvSpPr>
          <p:cNvPr id="19" name="Tekstvak 30">
            <a:extLst>
              <a:ext uri="{FF2B5EF4-FFF2-40B4-BE49-F238E27FC236}">
                <a16:creationId xmlns:a16="http://schemas.microsoft.com/office/drawing/2014/main" id="{B3663E4C-3EF7-963F-3531-8C1634C471EB}"/>
              </a:ext>
            </a:extLst>
          </p:cNvPr>
          <p:cNvSpPr txBox="1"/>
          <p:nvPr/>
        </p:nvSpPr>
        <p:spPr>
          <a:xfrm>
            <a:off x="8003837" y="4236949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Avenir Book" panose="02000503020000020003" pitchFamily="2" charset="0"/>
                <a:cs typeface="Dreaming Outloud Pro" panose="03050502040302030504" pitchFamily="66" charset="77"/>
              </a:rPr>
              <a:t>BOOS</a:t>
            </a:r>
          </a:p>
        </p:txBody>
      </p:sp>
      <p:sp>
        <p:nvSpPr>
          <p:cNvPr id="20" name="Tekstvak 31">
            <a:extLst>
              <a:ext uri="{FF2B5EF4-FFF2-40B4-BE49-F238E27FC236}">
                <a16:creationId xmlns:a16="http://schemas.microsoft.com/office/drawing/2014/main" id="{4B3FA9A5-0AEB-E759-EEFD-6B7EB5C48DA8}"/>
              </a:ext>
            </a:extLst>
          </p:cNvPr>
          <p:cNvSpPr txBox="1"/>
          <p:nvPr/>
        </p:nvSpPr>
        <p:spPr>
          <a:xfrm>
            <a:off x="9387883" y="4245338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Avenir Book" panose="02000503020000020003" pitchFamily="2" charset="0"/>
                <a:cs typeface="Dreaming Outloud Pro" panose="03050502040302030504" pitchFamily="66" charset="77"/>
              </a:rPr>
              <a:t>BANG</a:t>
            </a:r>
          </a:p>
        </p:txBody>
      </p:sp>
      <p:sp>
        <p:nvSpPr>
          <p:cNvPr id="21" name="Tekstvak 32">
            <a:extLst>
              <a:ext uri="{FF2B5EF4-FFF2-40B4-BE49-F238E27FC236}">
                <a16:creationId xmlns:a16="http://schemas.microsoft.com/office/drawing/2014/main" id="{DD94EB96-7F31-2388-84D2-04D1F9FEC98D}"/>
              </a:ext>
            </a:extLst>
          </p:cNvPr>
          <p:cNvSpPr txBox="1"/>
          <p:nvPr/>
        </p:nvSpPr>
        <p:spPr>
          <a:xfrm>
            <a:off x="8930546" y="5448088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Avenir Book" panose="02000503020000020003" pitchFamily="2" charset="0"/>
                <a:cs typeface="Dreaming Outloud Pro" panose="03050502040302030504" pitchFamily="66" charset="77"/>
              </a:rPr>
              <a:t>BEDROEFD</a:t>
            </a:r>
          </a:p>
        </p:txBody>
      </p:sp>
      <p:sp>
        <p:nvSpPr>
          <p:cNvPr id="22" name="Tekstvak 30">
            <a:extLst>
              <a:ext uri="{FF2B5EF4-FFF2-40B4-BE49-F238E27FC236}">
                <a16:creationId xmlns:a16="http://schemas.microsoft.com/office/drawing/2014/main" id="{9C12A320-01C8-EF30-B613-7CA7207FF90D}"/>
              </a:ext>
            </a:extLst>
          </p:cNvPr>
          <p:cNvSpPr txBox="1"/>
          <p:nvPr/>
        </p:nvSpPr>
        <p:spPr>
          <a:xfrm>
            <a:off x="8415147" y="3876342"/>
            <a:ext cx="13280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300" dirty="0">
                <a:solidFill>
                  <a:schemeClr val="bg1"/>
                </a:solidFill>
                <a:latin typeface="Avenir Book" panose="02000503020000020003" pitchFamily="2" charset="0"/>
                <a:cs typeface="Dreaming Outloud Pro" panose="03050502040302030504" pitchFamily="66" charset="77"/>
              </a:rPr>
              <a:t>Voorkant lokaal</a:t>
            </a:r>
          </a:p>
        </p:txBody>
      </p:sp>
      <p:sp>
        <p:nvSpPr>
          <p:cNvPr id="23" name="Tekstvak 30">
            <a:extLst>
              <a:ext uri="{FF2B5EF4-FFF2-40B4-BE49-F238E27FC236}">
                <a16:creationId xmlns:a16="http://schemas.microsoft.com/office/drawing/2014/main" id="{D848950E-484A-C00B-70A9-9FADC6BD03A2}"/>
              </a:ext>
            </a:extLst>
          </p:cNvPr>
          <p:cNvSpPr txBox="1"/>
          <p:nvPr/>
        </p:nvSpPr>
        <p:spPr>
          <a:xfrm>
            <a:off x="8360517" y="5885907"/>
            <a:ext cx="147181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300" dirty="0">
                <a:solidFill>
                  <a:schemeClr val="bg1"/>
                </a:solidFill>
                <a:latin typeface="Avenir Book" panose="02000503020000020003" pitchFamily="2" charset="0"/>
                <a:cs typeface="Dreaming Outloud Pro" panose="03050502040302030504" pitchFamily="66" charset="77"/>
              </a:rPr>
              <a:t>Achterkant lokaal</a:t>
            </a:r>
          </a:p>
        </p:txBody>
      </p:sp>
    </p:spTree>
    <p:extLst>
      <p:ext uri="{BB962C8B-B14F-4D97-AF65-F5344CB8AC3E}">
        <p14:creationId xmlns:p14="http://schemas.microsoft.com/office/powerpoint/2010/main" val="555096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5822C-D7A7-A914-85DD-2531FE07F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E1466C-8CD4-4A68-85A2-19C1371B1D5F}"/>
              </a:ext>
            </a:extLst>
          </p:cNvPr>
          <p:cNvSpPr txBox="1"/>
          <p:nvPr/>
        </p:nvSpPr>
        <p:spPr>
          <a:xfrm>
            <a:off x="609222" y="172321"/>
            <a:ext cx="444352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6</a:t>
            </a:r>
            <a:r>
              <a:rPr lang="en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.3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878CAF-C379-FC31-4572-793657405DB8}"/>
              </a:ext>
            </a:extLst>
          </p:cNvPr>
          <p:cNvSpPr txBox="1"/>
          <p:nvPr/>
        </p:nvSpPr>
        <p:spPr>
          <a:xfrm>
            <a:off x="1996088" y="592949"/>
            <a:ext cx="1935466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1600" b="1" dirty="0">
                <a:solidFill>
                  <a:srgbClr val="2853A1"/>
                </a:solidFill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EMOTIENETWERKEN</a:t>
            </a:r>
            <a:endParaRPr lang="en-NL" sz="1600" b="1" dirty="0">
              <a:solidFill>
                <a:srgbClr val="2853A1"/>
              </a:solidFill>
              <a:latin typeface="Urbanist" panose="020B0A04040200000203" pitchFamily="34" charset="77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094CA0-9006-BAD6-B3C6-A4B3C70A8D56}"/>
              </a:ext>
            </a:extLst>
          </p:cNvPr>
          <p:cNvSpPr/>
          <p:nvPr/>
        </p:nvSpPr>
        <p:spPr>
          <a:xfrm>
            <a:off x="2147582" y="1887523"/>
            <a:ext cx="2441196" cy="4336841"/>
          </a:xfrm>
          <a:prstGeom prst="rect">
            <a:avLst/>
          </a:prstGeom>
          <a:solidFill>
            <a:schemeClr val="tx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50000"/>
              </a:lnSpc>
            </a:pPr>
            <a:endParaRPr lang="en-NL" sz="1300" b="0" i="0" dirty="0">
              <a:solidFill>
                <a:schemeClr val="accent3"/>
              </a:solidFill>
              <a:latin typeface="Avenir Book" panose="02000503020000020003" pitchFamily="2" charset="0"/>
              <a:ea typeface="Roboto Light" panose="02000000000000000000" pitchFamily="2" charset="0"/>
              <a:cs typeface="Arial Narrow" panose="020B0604020202020204" pitchFamily="34" charset="0"/>
            </a:endParaRPr>
          </a:p>
        </p:txBody>
      </p:sp>
      <p:pic>
        <p:nvPicPr>
          <p:cNvPr id="5" name="Afbeelding 46" descr="Afbeelding met vasthouden, persoon, hand&#10;&#10;Automatisch gegenereerde beschrijving">
            <a:extLst>
              <a:ext uri="{FF2B5EF4-FFF2-40B4-BE49-F238E27FC236}">
                <a16:creationId xmlns:a16="http://schemas.microsoft.com/office/drawing/2014/main" id="{557F32EF-9F87-B4FC-7C0C-27CFDB265F8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816807" y="1199626"/>
            <a:ext cx="4344466" cy="5658374"/>
          </a:xfrm>
          <a:prstGeom prst="rect">
            <a:avLst/>
          </a:prstGeom>
        </p:spPr>
      </p:pic>
      <p:sp>
        <p:nvSpPr>
          <p:cNvPr id="7" name="Tekstvak 28">
            <a:extLst>
              <a:ext uri="{FF2B5EF4-FFF2-40B4-BE49-F238E27FC236}">
                <a16:creationId xmlns:a16="http://schemas.microsoft.com/office/drawing/2014/main" id="{EF5B009D-4B32-B533-6A7A-9C166E053290}"/>
              </a:ext>
            </a:extLst>
          </p:cNvPr>
          <p:cNvSpPr txBox="1"/>
          <p:nvPr/>
        </p:nvSpPr>
        <p:spPr>
          <a:xfrm>
            <a:off x="2458248" y="1565438"/>
            <a:ext cx="1867171" cy="387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400" b="1" spc="600" dirty="0">
                <a:solidFill>
                  <a:schemeClr val="bg1"/>
                </a:solidFill>
                <a:latin typeface="Avenir Book" panose="02000503020000020003" pitchFamily="2" charset="0"/>
                <a:cs typeface="Courier New" panose="02070309020205020404" pitchFamily="49" charset="0"/>
              </a:rPr>
              <a:t>BESPREEK</a:t>
            </a:r>
          </a:p>
        </p:txBody>
      </p:sp>
      <p:sp>
        <p:nvSpPr>
          <p:cNvPr id="9" name="Tekstvak 21">
            <a:extLst>
              <a:ext uri="{FF2B5EF4-FFF2-40B4-BE49-F238E27FC236}">
                <a16:creationId xmlns:a16="http://schemas.microsoft.com/office/drawing/2014/main" id="{2A9E9B74-DA63-8FC2-6186-4422C7D7CAD5}"/>
              </a:ext>
            </a:extLst>
          </p:cNvPr>
          <p:cNvSpPr txBox="1"/>
          <p:nvPr/>
        </p:nvSpPr>
        <p:spPr>
          <a:xfrm>
            <a:off x="2232348" y="1956663"/>
            <a:ext cx="2318973" cy="306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Waarom voel je je zo over dit onderwerp?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nl-NL" sz="1300" dirty="0">
              <a:solidFill>
                <a:schemeClr val="bg1"/>
              </a:solidFill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Heb je zelf iets meegemaakt wat hiermee te maken heeft?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nl-NL" sz="1300" dirty="0">
              <a:solidFill>
                <a:schemeClr val="bg1"/>
              </a:solidFill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Wat vind jij dat we in Nederland moeten doen met dit onderwerp?</a:t>
            </a:r>
          </a:p>
        </p:txBody>
      </p:sp>
      <p:pic>
        <p:nvPicPr>
          <p:cNvPr id="10" name="Afbeelding 14">
            <a:extLst>
              <a:ext uri="{FF2B5EF4-FFF2-40B4-BE49-F238E27FC236}">
                <a16:creationId xmlns:a16="http://schemas.microsoft.com/office/drawing/2014/main" id="{EAC279AF-91EB-437F-A67D-4888B29B656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7853" y="588175"/>
            <a:ext cx="5602228" cy="421484"/>
          </a:xfrm>
          <a:prstGeom prst="rect">
            <a:avLst/>
          </a:prstGeom>
        </p:spPr>
      </p:pic>
      <p:sp>
        <p:nvSpPr>
          <p:cNvPr id="11" name="TextBox 18">
            <a:extLst>
              <a:ext uri="{FF2B5EF4-FFF2-40B4-BE49-F238E27FC236}">
                <a16:creationId xmlns:a16="http://schemas.microsoft.com/office/drawing/2014/main" id="{5ADB2240-26AE-3B84-1341-589A028BF98E}"/>
              </a:ext>
            </a:extLst>
          </p:cNvPr>
          <p:cNvSpPr txBox="1"/>
          <p:nvPr/>
        </p:nvSpPr>
        <p:spPr>
          <a:xfrm>
            <a:off x="7005894" y="573073"/>
            <a:ext cx="3901196" cy="42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dirty="0" err="1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Doen</a:t>
            </a:r>
            <a:r>
              <a:rPr lang="en-GB" sz="1600" dirty="0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!</a:t>
            </a:r>
            <a:endParaRPr lang="en-NL" sz="1600" dirty="0">
              <a:solidFill>
                <a:schemeClr val="bg1"/>
              </a:solidFill>
              <a:latin typeface="Avenir Book" panose="02000503020000020003" pitchFamily="2" charset="0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12" name="TextBox 29">
            <a:extLst>
              <a:ext uri="{FF2B5EF4-FFF2-40B4-BE49-F238E27FC236}">
                <a16:creationId xmlns:a16="http://schemas.microsoft.com/office/drawing/2014/main" id="{F5BAFE03-78DE-A1E4-6F61-72D63A71736E}"/>
              </a:ext>
            </a:extLst>
          </p:cNvPr>
          <p:cNvSpPr txBox="1"/>
          <p:nvPr/>
        </p:nvSpPr>
        <p:spPr>
          <a:xfrm>
            <a:off x="6608507" y="1049928"/>
            <a:ext cx="4841574" cy="2433057"/>
          </a:xfrm>
          <a:prstGeom prst="rect">
            <a:avLst/>
          </a:prstGeom>
          <a:solidFill>
            <a:srgbClr val="17B9E8"/>
          </a:solidFill>
          <a:effectLst>
            <a:outerShdw dist="71720" dir="2520000" algn="tl" rotWithShape="0">
              <a:schemeClr val="tx2"/>
            </a:outerShdw>
          </a:effectLst>
        </p:spPr>
        <p:txBody>
          <a:bodyPr wrap="square" lIns="360000" tIns="180000" rIns="360000" bIns="180000" rtlCol="0">
            <a:spAutoFit/>
          </a:bodyPr>
          <a:lstStyle/>
          <a:p>
            <a:pPr algn="l">
              <a:lnSpc>
                <a:spcPct val="150000"/>
              </a:lnSpc>
            </a:pPr>
            <a:endParaRPr lang="en-US" sz="1300" b="0" i="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  <a:p>
            <a:pPr algn="l">
              <a:lnSpc>
                <a:spcPct val="150000"/>
              </a:lnSpc>
            </a:pPr>
            <a:endParaRPr lang="en-US" sz="130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  <a:p>
            <a:pPr algn="l">
              <a:lnSpc>
                <a:spcPct val="150000"/>
              </a:lnSpc>
            </a:pPr>
            <a:endParaRPr lang="en-US" sz="1300" b="0" i="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  <a:p>
            <a:pPr algn="l">
              <a:lnSpc>
                <a:spcPct val="150000"/>
              </a:lnSpc>
            </a:pPr>
            <a:endParaRPr lang="en-US" sz="130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  <a:p>
            <a:pPr algn="l">
              <a:lnSpc>
                <a:spcPct val="150000"/>
              </a:lnSpc>
            </a:pPr>
            <a:endParaRPr lang="en-US" sz="1300" b="0" i="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  <a:p>
            <a:pPr algn="l">
              <a:lnSpc>
                <a:spcPct val="150000"/>
              </a:lnSpc>
            </a:pPr>
            <a:endParaRPr lang="en-US" sz="130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  <a:p>
            <a:pPr algn="l">
              <a:lnSpc>
                <a:spcPct val="150000"/>
              </a:lnSpc>
            </a:pPr>
            <a:endParaRPr lang="en-US" sz="1300" b="0" i="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1F61FE8-B73E-CC4B-7346-EAE0B5E1D3F6}"/>
              </a:ext>
            </a:extLst>
          </p:cNvPr>
          <p:cNvSpPr/>
          <p:nvPr/>
        </p:nvSpPr>
        <p:spPr>
          <a:xfrm>
            <a:off x="6761527" y="1199626"/>
            <a:ext cx="4538444" cy="2130803"/>
          </a:xfrm>
          <a:prstGeom prst="roundRect">
            <a:avLst/>
          </a:prstGeom>
          <a:noFill/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50000"/>
              </a:lnSpc>
            </a:pPr>
            <a:endParaRPr lang="en-NL" sz="1300" b="0" i="0" dirty="0">
              <a:solidFill>
                <a:schemeClr val="accent3"/>
              </a:solidFill>
              <a:latin typeface="Avenir Book" panose="02000503020000020003" pitchFamily="2" charset="0"/>
              <a:ea typeface="Roboto Light" panose="02000000000000000000" pitchFamily="2" charset="0"/>
              <a:cs typeface="Arial Narrow" panose="020B0604020202020204" pitchFamily="34" charset="0"/>
            </a:endParaRPr>
          </a:p>
        </p:txBody>
      </p:sp>
      <p:sp>
        <p:nvSpPr>
          <p:cNvPr id="14" name="Tekstvak 33">
            <a:extLst>
              <a:ext uri="{FF2B5EF4-FFF2-40B4-BE49-F238E27FC236}">
                <a16:creationId xmlns:a16="http://schemas.microsoft.com/office/drawing/2014/main" id="{37B1CEC0-35C3-90E7-91D7-55191132F33D}"/>
              </a:ext>
            </a:extLst>
          </p:cNvPr>
          <p:cNvSpPr txBox="1"/>
          <p:nvPr/>
        </p:nvSpPr>
        <p:spPr>
          <a:xfrm>
            <a:off x="8243145" y="1276653"/>
            <a:ext cx="18565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>
                <a:latin typeface="Avenir Book" panose="02000503020000020003" pitchFamily="2" charset="0"/>
                <a:cs typeface="Calibri" panose="020F0502020204030204" pitchFamily="34" charset="0"/>
              </a:rPr>
              <a:t>Hoe voel jij je over…</a:t>
            </a:r>
          </a:p>
        </p:txBody>
      </p:sp>
      <p:sp>
        <p:nvSpPr>
          <p:cNvPr id="15" name="Tekstvak 34">
            <a:extLst>
              <a:ext uri="{FF2B5EF4-FFF2-40B4-BE49-F238E27FC236}">
                <a16:creationId xmlns:a16="http://schemas.microsoft.com/office/drawing/2014/main" id="{3BB820E5-93BB-9F44-95F5-93157DA34FA8}"/>
              </a:ext>
            </a:extLst>
          </p:cNvPr>
          <p:cNvSpPr txBox="1"/>
          <p:nvPr/>
        </p:nvSpPr>
        <p:spPr>
          <a:xfrm>
            <a:off x="8538615" y="1806582"/>
            <a:ext cx="9813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b="1" dirty="0">
                <a:latin typeface="Avenir Book" panose="02000503020000020003" pitchFamily="2" charset="0"/>
                <a:cs typeface="Calibri" panose="020F0502020204030204" pitchFamily="34" charset="0"/>
              </a:rPr>
              <a:t>RACISME</a:t>
            </a:r>
          </a:p>
        </p:txBody>
      </p:sp>
      <p:sp>
        <p:nvSpPr>
          <p:cNvPr id="16" name="Tekstvak 35">
            <a:extLst>
              <a:ext uri="{FF2B5EF4-FFF2-40B4-BE49-F238E27FC236}">
                <a16:creationId xmlns:a16="http://schemas.microsoft.com/office/drawing/2014/main" id="{D2D5E947-4EAE-557E-DCCE-F2E3DB631112}"/>
              </a:ext>
            </a:extLst>
          </p:cNvPr>
          <p:cNvSpPr txBox="1"/>
          <p:nvPr/>
        </p:nvSpPr>
        <p:spPr>
          <a:xfrm>
            <a:off x="6608507" y="2314853"/>
            <a:ext cx="2209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latin typeface="Avenir Book" panose="02000503020000020003" pitchFamily="2" charset="0"/>
                <a:cs typeface="Calibri" panose="020F0502020204030204" pitchFamily="34" charset="0"/>
              </a:rPr>
              <a:t>Heb je dit zelf wel eens ervaren?</a:t>
            </a:r>
          </a:p>
        </p:txBody>
      </p:sp>
      <p:sp>
        <p:nvSpPr>
          <p:cNvPr id="17" name="Tekstvak 36">
            <a:extLst>
              <a:ext uri="{FF2B5EF4-FFF2-40B4-BE49-F238E27FC236}">
                <a16:creationId xmlns:a16="http://schemas.microsoft.com/office/drawing/2014/main" id="{947C1B09-FFF8-7E5E-4C7E-9EF39B55BF04}"/>
              </a:ext>
            </a:extLst>
          </p:cNvPr>
          <p:cNvSpPr txBox="1"/>
          <p:nvPr/>
        </p:nvSpPr>
        <p:spPr>
          <a:xfrm>
            <a:off x="9096423" y="2314853"/>
            <a:ext cx="22094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latin typeface="Avenir Book" panose="02000503020000020003" pitchFamily="2" charset="0"/>
                <a:cs typeface="Calibri" panose="020F0502020204030204" pitchFamily="34" charset="0"/>
              </a:rPr>
              <a:t>Hoe reageer je (denk je) als je hier getuige van bent?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BF2425-C0CD-FCB7-82B7-D9098425561E}"/>
              </a:ext>
            </a:extLst>
          </p:cNvPr>
          <p:cNvSpPr/>
          <p:nvPr/>
        </p:nvSpPr>
        <p:spPr>
          <a:xfrm>
            <a:off x="7903954" y="3816512"/>
            <a:ext cx="2336848" cy="2386802"/>
          </a:xfrm>
          <a:prstGeom prst="rect">
            <a:avLst/>
          </a:prstGeom>
          <a:solidFill>
            <a:srgbClr val="703F91">
              <a:alpha val="85288"/>
            </a:srgb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50000"/>
              </a:lnSpc>
            </a:pPr>
            <a:endParaRPr lang="en-NL" sz="1300" b="0" i="0" dirty="0">
              <a:solidFill>
                <a:schemeClr val="accent3"/>
              </a:solidFill>
              <a:latin typeface="Avenir Book" panose="02000503020000020003" pitchFamily="2" charset="0"/>
              <a:ea typeface="Roboto Light" panose="02000000000000000000" pitchFamily="2" charset="0"/>
              <a:cs typeface="Arial Narrow" panose="020B0604020202020204" pitchFamily="34" charset="0"/>
            </a:endParaRPr>
          </a:p>
        </p:txBody>
      </p:sp>
      <p:sp>
        <p:nvSpPr>
          <p:cNvPr id="19" name="Tekstvak 29">
            <a:extLst>
              <a:ext uri="{FF2B5EF4-FFF2-40B4-BE49-F238E27FC236}">
                <a16:creationId xmlns:a16="http://schemas.microsoft.com/office/drawing/2014/main" id="{F12BB0F4-CDAF-7CB0-4686-2E4E011EC3E2}"/>
              </a:ext>
            </a:extLst>
          </p:cNvPr>
          <p:cNvSpPr txBox="1"/>
          <p:nvPr/>
        </p:nvSpPr>
        <p:spPr>
          <a:xfrm>
            <a:off x="8003837" y="5439699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Avenir Book" panose="02000503020000020003" pitchFamily="2" charset="0"/>
                <a:cs typeface="Dreaming Outloud Pro" panose="03050502040302030504" pitchFamily="66" charset="77"/>
              </a:rPr>
              <a:t>BLIJ</a:t>
            </a:r>
          </a:p>
        </p:txBody>
      </p:sp>
      <p:sp>
        <p:nvSpPr>
          <p:cNvPr id="20" name="Tekstvak 30">
            <a:extLst>
              <a:ext uri="{FF2B5EF4-FFF2-40B4-BE49-F238E27FC236}">
                <a16:creationId xmlns:a16="http://schemas.microsoft.com/office/drawing/2014/main" id="{CC0F434E-B763-DAB5-1AE7-9E4ABBF1184A}"/>
              </a:ext>
            </a:extLst>
          </p:cNvPr>
          <p:cNvSpPr txBox="1"/>
          <p:nvPr/>
        </p:nvSpPr>
        <p:spPr>
          <a:xfrm>
            <a:off x="8003837" y="4236949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Avenir Book" panose="02000503020000020003" pitchFamily="2" charset="0"/>
                <a:cs typeface="Dreaming Outloud Pro" panose="03050502040302030504" pitchFamily="66" charset="77"/>
              </a:rPr>
              <a:t>BOOS</a:t>
            </a:r>
          </a:p>
        </p:txBody>
      </p:sp>
      <p:sp>
        <p:nvSpPr>
          <p:cNvPr id="21" name="Tekstvak 31">
            <a:extLst>
              <a:ext uri="{FF2B5EF4-FFF2-40B4-BE49-F238E27FC236}">
                <a16:creationId xmlns:a16="http://schemas.microsoft.com/office/drawing/2014/main" id="{31CED917-CD7C-36A4-9EFD-B436F6963FA7}"/>
              </a:ext>
            </a:extLst>
          </p:cNvPr>
          <p:cNvSpPr txBox="1"/>
          <p:nvPr/>
        </p:nvSpPr>
        <p:spPr>
          <a:xfrm>
            <a:off x="9387883" y="4245338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Avenir Book" panose="02000503020000020003" pitchFamily="2" charset="0"/>
                <a:cs typeface="Dreaming Outloud Pro" panose="03050502040302030504" pitchFamily="66" charset="77"/>
              </a:rPr>
              <a:t>BANG</a:t>
            </a:r>
          </a:p>
        </p:txBody>
      </p:sp>
      <p:sp>
        <p:nvSpPr>
          <p:cNvPr id="22" name="Tekstvak 32">
            <a:extLst>
              <a:ext uri="{FF2B5EF4-FFF2-40B4-BE49-F238E27FC236}">
                <a16:creationId xmlns:a16="http://schemas.microsoft.com/office/drawing/2014/main" id="{313F79E5-F284-DBAD-660F-7D7713B16183}"/>
              </a:ext>
            </a:extLst>
          </p:cNvPr>
          <p:cNvSpPr txBox="1"/>
          <p:nvPr/>
        </p:nvSpPr>
        <p:spPr>
          <a:xfrm>
            <a:off x="8930546" y="5448088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Avenir Book" panose="02000503020000020003" pitchFamily="2" charset="0"/>
                <a:cs typeface="Dreaming Outloud Pro" panose="03050502040302030504" pitchFamily="66" charset="77"/>
              </a:rPr>
              <a:t>BEDROEFD</a:t>
            </a:r>
          </a:p>
        </p:txBody>
      </p:sp>
      <p:sp>
        <p:nvSpPr>
          <p:cNvPr id="23" name="Tekstvak 30">
            <a:extLst>
              <a:ext uri="{FF2B5EF4-FFF2-40B4-BE49-F238E27FC236}">
                <a16:creationId xmlns:a16="http://schemas.microsoft.com/office/drawing/2014/main" id="{4820F975-582E-0C03-9413-88ADC1783706}"/>
              </a:ext>
            </a:extLst>
          </p:cNvPr>
          <p:cNvSpPr txBox="1"/>
          <p:nvPr/>
        </p:nvSpPr>
        <p:spPr>
          <a:xfrm>
            <a:off x="8415147" y="3876342"/>
            <a:ext cx="13280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300" dirty="0">
                <a:solidFill>
                  <a:schemeClr val="bg1"/>
                </a:solidFill>
                <a:latin typeface="Avenir Book" panose="02000503020000020003" pitchFamily="2" charset="0"/>
                <a:cs typeface="Dreaming Outloud Pro" panose="03050502040302030504" pitchFamily="66" charset="77"/>
              </a:rPr>
              <a:t>Voorkant lokaal</a:t>
            </a:r>
          </a:p>
        </p:txBody>
      </p:sp>
      <p:sp>
        <p:nvSpPr>
          <p:cNvPr id="24" name="Tekstvak 30">
            <a:extLst>
              <a:ext uri="{FF2B5EF4-FFF2-40B4-BE49-F238E27FC236}">
                <a16:creationId xmlns:a16="http://schemas.microsoft.com/office/drawing/2014/main" id="{FA846DF1-E7EA-2748-389C-F2E8A7CEA203}"/>
              </a:ext>
            </a:extLst>
          </p:cNvPr>
          <p:cNvSpPr txBox="1"/>
          <p:nvPr/>
        </p:nvSpPr>
        <p:spPr>
          <a:xfrm>
            <a:off x="8360517" y="5885907"/>
            <a:ext cx="147181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300" dirty="0">
                <a:solidFill>
                  <a:schemeClr val="bg1"/>
                </a:solidFill>
                <a:latin typeface="Avenir Book" panose="02000503020000020003" pitchFamily="2" charset="0"/>
                <a:cs typeface="Dreaming Outloud Pro" panose="03050502040302030504" pitchFamily="66" charset="77"/>
              </a:rPr>
              <a:t>Achterkant lokaal</a:t>
            </a:r>
          </a:p>
        </p:txBody>
      </p:sp>
    </p:spTree>
    <p:extLst>
      <p:ext uri="{BB962C8B-B14F-4D97-AF65-F5344CB8AC3E}">
        <p14:creationId xmlns:p14="http://schemas.microsoft.com/office/powerpoint/2010/main" val="32302114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D3CFE-4967-CC42-F848-6772D5EA7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590CEF-568E-B93F-51DD-510571079005}"/>
              </a:ext>
            </a:extLst>
          </p:cNvPr>
          <p:cNvSpPr txBox="1"/>
          <p:nvPr/>
        </p:nvSpPr>
        <p:spPr>
          <a:xfrm>
            <a:off x="609222" y="172321"/>
            <a:ext cx="444352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6</a:t>
            </a:r>
            <a:r>
              <a:rPr lang="en-NL" sz="1600" dirty="0">
                <a:solidFill>
                  <a:schemeClr val="bg1"/>
                </a:solidFill>
                <a:latin typeface="Urbanist Black" panose="020B0A04040200000203" pitchFamily="34" charset="77"/>
                <a:ea typeface="Urbanist Black" panose="020B0A04040200000203" pitchFamily="34" charset="77"/>
                <a:cs typeface="Urbanist Black" panose="020B0A04040200000203" pitchFamily="34" charset="77"/>
              </a:rPr>
              <a:t>.3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61B1E9-870C-5766-2846-3DAE74F266FF}"/>
              </a:ext>
            </a:extLst>
          </p:cNvPr>
          <p:cNvSpPr txBox="1"/>
          <p:nvPr/>
        </p:nvSpPr>
        <p:spPr>
          <a:xfrm>
            <a:off x="1996088" y="592949"/>
            <a:ext cx="1935466" cy="423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1600" b="1" dirty="0">
                <a:solidFill>
                  <a:srgbClr val="2853A1"/>
                </a:solidFill>
                <a:latin typeface="Urbanist" panose="020B0A04040200000203" pitchFamily="34" charset="77"/>
                <a:ea typeface="Urbanist" panose="020B0A04040200000203" pitchFamily="34" charset="77"/>
                <a:cs typeface="Urbanist" panose="020B0A04040200000203" pitchFamily="34" charset="77"/>
              </a:rPr>
              <a:t>EMOTIENETWERKEN</a:t>
            </a:r>
            <a:endParaRPr lang="en-NL" sz="1600" b="1" dirty="0">
              <a:solidFill>
                <a:srgbClr val="2853A1"/>
              </a:solidFill>
              <a:latin typeface="Urbanist" panose="020B0A04040200000203" pitchFamily="34" charset="77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09A4DA-DD49-5113-1A62-81797396D9A5}"/>
              </a:ext>
            </a:extLst>
          </p:cNvPr>
          <p:cNvSpPr/>
          <p:nvPr/>
        </p:nvSpPr>
        <p:spPr>
          <a:xfrm>
            <a:off x="2147582" y="1887523"/>
            <a:ext cx="2441196" cy="4336841"/>
          </a:xfrm>
          <a:prstGeom prst="rect">
            <a:avLst/>
          </a:prstGeom>
          <a:solidFill>
            <a:schemeClr val="tx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50000"/>
              </a:lnSpc>
            </a:pPr>
            <a:endParaRPr lang="en-NL" sz="1300" b="0" i="0" dirty="0">
              <a:solidFill>
                <a:schemeClr val="accent3"/>
              </a:solidFill>
              <a:latin typeface="Avenir Book" panose="02000503020000020003" pitchFamily="2" charset="0"/>
              <a:ea typeface="Roboto Light" panose="02000000000000000000" pitchFamily="2" charset="0"/>
              <a:cs typeface="Arial Narrow" panose="020B0604020202020204" pitchFamily="34" charset="0"/>
            </a:endParaRPr>
          </a:p>
        </p:txBody>
      </p:sp>
      <p:pic>
        <p:nvPicPr>
          <p:cNvPr id="5" name="Afbeelding 46" descr="Afbeelding met vasthouden, persoon, hand&#10;&#10;Automatisch gegenereerde beschrijving">
            <a:extLst>
              <a:ext uri="{FF2B5EF4-FFF2-40B4-BE49-F238E27FC236}">
                <a16:creationId xmlns:a16="http://schemas.microsoft.com/office/drawing/2014/main" id="{718AD649-B927-931D-5184-9CCC34C534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816807" y="1199626"/>
            <a:ext cx="4344466" cy="5658374"/>
          </a:xfrm>
          <a:prstGeom prst="rect">
            <a:avLst/>
          </a:prstGeom>
        </p:spPr>
      </p:pic>
      <p:sp>
        <p:nvSpPr>
          <p:cNvPr id="7" name="Tekstvak 28">
            <a:extLst>
              <a:ext uri="{FF2B5EF4-FFF2-40B4-BE49-F238E27FC236}">
                <a16:creationId xmlns:a16="http://schemas.microsoft.com/office/drawing/2014/main" id="{7C2057B4-22F9-E056-1767-F8A1839E67D3}"/>
              </a:ext>
            </a:extLst>
          </p:cNvPr>
          <p:cNvSpPr txBox="1"/>
          <p:nvPr/>
        </p:nvSpPr>
        <p:spPr>
          <a:xfrm>
            <a:off x="2458248" y="1565438"/>
            <a:ext cx="1867171" cy="387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400" b="1" spc="600" dirty="0">
                <a:solidFill>
                  <a:schemeClr val="bg1"/>
                </a:solidFill>
                <a:latin typeface="Avenir Book" panose="02000503020000020003" pitchFamily="2" charset="0"/>
                <a:cs typeface="Courier New" panose="02070309020205020404" pitchFamily="49" charset="0"/>
              </a:rPr>
              <a:t>BESPREEK</a:t>
            </a:r>
          </a:p>
        </p:txBody>
      </p:sp>
      <p:sp>
        <p:nvSpPr>
          <p:cNvPr id="8" name="Tekstvak 21">
            <a:extLst>
              <a:ext uri="{FF2B5EF4-FFF2-40B4-BE49-F238E27FC236}">
                <a16:creationId xmlns:a16="http://schemas.microsoft.com/office/drawing/2014/main" id="{A1D32F0A-5EEE-102F-3489-A0F230564AE5}"/>
              </a:ext>
            </a:extLst>
          </p:cNvPr>
          <p:cNvSpPr txBox="1"/>
          <p:nvPr/>
        </p:nvSpPr>
        <p:spPr>
          <a:xfrm>
            <a:off x="2232348" y="1956663"/>
            <a:ext cx="2318973" cy="3062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Waarom voel je je zo over dit onderwerp?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nl-NL" sz="1300" dirty="0">
              <a:solidFill>
                <a:schemeClr val="bg1"/>
              </a:solidFill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Heb je zelf iets meegemaakt wat hiermee te maken heeft?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nl-NL" sz="1300" dirty="0">
              <a:solidFill>
                <a:schemeClr val="bg1"/>
              </a:solidFill>
              <a:latin typeface="Avenir Book" panose="02000503020000020003" pitchFamily="2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nl-NL" sz="1300" dirty="0">
                <a:solidFill>
                  <a:schemeClr val="bg1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Wat vind jij dat we in Nederland moeten doen met dit onderwerp?</a:t>
            </a:r>
          </a:p>
        </p:txBody>
      </p:sp>
      <p:pic>
        <p:nvPicPr>
          <p:cNvPr id="9" name="Afbeelding 14">
            <a:extLst>
              <a:ext uri="{FF2B5EF4-FFF2-40B4-BE49-F238E27FC236}">
                <a16:creationId xmlns:a16="http://schemas.microsoft.com/office/drawing/2014/main" id="{CC9C270A-6501-A852-4C07-5FAB20DCC4D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7853" y="588175"/>
            <a:ext cx="5602228" cy="421484"/>
          </a:xfrm>
          <a:prstGeom prst="rect">
            <a:avLst/>
          </a:prstGeom>
        </p:spPr>
      </p:pic>
      <p:sp>
        <p:nvSpPr>
          <p:cNvPr id="10" name="TextBox 18">
            <a:extLst>
              <a:ext uri="{FF2B5EF4-FFF2-40B4-BE49-F238E27FC236}">
                <a16:creationId xmlns:a16="http://schemas.microsoft.com/office/drawing/2014/main" id="{1EFD5284-DCE8-0399-B777-DC70E0B77073}"/>
              </a:ext>
            </a:extLst>
          </p:cNvPr>
          <p:cNvSpPr txBox="1"/>
          <p:nvPr/>
        </p:nvSpPr>
        <p:spPr>
          <a:xfrm>
            <a:off x="7005894" y="573073"/>
            <a:ext cx="3901196" cy="429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600" dirty="0" err="1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Doen</a:t>
            </a:r>
            <a:r>
              <a:rPr lang="en-GB" sz="1600" dirty="0">
                <a:solidFill>
                  <a:schemeClr val="bg1"/>
                </a:solidFill>
                <a:latin typeface="Avenir Book" panose="02000503020000020003" pitchFamily="2" charset="0"/>
                <a:ea typeface="Urbanist" panose="020B0A04040200000203" pitchFamily="34" charset="77"/>
                <a:cs typeface="Urbanist" panose="020B0A04040200000203" pitchFamily="34" charset="77"/>
              </a:rPr>
              <a:t>!</a:t>
            </a:r>
            <a:endParaRPr lang="en-NL" sz="1600" dirty="0">
              <a:solidFill>
                <a:schemeClr val="bg1"/>
              </a:solidFill>
              <a:latin typeface="Avenir Book" panose="02000503020000020003" pitchFamily="2" charset="0"/>
              <a:ea typeface="Urbanist" panose="020B0A04040200000203" pitchFamily="34" charset="77"/>
              <a:cs typeface="Urbanist" panose="020B0A04040200000203" pitchFamily="34" charset="77"/>
            </a:endParaRPr>
          </a:p>
        </p:txBody>
      </p:sp>
      <p:sp>
        <p:nvSpPr>
          <p:cNvPr id="11" name="TextBox 29">
            <a:extLst>
              <a:ext uri="{FF2B5EF4-FFF2-40B4-BE49-F238E27FC236}">
                <a16:creationId xmlns:a16="http://schemas.microsoft.com/office/drawing/2014/main" id="{92586AE7-1C7B-540A-4743-E549AA8486AF}"/>
              </a:ext>
            </a:extLst>
          </p:cNvPr>
          <p:cNvSpPr txBox="1"/>
          <p:nvPr/>
        </p:nvSpPr>
        <p:spPr>
          <a:xfrm>
            <a:off x="6608507" y="1049928"/>
            <a:ext cx="4841574" cy="2433057"/>
          </a:xfrm>
          <a:prstGeom prst="rect">
            <a:avLst/>
          </a:prstGeom>
          <a:solidFill>
            <a:srgbClr val="17B9E8"/>
          </a:solidFill>
          <a:effectLst>
            <a:outerShdw dist="71720" dir="2520000" algn="tl" rotWithShape="0">
              <a:schemeClr val="tx2"/>
            </a:outerShdw>
          </a:effectLst>
        </p:spPr>
        <p:txBody>
          <a:bodyPr wrap="square" lIns="360000" tIns="180000" rIns="360000" bIns="180000" rtlCol="0">
            <a:spAutoFit/>
          </a:bodyPr>
          <a:lstStyle/>
          <a:p>
            <a:pPr algn="l">
              <a:lnSpc>
                <a:spcPct val="150000"/>
              </a:lnSpc>
            </a:pPr>
            <a:endParaRPr lang="en-US" sz="1300" b="0" i="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  <a:p>
            <a:pPr algn="l">
              <a:lnSpc>
                <a:spcPct val="150000"/>
              </a:lnSpc>
            </a:pPr>
            <a:endParaRPr lang="en-US" sz="130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  <a:p>
            <a:pPr algn="l">
              <a:lnSpc>
                <a:spcPct val="150000"/>
              </a:lnSpc>
            </a:pPr>
            <a:endParaRPr lang="en-US" sz="1300" b="0" i="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  <a:p>
            <a:pPr algn="l">
              <a:lnSpc>
                <a:spcPct val="150000"/>
              </a:lnSpc>
            </a:pPr>
            <a:endParaRPr lang="en-US" sz="130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  <a:p>
            <a:pPr algn="l">
              <a:lnSpc>
                <a:spcPct val="150000"/>
              </a:lnSpc>
            </a:pPr>
            <a:endParaRPr lang="en-US" sz="1300" b="0" i="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  <a:p>
            <a:pPr algn="l">
              <a:lnSpc>
                <a:spcPct val="150000"/>
              </a:lnSpc>
            </a:pPr>
            <a:endParaRPr lang="en-US" sz="130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  <a:p>
            <a:pPr algn="l">
              <a:lnSpc>
                <a:spcPct val="150000"/>
              </a:lnSpc>
            </a:pPr>
            <a:endParaRPr lang="en-US" sz="1300" b="0" i="0" dirty="0">
              <a:solidFill>
                <a:schemeClr val="bg1"/>
              </a:solidFill>
              <a:latin typeface="Avenir Book" panose="02000503020000020003" pitchFamily="2" charset="0"/>
              <a:ea typeface="Roboto Light" panose="02000000000000000000" pitchFamily="2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334A43F-B84A-673F-13C5-EEE1C3EB56BD}"/>
              </a:ext>
            </a:extLst>
          </p:cNvPr>
          <p:cNvSpPr/>
          <p:nvPr/>
        </p:nvSpPr>
        <p:spPr>
          <a:xfrm>
            <a:off x="6761527" y="1199626"/>
            <a:ext cx="4538444" cy="2130803"/>
          </a:xfrm>
          <a:prstGeom prst="roundRect">
            <a:avLst/>
          </a:prstGeom>
          <a:noFill/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50000"/>
              </a:lnSpc>
            </a:pPr>
            <a:endParaRPr lang="en-NL" sz="1300" b="0" i="0" dirty="0">
              <a:solidFill>
                <a:schemeClr val="accent3"/>
              </a:solidFill>
              <a:latin typeface="Avenir Book" panose="02000503020000020003" pitchFamily="2" charset="0"/>
              <a:ea typeface="Roboto Light" panose="02000000000000000000" pitchFamily="2" charset="0"/>
              <a:cs typeface="Arial Narrow" panose="020B0604020202020204" pitchFamily="34" charset="0"/>
            </a:endParaRPr>
          </a:p>
        </p:txBody>
      </p:sp>
      <p:sp>
        <p:nvSpPr>
          <p:cNvPr id="13" name="Tekstvak 33">
            <a:extLst>
              <a:ext uri="{FF2B5EF4-FFF2-40B4-BE49-F238E27FC236}">
                <a16:creationId xmlns:a16="http://schemas.microsoft.com/office/drawing/2014/main" id="{B1293D0A-41F2-56D3-FAE0-3667CEFC584C}"/>
              </a:ext>
            </a:extLst>
          </p:cNvPr>
          <p:cNvSpPr txBox="1"/>
          <p:nvPr/>
        </p:nvSpPr>
        <p:spPr>
          <a:xfrm>
            <a:off x="8243145" y="1276653"/>
            <a:ext cx="18565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>
                <a:latin typeface="Avenir Book" panose="02000503020000020003" pitchFamily="2" charset="0"/>
                <a:cs typeface="Calibri" panose="020F0502020204030204" pitchFamily="34" charset="0"/>
              </a:rPr>
              <a:t>Hoe voel jij je over…</a:t>
            </a:r>
          </a:p>
        </p:txBody>
      </p:sp>
      <p:sp>
        <p:nvSpPr>
          <p:cNvPr id="14" name="Tekstvak 34">
            <a:extLst>
              <a:ext uri="{FF2B5EF4-FFF2-40B4-BE49-F238E27FC236}">
                <a16:creationId xmlns:a16="http://schemas.microsoft.com/office/drawing/2014/main" id="{34332E59-5FFD-9ACB-CBEB-DBA0441AE811}"/>
              </a:ext>
            </a:extLst>
          </p:cNvPr>
          <p:cNvSpPr txBox="1"/>
          <p:nvPr/>
        </p:nvSpPr>
        <p:spPr>
          <a:xfrm>
            <a:off x="7870502" y="1795753"/>
            <a:ext cx="27815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b="1" dirty="0">
                <a:latin typeface="Avenir Book" panose="02000503020000020003" pitchFamily="2" charset="0"/>
                <a:cs typeface="Calibri" panose="020F0502020204030204" pitchFamily="34" charset="0"/>
              </a:rPr>
              <a:t>ARMOEDE EN ONGELIJKHEID</a:t>
            </a:r>
          </a:p>
        </p:txBody>
      </p:sp>
      <p:sp>
        <p:nvSpPr>
          <p:cNvPr id="15" name="Tekstvak 35">
            <a:extLst>
              <a:ext uri="{FF2B5EF4-FFF2-40B4-BE49-F238E27FC236}">
                <a16:creationId xmlns:a16="http://schemas.microsoft.com/office/drawing/2014/main" id="{10E289BC-FEBE-0691-6E5F-4740B32C7DBD}"/>
              </a:ext>
            </a:extLst>
          </p:cNvPr>
          <p:cNvSpPr txBox="1"/>
          <p:nvPr/>
        </p:nvSpPr>
        <p:spPr>
          <a:xfrm>
            <a:off x="6608507" y="2314853"/>
            <a:ext cx="2209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latin typeface="Avenir Book" panose="02000503020000020003" pitchFamily="2" charset="0"/>
                <a:cs typeface="Calibri" panose="020F0502020204030204" pitchFamily="34" charset="0"/>
              </a:rPr>
              <a:t>Ken je armoede in je omgeving?</a:t>
            </a:r>
          </a:p>
        </p:txBody>
      </p:sp>
      <p:sp>
        <p:nvSpPr>
          <p:cNvPr id="16" name="Tekstvak 36">
            <a:extLst>
              <a:ext uri="{FF2B5EF4-FFF2-40B4-BE49-F238E27FC236}">
                <a16:creationId xmlns:a16="http://schemas.microsoft.com/office/drawing/2014/main" id="{87F65F8A-4B3B-7712-5188-3C5202CB2B28}"/>
              </a:ext>
            </a:extLst>
          </p:cNvPr>
          <p:cNvSpPr txBox="1"/>
          <p:nvPr/>
        </p:nvSpPr>
        <p:spPr>
          <a:xfrm>
            <a:off x="9165748" y="2314853"/>
            <a:ext cx="2209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latin typeface="Avenir Book" panose="02000503020000020003" pitchFamily="2" charset="0"/>
                <a:cs typeface="Calibri" panose="020F0502020204030204" pitchFamily="34" charset="0"/>
              </a:rPr>
              <a:t>Mag er ongelijkheid zijn in Nederland?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07254E-79D9-B7AA-52E2-9056A4CC0CD7}"/>
              </a:ext>
            </a:extLst>
          </p:cNvPr>
          <p:cNvSpPr/>
          <p:nvPr/>
        </p:nvSpPr>
        <p:spPr>
          <a:xfrm>
            <a:off x="7903954" y="3816512"/>
            <a:ext cx="2336848" cy="2386802"/>
          </a:xfrm>
          <a:prstGeom prst="rect">
            <a:avLst/>
          </a:prstGeom>
          <a:solidFill>
            <a:srgbClr val="703F91">
              <a:alpha val="85288"/>
            </a:srgb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50000"/>
              </a:lnSpc>
            </a:pPr>
            <a:endParaRPr lang="en-NL" sz="1300" b="0" i="0" dirty="0">
              <a:solidFill>
                <a:schemeClr val="accent3"/>
              </a:solidFill>
              <a:latin typeface="Avenir Book" panose="02000503020000020003" pitchFamily="2" charset="0"/>
              <a:ea typeface="Roboto Light" panose="02000000000000000000" pitchFamily="2" charset="0"/>
              <a:cs typeface="Arial Narrow" panose="020B0604020202020204" pitchFamily="34" charset="0"/>
            </a:endParaRPr>
          </a:p>
        </p:txBody>
      </p:sp>
      <p:sp>
        <p:nvSpPr>
          <p:cNvPr id="18" name="Tekstvak 29">
            <a:extLst>
              <a:ext uri="{FF2B5EF4-FFF2-40B4-BE49-F238E27FC236}">
                <a16:creationId xmlns:a16="http://schemas.microsoft.com/office/drawing/2014/main" id="{7AC29E91-04AE-08AC-C81D-7994FEC5458B}"/>
              </a:ext>
            </a:extLst>
          </p:cNvPr>
          <p:cNvSpPr txBox="1"/>
          <p:nvPr/>
        </p:nvSpPr>
        <p:spPr>
          <a:xfrm>
            <a:off x="8003837" y="5439699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Avenir Book" panose="02000503020000020003" pitchFamily="2" charset="0"/>
                <a:cs typeface="Dreaming Outloud Pro" panose="03050502040302030504" pitchFamily="66" charset="77"/>
              </a:rPr>
              <a:t>BLIJ</a:t>
            </a:r>
          </a:p>
        </p:txBody>
      </p:sp>
      <p:sp>
        <p:nvSpPr>
          <p:cNvPr id="19" name="Tekstvak 30">
            <a:extLst>
              <a:ext uri="{FF2B5EF4-FFF2-40B4-BE49-F238E27FC236}">
                <a16:creationId xmlns:a16="http://schemas.microsoft.com/office/drawing/2014/main" id="{077691E0-0F97-0FA9-4365-42903B5A66FC}"/>
              </a:ext>
            </a:extLst>
          </p:cNvPr>
          <p:cNvSpPr txBox="1"/>
          <p:nvPr/>
        </p:nvSpPr>
        <p:spPr>
          <a:xfrm>
            <a:off x="8003837" y="4236949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Avenir Book" panose="02000503020000020003" pitchFamily="2" charset="0"/>
                <a:cs typeface="Dreaming Outloud Pro" panose="03050502040302030504" pitchFamily="66" charset="77"/>
              </a:rPr>
              <a:t>BOOS</a:t>
            </a:r>
          </a:p>
        </p:txBody>
      </p:sp>
      <p:sp>
        <p:nvSpPr>
          <p:cNvPr id="20" name="Tekstvak 31">
            <a:extLst>
              <a:ext uri="{FF2B5EF4-FFF2-40B4-BE49-F238E27FC236}">
                <a16:creationId xmlns:a16="http://schemas.microsoft.com/office/drawing/2014/main" id="{E105BE7C-A1C0-0001-CB61-252847BDE40D}"/>
              </a:ext>
            </a:extLst>
          </p:cNvPr>
          <p:cNvSpPr txBox="1"/>
          <p:nvPr/>
        </p:nvSpPr>
        <p:spPr>
          <a:xfrm>
            <a:off x="9387883" y="4245338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Avenir Book" panose="02000503020000020003" pitchFamily="2" charset="0"/>
                <a:cs typeface="Dreaming Outloud Pro" panose="03050502040302030504" pitchFamily="66" charset="77"/>
              </a:rPr>
              <a:t>BANG</a:t>
            </a:r>
          </a:p>
        </p:txBody>
      </p:sp>
      <p:sp>
        <p:nvSpPr>
          <p:cNvPr id="21" name="Tekstvak 32">
            <a:extLst>
              <a:ext uri="{FF2B5EF4-FFF2-40B4-BE49-F238E27FC236}">
                <a16:creationId xmlns:a16="http://schemas.microsoft.com/office/drawing/2014/main" id="{298BDDD1-97D2-7287-7E3C-FEF56C6C337C}"/>
              </a:ext>
            </a:extLst>
          </p:cNvPr>
          <p:cNvSpPr txBox="1"/>
          <p:nvPr/>
        </p:nvSpPr>
        <p:spPr>
          <a:xfrm>
            <a:off x="8930546" y="5448088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Avenir Book" panose="02000503020000020003" pitchFamily="2" charset="0"/>
                <a:cs typeface="Dreaming Outloud Pro" panose="03050502040302030504" pitchFamily="66" charset="77"/>
              </a:rPr>
              <a:t>BEDROEFD</a:t>
            </a:r>
          </a:p>
        </p:txBody>
      </p:sp>
      <p:sp>
        <p:nvSpPr>
          <p:cNvPr id="22" name="Tekstvak 30">
            <a:extLst>
              <a:ext uri="{FF2B5EF4-FFF2-40B4-BE49-F238E27FC236}">
                <a16:creationId xmlns:a16="http://schemas.microsoft.com/office/drawing/2014/main" id="{201F72AE-6593-8CCA-4006-2ABB33129E86}"/>
              </a:ext>
            </a:extLst>
          </p:cNvPr>
          <p:cNvSpPr txBox="1"/>
          <p:nvPr/>
        </p:nvSpPr>
        <p:spPr>
          <a:xfrm>
            <a:off x="8415147" y="3876342"/>
            <a:ext cx="132805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300" dirty="0">
                <a:solidFill>
                  <a:schemeClr val="bg1"/>
                </a:solidFill>
                <a:latin typeface="Avenir Book" panose="02000503020000020003" pitchFamily="2" charset="0"/>
                <a:cs typeface="Dreaming Outloud Pro" panose="03050502040302030504" pitchFamily="66" charset="77"/>
              </a:rPr>
              <a:t>Voorkant lokaal</a:t>
            </a:r>
          </a:p>
        </p:txBody>
      </p:sp>
      <p:sp>
        <p:nvSpPr>
          <p:cNvPr id="23" name="Tekstvak 30">
            <a:extLst>
              <a:ext uri="{FF2B5EF4-FFF2-40B4-BE49-F238E27FC236}">
                <a16:creationId xmlns:a16="http://schemas.microsoft.com/office/drawing/2014/main" id="{1A14813B-3226-0A4E-E375-F2B5BF1BFE3B}"/>
              </a:ext>
            </a:extLst>
          </p:cNvPr>
          <p:cNvSpPr txBox="1"/>
          <p:nvPr/>
        </p:nvSpPr>
        <p:spPr>
          <a:xfrm>
            <a:off x="8360517" y="5885907"/>
            <a:ext cx="147181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300" dirty="0">
                <a:solidFill>
                  <a:schemeClr val="bg1"/>
                </a:solidFill>
                <a:latin typeface="Avenir Book" panose="02000503020000020003" pitchFamily="2" charset="0"/>
                <a:cs typeface="Dreaming Outloud Pro" panose="03050502040302030504" pitchFamily="66" charset="77"/>
              </a:rPr>
              <a:t>Achterkant lokaal</a:t>
            </a:r>
          </a:p>
        </p:txBody>
      </p:sp>
    </p:spTree>
    <p:extLst>
      <p:ext uri="{BB962C8B-B14F-4D97-AF65-F5344CB8AC3E}">
        <p14:creationId xmlns:p14="http://schemas.microsoft.com/office/powerpoint/2010/main" val="3769118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C3C27-7682-ADA0-30EC-9447199DE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8">
            <a:extLst>
              <a:ext uri="{FF2B5EF4-FFF2-40B4-BE49-F238E27FC236}">
                <a16:creationId xmlns:a16="http://schemas.microsoft.com/office/drawing/2014/main" id="{360026EC-D3BD-15A7-8F7D-7D460130C05C}"/>
              </a:ext>
            </a:extLst>
          </p:cNvPr>
          <p:cNvSpPr txBox="1"/>
          <p:nvPr/>
        </p:nvSpPr>
        <p:spPr>
          <a:xfrm>
            <a:off x="4583875" y="3032296"/>
            <a:ext cx="2974210" cy="666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1300" b="0" i="0" dirty="0">
                <a:solidFill>
                  <a:schemeClr val="accent3"/>
                </a:solidFill>
                <a:latin typeface="Avenir Light" panose="020B0402020203020204" pitchFamily="34" charset="77"/>
                <a:ea typeface="Roboto Light" panose="02000000000000000000" pitchFamily="2" charset="0"/>
              </a:rPr>
              <a:t>Je kunt verschillende soorten argumenten gebruiken.</a:t>
            </a:r>
          </a:p>
        </p:txBody>
      </p:sp>
      <p:pic>
        <p:nvPicPr>
          <p:cNvPr id="3" name="Afbeelding 2" descr="Afbeelding met Lettertype, tekst, logo, Graphics&#10;&#10;Door AI gegenereerde inhoud is mogelijk onjuist.">
            <a:extLst>
              <a:ext uri="{FF2B5EF4-FFF2-40B4-BE49-F238E27FC236}">
                <a16:creationId xmlns:a16="http://schemas.microsoft.com/office/drawing/2014/main" id="{817F955E-0C6C-2209-39A2-835C18930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9909" y="5105399"/>
            <a:ext cx="2012091" cy="201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20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1308</Words>
  <Application>Microsoft Macintosh PowerPoint</Application>
  <PresentationFormat>Breedbeeld</PresentationFormat>
  <Paragraphs>235</Paragraphs>
  <Slides>19</Slides>
  <Notes>1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11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31" baseType="lpstr">
      <vt:lpstr>Aptos</vt:lpstr>
      <vt:lpstr>Aptos Display</vt:lpstr>
      <vt:lpstr>Arial</vt:lpstr>
      <vt:lpstr>Avenir Black</vt:lpstr>
      <vt:lpstr>Avenir Book</vt:lpstr>
      <vt:lpstr>Avenir Light</vt:lpstr>
      <vt:lpstr>Geckoy</vt:lpstr>
      <vt:lpstr>Roboto Light</vt:lpstr>
      <vt:lpstr>Urbanist</vt:lpstr>
      <vt:lpstr>Urbanist Black</vt:lpstr>
      <vt:lpstr>Wingdings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Eline Katerberg</dc:creator>
  <cp:lastModifiedBy>Leslab | Stijn Van Oers</cp:lastModifiedBy>
  <cp:revision>5</cp:revision>
  <dcterms:created xsi:type="dcterms:W3CDTF">2024-12-19T10:12:48Z</dcterms:created>
  <dcterms:modified xsi:type="dcterms:W3CDTF">2025-10-06T14:33:47Z</dcterms:modified>
</cp:coreProperties>
</file>