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896" r:id="rId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5E6"/>
    <a:srgbClr val="285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3"/>
    <p:restoredTop sz="94754"/>
  </p:normalViewPr>
  <p:slideViewPr>
    <p:cSldViewPr snapToGrid="0">
      <p:cViewPr varScale="1">
        <p:scale>
          <a:sx n="99" d="100"/>
          <a:sy n="99" d="100"/>
        </p:scale>
        <p:origin x="48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BD6CC-3743-E142-845D-C4785B5839F1}" type="datetimeFigureOut">
              <a:rPr lang="en-NL" smtClean="0"/>
              <a:t>9/11/25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3874B-F141-C246-BFF2-8319A6A393F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57385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AFE7-BEDC-EA8C-C1C2-7C568A656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694D7F-1215-16ED-2FF4-EDED19E43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8A3D2-9EB2-2564-E5DE-B6D8C993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A7E11-1920-0E8C-2AC9-6291BC710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3F52B-B7BD-BB30-E633-3A3A2B61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178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4B861-0EB7-4FBD-BE90-6B824E3FA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7D2F8-BB01-BA79-86F7-B5B70E52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6101C-BF40-63DA-D93F-51C57B62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2F3A2-49D1-3CB2-DB25-18A3458F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CC22D-22EC-155F-FC47-3AE587EF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8292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32A5C-19A0-5A90-2A36-9752481E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C376D-39BD-F00E-32C8-1E084B9C8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52D61-A2A3-C6AD-D3BF-D00B70A71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2234F-1156-EFA2-4242-66A4298E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FD4D6-66FC-E567-938D-E3707B31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3884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D111-2E8F-CEE3-6961-071C28DF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7D116-A47D-0119-A68B-33AF9FBCA7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AC7FB-C319-8049-FA0E-C3D1A83DE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D668A-46FA-1094-3FC1-349C2CD1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1E441-7FAC-0D82-3667-E5ED7E61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B0066-3508-D37F-1C89-F1206970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657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2DEB2-BCE7-E45C-1E34-3B6BC88F2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45A94-2EC2-4851-30EA-61CCC1C2F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483AA-B4A2-7621-B03D-B8D596C20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7259A9-1344-8644-6A27-EB1236D6B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980ADC-B2FE-7821-87CE-8F24634FA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46A0C4-142C-9F6D-A80F-0CFA8F0B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03962-1BF5-2025-1DE3-443BA777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F8192-174E-B4EA-583B-113F40841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2386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855B-9C93-F99C-07D9-779AAAFB0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7AF0B8-90A3-1BF1-52DF-4C2639CEC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5CFF5-C824-656C-F4DA-0AEA61989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521C52-D301-B261-61A0-DE31A9A9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5275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0F05F0-04EC-9298-1C2B-50A0DA4E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74D03E-0A05-2112-F730-92B92C96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61686-5C73-82D6-FAF7-22927565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992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1CFF3-FB03-A69C-007D-5194DED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FC26-A13B-01A9-280E-D494DE317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E2E3B-0DAB-A33B-9A17-CE16BA154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663BA-C42E-1E6D-AF86-700B931A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A4DDC-2888-92EC-F46C-19CCEB83E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25BE5-E725-8865-4C60-156E12B1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809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D82BC-4BF5-EA02-5BFE-FEE26D314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0D943E-ACF4-F01E-8005-6FB57934D3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1C470-BB67-1C5A-8C89-96C278C8B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8CB87-A6BB-F4FA-D65D-CC093784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752F1-0D7A-E6D4-11ED-E40C32FB0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AA7E2-DEC6-869F-7A31-47A8FF895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794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956AA-6C8E-81F1-E715-B91C8DDB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C5E549-2337-7E0E-F993-2FB05FECA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8AC3E-4E64-29F5-4E52-8073FE14C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E42AD-20A1-2322-448D-10AEADBA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65FBC-C879-3230-AE64-7F7B1726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1603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DDA9D6-9769-15D7-F236-98590686E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B5E570-4219-4B89-636E-F01F19A70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0B9EC-34D0-D434-CFCC-2056F0D34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69527-7ED5-75A0-7ED6-E1D03868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564F3-0FF9-5F9F-6656-936CDAEE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98870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Rechthoek, plein, schermopname&#10;&#10;Automatisch gegenereerde beschrijving">
            <a:extLst>
              <a:ext uri="{FF2B5EF4-FFF2-40B4-BE49-F238E27FC236}">
                <a16:creationId xmlns:a16="http://schemas.microsoft.com/office/drawing/2014/main" id="{8DA04DAF-537D-1142-171A-9AF69A53C7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3F35323-6BD1-AEFE-0A98-0F9B53978E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-355979"/>
            <a:ext cx="12192000" cy="756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720A6B-CB06-4931-3419-905888CA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CC50E-D17A-06D8-B896-76A5439FD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88FFD-67BF-1E47-7549-E0D41A47E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6005A8-D6F4-EF46-9314-8664A9B1B947}" type="datetimeFigureOut">
              <a:rPr lang="en-NL" smtClean="0"/>
              <a:t>9/11/25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DFBB-9CC5-BED9-8D01-5E128C5D2A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48E59-F352-F1C0-CA3B-09B7D1510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3211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C3C27-7682-ADA0-30EC-9447199DE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chermopname, blauw, Elektrisch blauw, ontwerp&#10;&#10;Automatisch gegenereerde beschrijving">
            <a:extLst>
              <a:ext uri="{FF2B5EF4-FFF2-40B4-BE49-F238E27FC236}">
                <a16:creationId xmlns:a16="http://schemas.microsoft.com/office/drawing/2014/main" id="{9F86A7EF-6295-2D4D-90D4-1F4723082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62" y="149845"/>
            <a:ext cx="4322581" cy="883310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A773698F-1CC3-9AF1-8F37-0145FBCC973F}"/>
              </a:ext>
            </a:extLst>
          </p:cNvPr>
          <p:cNvSpPr txBox="1"/>
          <p:nvPr/>
        </p:nvSpPr>
        <p:spPr>
          <a:xfrm>
            <a:off x="1225850" y="625368"/>
            <a:ext cx="3260309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b="0" i="0" dirty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EXTRA</a:t>
            </a:r>
            <a:r>
              <a:rPr lang="en-NL" sz="1400" b="0" i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:</a:t>
            </a:r>
            <a:endParaRPr lang="en-NL" sz="1400" b="0" i="0" dirty="0">
              <a:solidFill>
                <a:srgbClr val="2853A1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ADAC99F4-D395-7E29-625B-B59E92A61B42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ED7360C-D7B9-F668-FC6A-61D96A21C750}"/>
              </a:ext>
            </a:extLst>
          </p:cNvPr>
          <p:cNvSpPr txBox="1"/>
          <p:nvPr/>
        </p:nvSpPr>
        <p:spPr>
          <a:xfrm>
            <a:off x="1996088" y="592949"/>
            <a:ext cx="2532681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VERKIEZINGSDEBAT BINGO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grpSp>
        <p:nvGrpSpPr>
          <p:cNvPr id="31" name="Groep 30">
            <a:extLst>
              <a:ext uri="{FF2B5EF4-FFF2-40B4-BE49-F238E27FC236}">
                <a16:creationId xmlns:a16="http://schemas.microsoft.com/office/drawing/2014/main" id="{CC616400-2EC6-8C5D-AAB1-980C2C07893D}"/>
              </a:ext>
            </a:extLst>
          </p:cNvPr>
          <p:cNvGrpSpPr/>
          <p:nvPr/>
        </p:nvGrpSpPr>
        <p:grpSpPr>
          <a:xfrm>
            <a:off x="477791" y="2617263"/>
            <a:ext cx="2357293" cy="914400"/>
            <a:chOff x="477791" y="2712425"/>
            <a:chExt cx="2357293" cy="914400"/>
          </a:xfrm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17FF79C1-A8FD-6420-F05B-C0AD09C87BC4}"/>
                </a:ext>
              </a:extLst>
            </p:cNvPr>
            <p:cNvSpPr/>
            <p:nvPr/>
          </p:nvSpPr>
          <p:spPr>
            <a:xfrm>
              <a:off x="562262" y="2712425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AD551569-53D1-2E65-20D8-CE79DC8E0875}"/>
                </a:ext>
              </a:extLst>
            </p:cNvPr>
            <p:cNvSpPr txBox="1"/>
            <p:nvPr/>
          </p:nvSpPr>
          <p:spPr>
            <a:xfrm>
              <a:off x="477791" y="2928769"/>
              <a:ext cx="23572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Drogreden: </a:t>
              </a:r>
              <a:br>
                <a:rPr lang="nl-NL" sz="1400" dirty="0">
                  <a:latin typeface="Avenir Book" panose="02000503020000020003" pitchFamily="2" charset="0"/>
                </a:rPr>
              </a:br>
              <a:r>
                <a:rPr lang="nl-NL" sz="1400" dirty="0">
                  <a:latin typeface="Avenir Book" panose="02000503020000020003" pitchFamily="2" charset="0"/>
                </a:rPr>
                <a:t>Overhaaste generalisatie</a:t>
              </a:r>
              <a:endParaRPr lang="en-NL" sz="1400" dirty="0">
                <a:solidFill>
                  <a:srgbClr val="000000"/>
                </a:solidFill>
                <a:latin typeface="Avenir Book" panose="02000503020000020003" pitchFamily="2" charset="0"/>
                <a:ea typeface="Roboto Light" panose="02000000000000000000" pitchFamily="2" charset="0"/>
              </a:endParaRPr>
            </a:p>
          </p:txBody>
        </p:sp>
      </p:grpSp>
      <p:grpSp>
        <p:nvGrpSpPr>
          <p:cNvPr id="36" name="Groep 35">
            <a:extLst>
              <a:ext uri="{FF2B5EF4-FFF2-40B4-BE49-F238E27FC236}">
                <a16:creationId xmlns:a16="http://schemas.microsoft.com/office/drawing/2014/main" id="{42C53384-2B6B-CB60-9E5E-7BBCE6A60790}"/>
              </a:ext>
            </a:extLst>
          </p:cNvPr>
          <p:cNvGrpSpPr/>
          <p:nvPr/>
        </p:nvGrpSpPr>
        <p:grpSpPr>
          <a:xfrm>
            <a:off x="3599264" y="5784864"/>
            <a:ext cx="2225688" cy="914400"/>
            <a:chOff x="3599264" y="6119717"/>
            <a:chExt cx="2225688" cy="914400"/>
          </a:xfrm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8A839583-7575-7E23-67A0-F099E38AC89C}"/>
                </a:ext>
              </a:extLst>
            </p:cNvPr>
            <p:cNvSpPr/>
            <p:nvPr/>
          </p:nvSpPr>
          <p:spPr>
            <a:xfrm>
              <a:off x="3599264" y="6119717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FDC28845-6555-20A5-8846-90BE4AFE2E7E}"/>
                </a:ext>
              </a:extLst>
            </p:cNvPr>
            <p:cNvSpPr txBox="1"/>
            <p:nvPr/>
          </p:nvSpPr>
          <p:spPr>
            <a:xfrm>
              <a:off x="3803193" y="6246313"/>
              <a:ext cx="170165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Drogreden: Onjuist beroep op autoriteit</a:t>
              </a:r>
            </a:p>
          </p:txBody>
        </p:sp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E2CF8C68-965B-01BD-60F0-7BDF0DAE6296}"/>
              </a:ext>
            </a:extLst>
          </p:cNvPr>
          <p:cNvGrpSpPr/>
          <p:nvPr/>
        </p:nvGrpSpPr>
        <p:grpSpPr>
          <a:xfrm>
            <a:off x="9673269" y="3695272"/>
            <a:ext cx="2225688" cy="914400"/>
            <a:chOff x="9673269" y="3844053"/>
            <a:chExt cx="2225688" cy="914400"/>
          </a:xfrm>
        </p:grpSpPr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E958994-0AAD-DB19-EADE-0226566C28D9}"/>
                </a:ext>
              </a:extLst>
            </p:cNvPr>
            <p:cNvSpPr/>
            <p:nvPr/>
          </p:nvSpPr>
          <p:spPr>
            <a:xfrm>
              <a:off x="9673269" y="3844053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Tekstvak 36">
              <a:extLst>
                <a:ext uri="{FF2B5EF4-FFF2-40B4-BE49-F238E27FC236}">
                  <a16:creationId xmlns:a16="http://schemas.microsoft.com/office/drawing/2014/main" id="{F4D41387-62A2-04E7-E4E8-4B0B8F85E53D}"/>
                </a:ext>
              </a:extLst>
            </p:cNvPr>
            <p:cNvSpPr txBox="1"/>
            <p:nvPr/>
          </p:nvSpPr>
          <p:spPr>
            <a:xfrm>
              <a:off x="9673269" y="4072222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Drogreden:</a:t>
              </a:r>
            </a:p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Persoonlijke aanval</a:t>
              </a:r>
            </a:p>
          </p:txBody>
        </p:sp>
      </p:grpSp>
      <p:grpSp>
        <p:nvGrpSpPr>
          <p:cNvPr id="65" name="Groep 64">
            <a:extLst>
              <a:ext uri="{FF2B5EF4-FFF2-40B4-BE49-F238E27FC236}">
                <a16:creationId xmlns:a16="http://schemas.microsoft.com/office/drawing/2014/main" id="{B22F6AB6-3F53-8459-3C62-F5948134BFED}"/>
              </a:ext>
            </a:extLst>
          </p:cNvPr>
          <p:cNvGrpSpPr/>
          <p:nvPr/>
        </p:nvGrpSpPr>
        <p:grpSpPr>
          <a:xfrm>
            <a:off x="9673269" y="4740068"/>
            <a:ext cx="2225688" cy="914400"/>
            <a:chOff x="9673269" y="4990232"/>
            <a:chExt cx="2225688" cy="914400"/>
          </a:xfrm>
        </p:grpSpPr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63B6208-4720-222F-FCDC-7E236200EE80}"/>
                </a:ext>
              </a:extLst>
            </p:cNvPr>
            <p:cNvSpPr/>
            <p:nvPr/>
          </p:nvSpPr>
          <p:spPr>
            <a:xfrm>
              <a:off x="9673269" y="4990232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Tekstvak 37">
              <a:extLst>
                <a:ext uri="{FF2B5EF4-FFF2-40B4-BE49-F238E27FC236}">
                  <a16:creationId xmlns:a16="http://schemas.microsoft.com/office/drawing/2014/main" id="{8F793385-5D9D-E64F-BE1D-496DB2635548}"/>
                </a:ext>
              </a:extLst>
            </p:cNvPr>
            <p:cNvSpPr txBox="1"/>
            <p:nvPr/>
          </p:nvSpPr>
          <p:spPr>
            <a:xfrm>
              <a:off x="9673269" y="5199273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Drogreden: </a:t>
              </a:r>
            </a:p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Ontduiken van bewijslast</a:t>
              </a:r>
            </a:p>
          </p:txBody>
        </p:sp>
      </p:grpSp>
      <p:grpSp>
        <p:nvGrpSpPr>
          <p:cNvPr id="58" name="Groep 57">
            <a:extLst>
              <a:ext uri="{FF2B5EF4-FFF2-40B4-BE49-F238E27FC236}">
                <a16:creationId xmlns:a16="http://schemas.microsoft.com/office/drawing/2014/main" id="{9A72E2A8-7B90-35F4-BD9D-ADE1C3C9F6BA}"/>
              </a:ext>
            </a:extLst>
          </p:cNvPr>
          <p:cNvGrpSpPr/>
          <p:nvPr/>
        </p:nvGrpSpPr>
        <p:grpSpPr>
          <a:xfrm>
            <a:off x="6636266" y="2618242"/>
            <a:ext cx="2225688" cy="914400"/>
            <a:chOff x="6636266" y="2712425"/>
            <a:chExt cx="2225688" cy="9144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8EFB67D1-E9FA-E4E7-9AA9-D2A47812EA68}"/>
                </a:ext>
              </a:extLst>
            </p:cNvPr>
            <p:cNvSpPr/>
            <p:nvPr/>
          </p:nvSpPr>
          <p:spPr>
            <a:xfrm>
              <a:off x="6636266" y="2712425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E8B1B967-CC62-8DD7-67C0-FD846A024DE8}"/>
                </a:ext>
              </a:extLst>
            </p:cNvPr>
            <p:cNvSpPr txBox="1"/>
            <p:nvPr/>
          </p:nvSpPr>
          <p:spPr>
            <a:xfrm>
              <a:off x="6636266" y="2928769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Drogreden:</a:t>
              </a:r>
            </a:p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Bespelen van het publiek</a:t>
              </a:r>
            </a:p>
          </p:txBody>
        </p:sp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F4415352-0A28-45D6-7D40-2BA1E8C42E9E}"/>
              </a:ext>
            </a:extLst>
          </p:cNvPr>
          <p:cNvGrpSpPr/>
          <p:nvPr/>
        </p:nvGrpSpPr>
        <p:grpSpPr>
          <a:xfrm>
            <a:off x="562262" y="3673130"/>
            <a:ext cx="2225688" cy="914400"/>
            <a:chOff x="562262" y="3853754"/>
            <a:chExt cx="2225688" cy="914400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F2C88BF8-0BFE-E1F4-89A4-83961D7C1AE0}"/>
                </a:ext>
              </a:extLst>
            </p:cNvPr>
            <p:cNvSpPr/>
            <p:nvPr/>
          </p:nvSpPr>
          <p:spPr>
            <a:xfrm>
              <a:off x="562262" y="3853754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Tekstvak 39">
              <a:extLst>
                <a:ext uri="{FF2B5EF4-FFF2-40B4-BE49-F238E27FC236}">
                  <a16:creationId xmlns:a16="http://schemas.microsoft.com/office/drawing/2014/main" id="{A1BDFF6A-295B-53B8-3E0C-70D348412774}"/>
                </a:ext>
              </a:extLst>
            </p:cNvPr>
            <p:cNvSpPr txBox="1"/>
            <p:nvPr/>
          </p:nvSpPr>
          <p:spPr>
            <a:xfrm>
              <a:off x="562262" y="4090867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Politicus spreekt langer dan zijn tijd</a:t>
              </a: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79C47F5E-7FEB-DC67-BA67-443C75E58833}"/>
              </a:ext>
            </a:extLst>
          </p:cNvPr>
          <p:cNvGrpSpPr/>
          <p:nvPr/>
        </p:nvGrpSpPr>
        <p:grpSpPr>
          <a:xfrm>
            <a:off x="3599264" y="1561396"/>
            <a:ext cx="2225688" cy="914400"/>
            <a:chOff x="3599264" y="1561396"/>
            <a:chExt cx="2225688" cy="914400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8F2C65F-D99B-B201-7D62-C9A4322F080A}"/>
                </a:ext>
              </a:extLst>
            </p:cNvPr>
            <p:cNvSpPr/>
            <p:nvPr/>
          </p:nvSpPr>
          <p:spPr>
            <a:xfrm>
              <a:off x="3599264" y="1561396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Tekstvak 40">
              <a:extLst>
                <a:ext uri="{FF2B5EF4-FFF2-40B4-BE49-F238E27FC236}">
                  <a16:creationId xmlns:a16="http://schemas.microsoft.com/office/drawing/2014/main" id="{B67F859D-226E-5459-D804-E82F22FA7FF8}"/>
                </a:ext>
              </a:extLst>
            </p:cNvPr>
            <p:cNvSpPr txBox="1"/>
            <p:nvPr/>
          </p:nvSpPr>
          <p:spPr>
            <a:xfrm>
              <a:off x="3599264" y="1816556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Debatleider wordt genegeerd</a:t>
              </a:r>
            </a:p>
          </p:txBody>
        </p:sp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81A4E660-EF64-7CB9-8A38-F2799DA92579}"/>
              </a:ext>
            </a:extLst>
          </p:cNvPr>
          <p:cNvGrpSpPr/>
          <p:nvPr/>
        </p:nvGrpSpPr>
        <p:grpSpPr>
          <a:xfrm>
            <a:off x="3599264" y="2607336"/>
            <a:ext cx="2225689" cy="914400"/>
            <a:chOff x="3599264" y="2712425"/>
            <a:chExt cx="2225689" cy="9144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71723BAE-D09C-71FB-B860-A6B521BC01FB}"/>
                </a:ext>
              </a:extLst>
            </p:cNvPr>
            <p:cNvSpPr/>
            <p:nvPr/>
          </p:nvSpPr>
          <p:spPr>
            <a:xfrm>
              <a:off x="3599264" y="2712425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Tekstvak 41">
              <a:extLst>
                <a:ext uri="{FF2B5EF4-FFF2-40B4-BE49-F238E27FC236}">
                  <a16:creationId xmlns:a16="http://schemas.microsoft.com/office/drawing/2014/main" id="{08D0652F-7896-1213-0FC1-C4DE983487B3}"/>
                </a:ext>
              </a:extLst>
            </p:cNvPr>
            <p:cNvSpPr txBox="1"/>
            <p:nvPr/>
          </p:nvSpPr>
          <p:spPr>
            <a:xfrm>
              <a:off x="3599265" y="2958965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Twee kandidaten praten door elkaar heen</a:t>
              </a:r>
            </a:p>
          </p:txBody>
        </p:sp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3EE0BEF0-4DFE-1531-4E16-41FE2E0A829E}"/>
              </a:ext>
            </a:extLst>
          </p:cNvPr>
          <p:cNvGrpSpPr/>
          <p:nvPr/>
        </p:nvGrpSpPr>
        <p:grpSpPr>
          <a:xfrm>
            <a:off x="6636266" y="4731934"/>
            <a:ext cx="2225688" cy="914400"/>
            <a:chOff x="6636266" y="4990232"/>
            <a:chExt cx="2225688" cy="9144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F8052745-D7D5-1162-885E-D86738B01667}"/>
                </a:ext>
              </a:extLst>
            </p:cNvPr>
            <p:cNvSpPr/>
            <p:nvPr/>
          </p:nvSpPr>
          <p:spPr>
            <a:xfrm>
              <a:off x="6636266" y="4990232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Tekstvak 42">
              <a:extLst>
                <a:ext uri="{FF2B5EF4-FFF2-40B4-BE49-F238E27FC236}">
                  <a16:creationId xmlns:a16="http://schemas.microsoft.com/office/drawing/2014/main" id="{9C87241B-6952-8AC2-65F0-0E1B49AD8CC6}"/>
                </a:ext>
              </a:extLst>
            </p:cNvPr>
            <p:cNvSpPr txBox="1"/>
            <p:nvPr/>
          </p:nvSpPr>
          <p:spPr>
            <a:xfrm>
              <a:off x="6636266" y="5185821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Politicus beantwoord de vraag niet</a:t>
              </a:r>
            </a:p>
          </p:txBody>
        </p:sp>
      </p:grpSp>
      <p:grpSp>
        <p:nvGrpSpPr>
          <p:cNvPr id="54" name="Groep 53">
            <a:extLst>
              <a:ext uri="{FF2B5EF4-FFF2-40B4-BE49-F238E27FC236}">
                <a16:creationId xmlns:a16="http://schemas.microsoft.com/office/drawing/2014/main" id="{AFC9F1BE-CCFC-8AF5-5A3B-D22E6E1461C3}"/>
              </a:ext>
            </a:extLst>
          </p:cNvPr>
          <p:cNvGrpSpPr/>
          <p:nvPr/>
        </p:nvGrpSpPr>
        <p:grpSpPr>
          <a:xfrm>
            <a:off x="6636266" y="1561396"/>
            <a:ext cx="2225688" cy="914400"/>
            <a:chOff x="6636266" y="1561396"/>
            <a:chExt cx="2225688" cy="914400"/>
          </a:xfrm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0D8D1270-8539-5C62-FED2-63B1CD447425}"/>
                </a:ext>
              </a:extLst>
            </p:cNvPr>
            <p:cNvSpPr/>
            <p:nvPr/>
          </p:nvSpPr>
          <p:spPr>
            <a:xfrm>
              <a:off x="6636266" y="1561396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Tekstvak 43">
              <a:extLst>
                <a:ext uri="{FF2B5EF4-FFF2-40B4-BE49-F238E27FC236}">
                  <a16:creationId xmlns:a16="http://schemas.microsoft.com/office/drawing/2014/main" id="{81AE7224-CB0E-0E06-A6E2-55F39188A2A5}"/>
                </a:ext>
              </a:extLst>
            </p:cNvPr>
            <p:cNvSpPr txBox="1"/>
            <p:nvPr/>
          </p:nvSpPr>
          <p:spPr>
            <a:xfrm>
              <a:off x="6636266" y="1908373"/>
              <a:ext cx="222568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i="1" dirty="0">
                  <a:latin typeface="Avenir Book" panose="02000503020000020003" pitchFamily="2" charset="0"/>
                </a:rPr>
                <a:t>“Laat me even uitpraten”</a:t>
              </a: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D942D08E-C473-F252-B605-8E5E1F9359A3}"/>
              </a:ext>
            </a:extLst>
          </p:cNvPr>
          <p:cNvGrpSpPr/>
          <p:nvPr/>
        </p:nvGrpSpPr>
        <p:grpSpPr>
          <a:xfrm>
            <a:off x="457711" y="5784864"/>
            <a:ext cx="2434789" cy="914400"/>
            <a:chOff x="457711" y="6119717"/>
            <a:chExt cx="2434789" cy="9144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328BF7AE-AB96-A308-0ABF-4A93DEE88B90}"/>
                </a:ext>
              </a:extLst>
            </p:cNvPr>
            <p:cNvSpPr/>
            <p:nvPr/>
          </p:nvSpPr>
          <p:spPr>
            <a:xfrm>
              <a:off x="562262" y="6119717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Tekstvak 45">
              <a:extLst>
                <a:ext uri="{FF2B5EF4-FFF2-40B4-BE49-F238E27FC236}">
                  <a16:creationId xmlns:a16="http://schemas.microsoft.com/office/drawing/2014/main" id="{A86302FC-8C56-F9EF-1D91-F45BAE715DDF}"/>
                </a:ext>
              </a:extLst>
            </p:cNvPr>
            <p:cNvSpPr txBox="1"/>
            <p:nvPr/>
          </p:nvSpPr>
          <p:spPr>
            <a:xfrm>
              <a:off x="457711" y="6254625"/>
              <a:ext cx="243478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Duidelijk ingestudeerd grapje valt dood of krijgt applaus</a:t>
              </a:r>
            </a:p>
          </p:txBody>
        </p:sp>
      </p:grpSp>
      <p:grpSp>
        <p:nvGrpSpPr>
          <p:cNvPr id="63" name="Groep 62">
            <a:extLst>
              <a:ext uri="{FF2B5EF4-FFF2-40B4-BE49-F238E27FC236}">
                <a16:creationId xmlns:a16="http://schemas.microsoft.com/office/drawing/2014/main" id="{98C5004A-634B-20CA-70F4-FFC19D2DD9DC}"/>
              </a:ext>
            </a:extLst>
          </p:cNvPr>
          <p:cNvGrpSpPr/>
          <p:nvPr/>
        </p:nvGrpSpPr>
        <p:grpSpPr>
          <a:xfrm>
            <a:off x="6637893" y="5788779"/>
            <a:ext cx="2226688" cy="914400"/>
            <a:chOff x="6635266" y="6119717"/>
            <a:chExt cx="2226688" cy="914400"/>
          </a:xfrm>
        </p:grpSpPr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EBE32B3-FDFE-8BA6-9514-6387DBE33E32}"/>
                </a:ext>
              </a:extLst>
            </p:cNvPr>
            <p:cNvSpPr/>
            <p:nvPr/>
          </p:nvSpPr>
          <p:spPr>
            <a:xfrm>
              <a:off x="6636266" y="6119717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Tekstvak 47">
              <a:extLst>
                <a:ext uri="{FF2B5EF4-FFF2-40B4-BE49-F238E27FC236}">
                  <a16:creationId xmlns:a16="http://schemas.microsoft.com/office/drawing/2014/main" id="{6C0B6E09-823D-D64C-D210-E90B0175CA53}"/>
                </a:ext>
              </a:extLst>
            </p:cNvPr>
            <p:cNvSpPr txBox="1"/>
            <p:nvPr/>
          </p:nvSpPr>
          <p:spPr>
            <a:xfrm>
              <a:off x="6635266" y="6348077"/>
              <a:ext cx="22256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Stropdas/jasje/accessoire in partijkleur.</a:t>
              </a:r>
            </a:p>
          </p:txBody>
        </p:sp>
      </p:grpSp>
      <p:grpSp>
        <p:nvGrpSpPr>
          <p:cNvPr id="64" name="Groep 63">
            <a:extLst>
              <a:ext uri="{FF2B5EF4-FFF2-40B4-BE49-F238E27FC236}">
                <a16:creationId xmlns:a16="http://schemas.microsoft.com/office/drawing/2014/main" id="{1004FE9C-997D-A700-165D-A992B9430130}"/>
              </a:ext>
            </a:extLst>
          </p:cNvPr>
          <p:cNvGrpSpPr/>
          <p:nvPr/>
        </p:nvGrpSpPr>
        <p:grpSpPr>
          <a:xfrm>
            <a:off x="9530941" y="5784864"/>
            <a:ext cx="2368016" cy="914400"/>
            <a:chOff x="9530941" y="6119717"/>
            <a:chExt cx="2368016" cy="914400"/>
          </a:xfrm>
        </p:grpSpPr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292401C9-03A5-3227-335F-6F11A5A63AA1}"/>
                </a:ext>
              </a:extLst>
            </p:cNvPr>
            <p:cNvSpPr/>
            <p:nvPr/>
          </p:nvSpPr>
          <p:spPr>
            <a:xfrm>
              <a:off x="9673269" y="6119717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Tekstvak 49">
              <a:extLst>
                <a:ext uri="{FF2B5EF4-FFF2-40B4-BE49-F238E27FC236}">
                  <a16:creationId xmlns:a16="http://schemas.microsoft.com/office/drawing/2014/main" id="{5B3F3A48-E408-32A4-CB60-1CC72229B46A}"/>
                </a:ext>
              </a:extLst>
            </p:cNvPr>
            <p:cNvSpPr txBox="1"/>
            <p:nvPr/>
          </p:nvSpPr>
          <p:spPr>
            <a:xfrm>
              <a:off x="9530941" y="6340659"/>
              <a:ext cx="22988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i="1" dirty="0">
                  <a:latin typeface="Avenir Book" panose="02000503020000020003" pitchFamily="2" charset="0"/>
                </a:rPr>
                <a:t>“De hardwerkende Nederlander…”</a:t>
              </a:r>
            </a:p>
          </p:txBody>
        </p:sp>
      </p:grpSp>
      <p:grpSp>
        <p:nvGrpSpPr>
          <p:cNvPr id="45" name="Groep 44">
            <a:extLst>
              <a:ext uri="{FF2B5EF4-FFF2-40B4-BE49-F238E27FC236}">
                <a16:creationId xmlns:a16="http://schemas.microsoft.com/office/drawing/2014/main" id="{AAA6F84F-0638-0154-89A4-3AE7F1F5A17D}"/>
              </a:ext>
            </a:extLst>
          </p:cNvPr>
          <p:cNvGrpSpPr/>
          <p:nvPr/>
        </p:nvGrpSpPr>
        <p:grpSpPr>
          <a:xfrm>
            <a:off x="3547956" y="4699216"/>
            <a:ext cx="2333557" cy="954107"/>
            <a:chOff x="3547956" y="4983239"/>
            <a:chExt cx="2333557" cy="954107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7F2C3E80-057C-F9C8-F16D-B3EEC5419699}"/>
                </a:ext>
              </a:extLst>
            </p:cNvPr>
            <p:cNvSpPr/>
            <p:nvPr/>
          </p:nvSpPr>
          <p:spPr>
            <a:xfrm>
              <a:off x="3599264" y="4990232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Tekstvak 51">
              <a:extLst>
                <a:ext uri="{FF2B5EF4-FFF2-40B4-BE49-F238E27FC236}">
                  <a16:creationId xmlns:a16="http://schemas.microsoft.com/office/drawing/2014/main" id="{450EA0A9-4C40-8D10-AA57-DF1FF49C69AD}"/>
                </a:ext>
              </a:extLst>
            </p:cNvPr>
            <p:cNvSpPr txBox="1"/>
            <p:nvPr/>
          </p:nvSpPr>
          <p:spPr>
            <a:xfrm>
              <a:off x="3547956" y="4983239"/>
              <a:ext cx="233355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Politicus doet een emotioneel beroep: </a:t>
              </a:r>
              <a:br>
                <a:rPr lang="nl-NL" sz="1400" dirty="0">
                  <a:latin typeface="Avenir Book" panose="02000503020000020003" pitchFamily="2" charset="0"/>
                </a:rPr>
              </a:br>
              <a:r>
                <a:rPr lang="nl-NL" sz="1400" i="1" dirty="0">
                  <a:latin typeface="Avenir Book" panose="02000503020000020003" pitchFamily="2" charset="0"/>
                </a:rPr>
                <a:t>“denk aan onze kinderen/opa’s en oma’s”</a:t>
              </a:r>
              <a:endParaRPr lang="nl-NL" sz="1400" dirty="0">
                <a:latin typeface="Avenir Book" panose="02000503020000020003" pitchFamily="2" charset="0"/>
              </a:endParaRPr>
            </a:p>
          </p:txBody>
        </p:sp>
      </p:grpSp>
      <p:grpSp>
        <p:nvGrpSpPr>
          <p:cNvPr id="34" name="Groep 33">
            <a:extLst>
              <a:ext uri="{FF2B5EF4-FFF2-40B4-BE49-F238E27FC236}">
                <a16:creationId xmlns:a16="http://schemas.microsoft.com/office/drawing/2014/main" id="{A2061574-E435-B6DF-DE23-E3BBA43EEEDA}"/>
              </a:ext>
            </a:extLst>
          </p:cNvPr>
          <p:cNvGrpSpPr/>
          <p:nvPr/>
        </p:nvGrpSpPr>
        <p:grpSpPr>
          <a:xfrm>
            <a:off x="562262" y="4728997"/>
            <a:ext cx="2225688" cy="914400"/>
            <a:chOff x="562262" y="4990232"/>
            <a:chExt cx="2225688" cy="914400"/>
          </a:xfrm>
        </p:grpSpPr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6F07A7D3-F291-8FB9-7ED4-92F4CCF002DE}"/>
                </a:ext>
              </a:extLst>
            </p:cNvPr>
            <p:cNvSpPr/>
            <p:nvPr/>
          </p:nvSpPr>
          <p:spPr>
            <a:xfrm>
              <a:off x="562262" y="4990232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Tekstvak 52">
              <a:extLst>
                <a:ext uri="{FF2B5EF4-FFF2-40B4-BE49-F238E27FC236}">
                  <a16:creationId xmlns:a16="http://schemas.microsoft.com/office/drawing/2014/main" id="{1C241328-9057-2EB1-0687-431BC42A1CD2}"/>
                </a:ext>
              </a:extLst>
            </p:cNvPr>
            <p:cNvSpPr txBox="1"/>
            <p:nvPr/>
          </p:nvSpPr>
          <p:spPr>
            <a:xfrm>
              <a:off x="831398" y="5198682"/>
              <a:ext cx="153683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Cijfers vliegen je om de oren</a:t>
              </a:r>
            </a:p>
          </p:txBody>
        </p:sp>
      </p:grpSp>
      <p:grpSp>
        <p:nvGrpSpPr>
          <p:cNvPr id="47" name="Groep 46">
            <a:extLst>
              <a:ext uri="{FF2B5EF4-FFF2-40B4-BE49-F238E27FC236}">
                <a16:creationId xmlns:a16="http://schemas.microsoft.com/office/drawing/2014/main" id="{1F64550A-B8EC-D802-EEB6-1F8F286DB364}"/>
              </a:ext>
            </a:extLst>
          </p:cNvPr>
          <p:cNvGrpSpPr/>
          <p:nvPr/>
        </p:nvGrpSpPr>
        <p:grpSpPr>
          <a:xfrm>
            <a:off x="3547956" y="3653276"/>
            <a:ext cx="2276996" cy="914400"/>
            <a:chOff x="3547956" y="3853754"/>
            <a:chExt cx="2276996" cy="914400"/>
          </a:xfrm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6BB6493F-A698-7D5B-D2D4-264524342672}"/>
                </a:ext>
              </a:extLst>
            </p:cNvPr>
            <p:cNvSpPr/>
            <p:nvPr/>
          </p:nvSpPr>
          <p:spPr>
            <a:xfrm>
              <a:off x="3599264" y="3853754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Tekstvak 54">
              <a:extLst>
                <a:ext uri="{FF2B5EF4-FFF2-40B4-BE49-F238E27FC236}">
                  <a16:creationId xmlns:a16="http://schemas.microsoft.com/office/drawing/2014/main" id="{4BA98655-74EC-0808-6159-7B4A642B1C68}"/>
                </a:ext>
              </a:extLst>
            </p:cNvPr>
            <p:cNvSpPr txBox="1"/>
            <p:nvPr/>
          </p:nvSpPr>
          <p:spPr>
            <a:xfrm>
              <a:off x="3547956" y="4035205"/>
              <a:ext cx="22121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Politicus verwijst naar eigen jeugd of gezin</a:t>
              </a:r>
            </a:p>
          </p:txBody>
        </p:sp>
      </p:grpSp>
      <p:grpSp>
        <p:nvGrpSpPr>
          <p:cNvPr id="60" name="Groep 59">
            <a:extLst>
              <a:ext uri="{FF2B5EF4-FFF2-40B4-BE49-F238E27FC236}">
                <a16:creationId xmlns:a16="http://schemas.microsoft.com/office/drawing/2014/main" id="{9E442C88-1F97-7EF2-A339-A33E1237D64C}"/>
              </a:ext>
            </a:extLst>
          </p:cNvPr>
          <p:cNvGrpSpPr/>
          <p:nvPr/>
        </p:nvGrpSpPr>
        <p:grpSpPr>
          <a:xfrm>
            <a:off x="6636266" y="3675088"/>
            <a:ext cx="2225688" cy="914400"/>
            <a:chOff x="6636266" y="3853754"/>
            <a:chExt cx="2225688" cy="914400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93CEE0F-856A-66A3-D153-93DFF73D7272}"/>
                </a:ext>
              </a:extLst>
            </p:cNvPr>
            <p:cNvSpPr/>
            <p:nvPr/>
          </p:nvSpPr>
          <p:spPr>
            <a:xfrm>
              <a:off x="6636266" y="3853754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Tekstvak 55">
              <a:extLst>
                <a:ext uri="{FF2B5EF4-FFF2-40B4-BE49-F238E27FC236}">
                  <a16:creationId xmlns:a16="http://schemas.microsoft.com/office/drawing/2014/main" id="{AB526B31-9255-C2FE-3363-D6B8EF59EF1F}"/>
                </a:ext>
              </a:extLst>
            </p:cNvPr>
            <p:cNvSpPr txBox="1"/>
            <p:nvPr/>
          </p:nvSpPr>
          <p:spPr>
            <a:xfrm>
              <a:off x="6702710" y="4035205"/>
              <a:ext cx="20620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Ongemakkelijke lach als reactie op kritiek</a:t>
              </a:r>
            </a:p>
          </p:txBody>
        </p:sp>
      </p:grpSp>
      <p:grpSp>
        <p:nvGrpSpPr>
          <p:cNvPr id="68" name="Groep 67">
            <a:extLst>
              <a:ext uri="{FF2B5EF4-FFF2-40B4-BE49-F238E27FC236}">
                <a16:creationId xmlns:a16="http://schemas.microsoft.com/office/drawing/2014/main" id="{C09438C7-0FAD-612B-77D3-BE3F9F6C6653}"/>
              </a:ext>
            </a:extLst>
          </p:cNvPr>
          <p:cNvGrpSpPr/>
          <p:nvPr/>
        </p:nvGrpSpPr>
        <p:grpSpPr>
          <a:xfrm>
            <a:off x="9673269" y="1561396"/>
            <a:ext cx="2225688" cy="914400"/>
            <a:chOff x="9673269" y="1561396"/>
            <a:chExt cx="2225688" cy="914400"/>
          </a:xfrm>
        </p:grpSpPr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75B57339-6EEA-E1D6-3965-20BB0D5A7226}"/>
                </a:ext>
              </a:extLst>
            </p:cNvPr>
            <p:cNvSpPr/>
            <p:nvPr/>
          </p:nvSpPr>
          <p:spPr>
            <a:xfrm>
              <a:off x="9673269" y="1561396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Tekstvak 56">
              <a:extLst>
                <a:ext uri="{FF2B5EF4-FFF2-40B4-BE49-F238E27FC236}">
                  <a16:creationId xmlns:a16="http://schemas.microsoft.com/office/drawing/2014/main" id="{D1268C16-63C6-B4B8-06FC-3C21FB695ADE}"/>
                </a:ext>
              </a:extLst>
            </p:cNvPr>
            <p:cNvSpPr txBox="1"/>
            <p:nvPr/>
          </p:nvSpPr>
          <p:spPr>
            <a:xfrm>
              <a:off x="9680467" y="1812151"/>
              <a:ext cx="2106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i="1" dirty="0">
                  <a:latin typeface="Avenir Book" panose="02000503020000020003" pitchFamily="2" charset="0"/>
                </a:rPr>
                <a:t>“Mag ik hier ook even op reageren?”</a:t>
              </a:r>
            </a:p>
          </p:txBody>
        </p:sp>
      </p:grpSp>
      <p:sp>
        <p:nvSpPr>
          <p:cNvPr id="26" name="Rechthoek 25">
            <a:extLst>
              <a:ext uri="{FF2B5EF4-FFF2-40B4-BE49-F238E27FC236}">
                <a16:creationId xmlns:a16="http://schemas.microsoft.com/office/drawing/2014/main" id="{58382DFA-EC8B-B55E-2A78-1BE4BE3CD1A3}"/>
              </a:ext>
            </a:extLst>
          </p:cNvPr>
          <p:cNvSpPr/>
          <p:nvPr/>
        </p:nvSpPr>
        <p:spPr>
          <a:xfrm>
            <a:off x="9673269" y="2606192"/>
            <a:ext cx="2225688" cy="914400"/>
          </a:xfrm>
          <a:prstGeom prst="rect">
            <a:avLst/>
          </a:prstGeom>
          <a:solidFill>
            <a:srgbClr val="E7E5E6"/>
          </a:solidFill>
          <a:ln w="38100"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25688"/>
                      <a:gd name="connsiteY0" fmla="*/ 0 h 914400"/>
                      <a:gd name="connsiteX1" fmla="*/ 2225688 w 2225688"/>
                      <a:gd name="connsiteY1" fmla="*/ 0 h 914400"/>
                      <a:gd name="connsiteX2" fmla="*/ 2225688 w 2225688"/>
                      <a:gd name="connsiteY2" fmla="*/ 914400 h 914400"/>
                      <a:gd name="connsiteX3" fmla="*/ 0 w 2225688"/>
                      <a:gd name="connsiteY3" fmla="*/ 914400 h 914400"/>
                      <a:gd name="connsiteX4" fmla="*/ 0 w 2225688"/>
                      <a:gd name="connsiteY4" fmla="*/ 0 h 914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5688" h="914400" fill="none" extrusionOk="0">
                        <a:moveTo>
                          <a:pt x="0" y="0"/>
                        </a:moveTo>
                        <a:cubicBezTo>
                          <a:pt x="977591" y="-49533"/>
                          <a:pt x="1906020" y="-14809"/>
                          <a:pt x="2225688" y="0"/>
                        </a:cubicBezTo>
                        <a:cubicBezTo>
                          <a:pt x="2201383" y="272131"/>
                          <a:pt x="2253337" y="525255"/>
                          <a:pt x="2225688" y="914400"/>
                        </a:cubicBezTo>
                        <a:cubicBezTo>
                          <a:pt x="1376695" y="866169"/>
                          <a:pt x="1035112" y="998855"/>
                          <a:pt x="0" y="914400"/>
                        </a:cubicBezTo>
                        <a:cubicBezTo>
                          <a:pt x="7587" y="466997"/>
                          <a:pt x="33493" y="349033"/>
                          <a:pt x="0" y="0"/>
                        </a:cubicBezTo>
                        <a:close/>
                      </a:path>
                      <a:path w="2225688" h="914400" stroke="0" extrusionOk="0">
                        <a:moveTo>
                          <a:pt x="0" y="0"/>
                        </a:moveTo>
                        <a:cubicBezTo>
                          <a:pt x="318409" y="118645"/>
                          <a:pt x="1233263" y="116012"/>
                          <a:pt x="2225688" y="0"/>
                        </a:cubicBezTo>
                        <a:cubicBezTo>
                          <a:pt x="2164398" y="201496"/>
                          <a:pt x="2279287" y="546232"/>
                          <a:pt x="2225688" y="914400"/>
                        </a:cubicBezTo>
                        <a:cubicBezTo>
                          <a:pt x="1556898" y="1049000"/>
                          <a:pt x="775574" y="757204"/>
                          <a:pt x="0" y="914400"/>
                        </a:cubicBezTo>
                        <a:cubicBezTo>
                          <a:pt x="73629" y="751884"/>
                          <a:pt x="1864" y="2677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30" name="Groep 29">
            <a:extLst>
              <a:ext uri="{FF2B5EF4-FFF2-40B4-BE49-F238E27FC236}">
                <a16:creationId xmlns:a16="http://schemas.microsoft.com/office/drawing/2014/main" id="{155213FB-0D1C-FA07-DB6A-9F697E1EB2CE}"/>
              </a:ext>
            </a:extLst>
          </p:cNvPr>
          <p:cNvGrpSpPr/>
          <p:nvPr/>
        </p:nvGrpSpPr>
        <p:grpSpPr>
          <a:xfrm>
            <a:off x="562262" y="1561396"/>
            <a:ext cx="2225688" cy="914400"/>
            <a:chOff x="562262" y="1561396"/>
            <a:chExt cx="2225688" cy="914400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BC1A23A0-1DCC-DC4E-F153-D943D3D7AFB2}"/>
                </a:ext>
              </a:extLst>
            </p:cNvPr>
            <p:cNvSpPr/>
            <p:nvPr/>
          </p:nvSpPr>
          <p:spPr>
            <a:xfrm>
              <a:off x="562262" y="1561396"/>
              <a:ext cx="2225688" cy="914400"/>
            </a:xfrm>
            <a:prstGeom prst="rect">
              <a:avLst/>
            </a:prstGeom>
            <a:solidFill>
              <a:srgbClr val="E7E5E6"/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225688"/>
                        <a:gd name="connsiteY0" fmla="*/ 0 h 914400"/>
                        <a:gd name="connsiteX1" fmla="*/ 2225688 w 2225688"/>
                        <a:gd name="connsiteY1" fmla="*/ 0 h 914400"/>
                        <a:gd name="connsiteX2" fmla="*/ 2225688 w 2225688"/>
                        <a:gd name="connsiteY2" fmla="*/ 914400 h 914400"/>
                        <a:gd name="connsiteX3" fmla="*/ 0 w 2225688"/>
                        <a:gd name="connsiteY3" fmla="*/ 914400 h 914400"/>
                        <a:gd name="connsiteX4" fmla="*/ 0 w 2225688"/>
                        <a:gd name="connsiteY4" fmla="*/ 0 h 9144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25688" h="914400" fill="none" extrusionOk="0">
                          <a:moveTo>
                            <a:pt x="0" y="0"/>
                          </a:moveTo>
                          <a:cubicBezTo>
                            <a:pt x="977591" y="-49533"/>
                            <a:pt x="1906020" y="-14809"/>
                            <a:pt x="2225688" y="0"/>
                          </a:cubicBezTo>
                          <a:cubicBezTo>
                            <a:pt x="2201383" y="272131"/>
                            <a:pt x="2253337" y="525255"/>
                            <a:pt x="2225688" y="914400"/>
                          </a:cubicBezTo>
                          <a:cubicBezTo>
                            <a:pt x="1376695" y="866169"/>
                            <a:pt x="1035112" y="998855"/>
                            <a:pt x="0" y="914400"/>
                          </a:cubicBezTo>
                          <a:cubicBezTo>
                            <a:pt x="7587" y="466997"/>
                            <a:pt x="33493" y="349033"/>
                            <a:pt x="0" y="0"/>
                          </a:cubicBezTo>
                          <a:close/>
                        </a:path>
                        <a:path w="2225688" h="914400" stroke="0" extrusionOk="0">
                          <a:moveTo>
                            <a:pt x="0" y="0"/>
                          </a:moveTo>
                          <a:cubicBezTo>
                            <a:pt x="318409" y="118645"/>
                            <a:pt x="1233263" y="116012"/>
                            <a:pt x="2225688" y="0"/>
                          </a:cubicBezTo>
                          <a:cubicBezTo>
                            <a:pt x="2164398" y="201496"/>
                            <a:pt x="2279287" y="546232"/>
                            <a:pt x="2225688" y="914400"/>
                          </a:cubicBezTo>
                          <a:cubicBezTo>
                            <a:pt x="1556898" y="1049000"/>
                            <a:pt x="775574" y="757204"/>
                            <a:pt x="0" y="914400"/>
                          </a:cubicBezTo>
                          <a:cubicBezTo>
                            <a:pt x="73629" y="751884"/>
                            <a:pt x="1864" y="267774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Tekstvak 60">
              <a:extLst>
                <a:ext uri="{FF2B5EF4-FFF2-40B4-BE49-F238E27FC236}">
                  <a16:creationId xmlns:a16="http://schemas.microsoft.com/office/drawing/2014/main" id="{07C63085-D032-DB9F-7C0B-019F21D3F5E8}"/>
                </a:ext>
              </a:extLst>
            </p:cNvPr>
            <p:cNvSpPr txBox="1"/>
            <p:nvPr/>
          </p:nvSpPr>
          <p:spPr>
            <a:xfrm>
              <a:off x="639521" y="1800651"/>
              <a:ext cx="203383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400" dirty="0">
                  <a:latin typeface="Avenir Book" panose="02000503020000020003" pitchFamily="2" charset="0"/>
                </a:rPr>
                <a:t>Politicus leest iets voor van een kaartje</a:t>
              </a:r>
            </a:p>
          </p:txBody>
        </p:sp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CDD6919D-1636-81BD-3D9C-0BE0131D84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2065" y="603375"/>
            <a:ext cx="883310" cy="88331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70FC2D3-E8E9-ADB4-C87F-8A732BB5DE95}"/>
              </a:ext>
            </a:extLst>
          </p:cNvPr>
          <p:cNvSpPr txBox="1"/>
          <p:nvPr/>
        </p:nvSpPr>
        <p:spPr>
          <a:xfrm>
            <a:off x="9636671" y="2725885"/>
            <a:ext cx="22988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</a:rPr>
              <a:t>Politicus noemt namen van mensen die waarschijnlijk niet bestaan.</a:t>
            </a:r>
          </a:p>
        </p:txBody>
      </p:sp>
    </p:spTree>
    <p:extLst>
      <p:ext uri="{BB962C8B-B14F-4D97-AF65-F5344CB8AC3E}">
        <p14:creationId xmlns:p14="http://schemas.microsoft.com/office/powerpoint/2010/main" val="14242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141</Words>
  <Application>Microsoft Macintosh PowerPoint</Application>
  <PresentationFormat>Breedbeeld</PresentationFormat>
  <Paragraphs>26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Avenir Black</vt:lpstr>
      <vt:lpstr>Avenir Book</vt:lpstr>
      <vt:lpstr>Urbanist</vt:lpstr>
      <vt:lpstr>Urbanist Black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Katerberg</dc:creator>
  <cp:lastModifiedBy>Leslab | Freddy</cp:lastModifiedBy>
  <cp:revision>7</cp:revision>
  <dcterms:created xsi:type="dcterms:W3CDTF">2024-12-19T10:12:48Z</dcterms:created>
  <dcterms:modified xsi:type="dcterms:W3CDTF">2025-09-11T07:11:29Z</dcterms:modified>
</cp:coreProperties>
</file>