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21"/>
  </p:notesMasterIdLst>
  <p:sldIdLst>
    <p:sldId id="778" r:id="rId2"/>
    <p:sldId id="981" r:id="rId3"/>
    <p:sldId id="984" r:id="rId4"/>
    <p:sldId id="970" r:id="rId5"/>
    <p:sldId id="971" r:id="rId6"/>
    <p:sldId id="972" r:id="rId7"/>
    <p:sldId id="973" r:id="rId8"/>
    <p:sldId id="941" r:id="rId9"/>
    <p:sldId id="942" r:id="rId10"/>
    <p:sldId id="943" r:id="rId11"/>
    <p:sldId id="944" r:id="rId12"/>
    <p:sldId id="974" r:id="rId13"/>
    <p:sldId id="976" r:id="rId14"/>
    <p:sldId id="977" r:id="rId15"/>
    <p:sldId id="978" r:id="rId16"/>
    <p:sldId id="979" r:id="rId17"/>
    <p:sldId id="980" r:id="rId18"/>
    <p:sldId id="762" r:id="rId19"/>
    <p:sldId id="983"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 1A" id="{A300CCD0-8275-5546-9431-D82CD0519013}">
          <p14:sldIdLst>
            <p14:sldId id="778"/>
            <p14:sldId id="981"/>
            <p14:sldId id="984"/>
            <p14:sldId id="970"/>
            <p14:sldId id="971"/>
            <p14:sldId id="972"/>
            <p14:sldId id="973"/>
            <p14:sldId id="941"/>
            <p14:sldId id="942"/>
            <p14:sldId id="943"/>
            <p14:sldId id="944"/>
            <p14:sldId id="974"/>
            <p14:sldId id="976"/>
            <p14:sldId id="977"/>
            <p14:sldId id="978"/>
            <p14:sldId id="979"/>
            <p14:sldId id="980"/>
            <p14:sldId id="762"/>
            <p14:sldId id="9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25320-34F4-ED31-B1D9-BFF7FAD276A4}" name="Leslab | Stijn Van Oers" initials="SV" userId="S::stijn@leslab.nl::081bdaa7-2612-42c3-a1d5-033f52a48340" providerId="AD"/>
  <p188:author id="{B978F460-DADF-38DE-EAFD-9F2A13A9D10F}" name="Leslab | Freddy" initials="" userId="S::Freddy@leslab.nl::302bb969-8a37-4314-991b-84817a075cf7" providerId="AD"/>
  <p188:author id="{C82FC096-6B56-D390-CC0C-9041E7A1673F}" name="rob@vigor-zest.nl" initials="rz" userId="S::rob@vigor-zest.nl::65430f90-117b-44aa-ad22-b5860cea90a5" providerId="AD"/>
  <p188:author id="{233E9CF5-F397-94A7-B14B-DA38A4580C96}" name="Leslab | Rogier Van Essen" initials="" userId="S::rogier@leslab.nl::d88b984c-bf4f-47fe-91e4-d64606f439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D8B8"/>
    <a:srgbClr val="EAB50D"/>
    <a:srgbClr val="1862AE"/>
    <a:srgbClr val="BC322B"/>
    <a:srgbClr val="32549B"/>
    <a:srgbClr val="2953A1"/>
    <a:srgbClr val="3B5E97"/>
    <a:srgbClr val="6F8DC4"/>
    <a:srgbClr val="E5D7BC"/>
    <a:srgbClr val="E4D7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614" autoAdjust="0"/>
    <p:restoredTop sz="95637"/>
  </p:normalViewPr>
  <p:slideViewPr>
    <p:cSldViewPr snapToGrid="0" snapToObjects="1">
      <p:cViewPr varScale="1">
        <p:scale>
          <a:sx n="116" d="100"/>
          <a:sy n="116" d="100"/>
        </p:scale>
        <p:origin x="1528" y="1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werkblad.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Kolom2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17D-4442-B2E8-731985058FC8}"/>
              </c:ext>
            </c:extLst>
          </c:dPt>
          <c:dPt>
            <c:idx val="1"/>
            <c:bubble3D val="0"/>
            <c:spPr>
              <a:solidFill>
                <a:srgbClr val="1862AE"/>
              </a:solidFill>
              <a:ln w="19050">
                <a:solidFill>
                  <a:schemeClr val="lt1"/>
                </a:solidFill>
              </a:ln>
              <a:effectLst/>
            </c:spPr>
            <c:extLst>
              <c:ext xmlns:c16="http://schemas.microsoft.com/office/drawing/2014/chart" uri="{C3380CC4-5D6E-409C-BE32-E72D297353CC}">
                <c16:uniqueId val="{00000003-717D-4442-B2E8-731985058FC8}"/>
              </c:ext>
            </c:extLst>
          </c:dPt>
          <c:dPt>
            <c:idx val="2"/>
            <c:bubble3D val="0"/>
            <c:spPr>
              <a:solidFill>
                <a:srgbClr val="BC322B"/>
              </a:solidFill>
              <a:ln w="19050">
                <a:solidFill>
                  <a:schemeClr val="lt1"/>
                </a:solidFill>
              </a:ln>
              <a:effectLst/>
            </c:spPr>
            <c:extLst>
              <c:ext xmlns:c16="http://schemas.microsoft.com/office/drawing/2014/chart" uri="{C3380CC4-5D6E-409C-BE32-E72D297353CC}">
                <c16:uniqueId val="{00000005-717D-4442-B2E8-731985058FC8}"/>
              </c:ext>
            </c:extLst>
          </c:dPt>
          <c:dPt>
            <c:idx val="3"/>
            <c:bubble3D val="0"/>
            <c:spPr>
              <a:solidFill>
                <a:srgbClr val="EAB50D"/>
              </a:solidFill>
              <a:ln w="19050">
                <a:solidFill>
                  <a:schemeClr val="lt1"/>
                </a:solidFill>
              </a:ln>
              <a:effectLst/>
            </c:spPr>
            <c:extLst>
              <c:ext xmlns:c16="http://schemas.microsoft.com/office/drawing/2014/chart" uri="{C3380CC4-5D6E-409C-BE32-E72D297353CC}">
                <c16:uniqueId val="{00000007-717D-4442-B2E8-731985058FC8}"/>
              </c:ext>
            </c:extLst>
          </c:dPt>
          <c:cat>
            <c:strRef>
              <c:f>Blad1!$A$2:$A$5</c:f>
              <c:strCache>
                <c:ptCount val="4"/>
                <c:pt idx="1">
                  <c:v>Vaste lasten en benodigdheden</c:v>
                </c:pt>
                <c:pt idx="2">
                  <c:v>Hobbies en extra</c:v>
                </c:pt>
                <c:pt idx="3">
                  <c:v>Sparen</c:v>
                </c:pt>
              </c:strCache>
            </c:strRef>
          </c:cat>
          <c:val>
            <c:numRef>
              <c:f>Blad1!$B$2:$B$5</c:f>
              <c:numCache>
                <c:formatCode>General</c:formatCode>
                <c:ptCount val="4"/>
                <c:pt idx="1">
                  <c:v>5</c:v>
                </c:pt>
                <c:pt idx="2">
                  <c:v>3</c:v>
                </c:pt>
                <c:pt idx="3">
                  <c:v>2</c:v>
                </c:pt>
              </c:numCache>
            </c:numRef>
          </c:val>
          <c:extLst>
            <c:ext xmlns:c16="http://schemas.microsoft.com/office/drawing/2014/chart" uri="{C3380CC4-5D6E-409C-BE32-E72D297353CC}">
              <c16:uniqueId val="{00000008-717D-4442-B2E8-731985058F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3/24/26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18</a:t>
            </a:fld>
            <a:endParaRPr lang="en-NL"/>
          </a:p>
        </p:txBody>
      </p:sp>
    </p:spTree>
    <p:extLst>
      <p:ext uri="{BB962C8B-B14F-4D97-AF65-F5344CB8AC3E}">
        <p14:creationId xmlns:p14="http://schemas.microsoft.com/office/powerpoint/2010/main" val="2883328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2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3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2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2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28.png"/><Relationship Id="rId5" Type="http://schemas.openxmlformats.org/officeDocument/2006/relationships/image" Target="../media/image26.png"/><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4C82F880-7FB0-64B8-EFED-35E34A18C35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39" y="0"/>
            <a:ext cx="12192000" cy="6858000"/>
          </a:xfrm>
          <a:prstGeom prst="rect">
            <a:avLst/>
          </a:prstGeom>
        </p:spPr>
      </p:pic>
      <p:pic>
        <p:nvPicPr>
          <p:cNvPr id="5" name="Afbeelding 4" descr="Afbeelding met schermopname, Kleurrijkheid, patroon, Graphics&#10;&#10;Automatisch gegenereerde beschrijving">
            <a:extLst>
              <a:ext uri="{FF2B5EF4-FFF2-40B4-BE49-F238E27FC236}">
                <a16:creationId xmlns:a16="http://schemas.microsoft.com/office/drawing/2014/main" id="{3E328B4A-E0B5-793F-968C-1BCBE947EB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205252" cy="6102626"/>
          </a:xfrm>
          <a:prstGeom prst="rect">
            <a:avLst/>
          </a:prstGeom>
        </p:spPr>
      </p:pic>
      <p:pic>
        <p:nvPicPr>
          <p:cNvPr id="8" name="Afbeelding 7" descr="Afbeelding met schermopname, Graphics, Lettertype, symbool&#10;&#10;Automatisch gegenereerde beschrijving">
            <a:extLst>
              <a:ext uri="{FF2B5EF4-FFF2-40B4-BE49-F238E27FC236}">
                <a16:creationId xmlns:a16="http://schemas.microsoft.com/office/drawing/2014/main" id="{793299FB-B0AD-3798-49F6-DDE4BBB983F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40736" y="2567711"/>
            <a:ext cx="3430064" cy="1845775"/>
          </a:xfrm>
          <a:prstGeom prst="rect">
            <a:avLst/>
          </a:prstGeom>
        </p:spPr>
      </p:pic>
      <p:pic>
        <p:nvPicPr>
          <p:cNvPr id="2" name="Afbeelding 1" descr="Afbeelding met schermopname, scherm, ontwerp, kunst&#10;&#10;Automatisch gegenereerde beschrijving">
            <a:extLst>
              <a:ext uri="{FF2B5EF4-FFF2-40B4-BE49-F238E27FC236}">
                <a16:creationId xmlns:a16="http://schemas.microsoft.com/office/drawing/2014/main" id="{D3ABFE18-2E37-CB0C-78FD-061F7251B57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824060" y="2186609"/>
            <a:ext cx="4256452" cy="3917169"/>
          </a:xfrm>
          <a:prstGeom prst="rect">
            <a:avLst/>
          </a:prstGeom>
        </p:spPr>
      </p:pic>
    </p:spTree>
    <p:extLst>
      <p:ext uri="{BB962C8B-B14F-4D97-AF65-F5344CB8AC3E}">
        <p14:creationId xmlns:p14="http://schemas.microsoft.com/office/powerpoint/2010/main" val="104350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ma titel">
    <p:spTree>
      <p:nvGrpSpPr>
        <p:cNvPr id="1" name=""/>
        <p:cNvGrpSpPr/>
        <p:nvPr/>
      </p:nvGrpSpPr>
      <p:grpSpPr>
        <a:xfrm>
          <a:off x="0" y="0"/>
          <a:ext cx="0" cy="0"/>
          <a:chOff x="0" y="0"/>
          <a:chExt cx="0" cy="0"/>
        </a:xfrm>
      </p:grpSpPr>
      <p:pic>
        <p:nvPicPr>
          <p:cNvPr id="3" name="Afbeelding 2" descr="Afbeelding met schets, ontwerp, zwart-wit, kunst&#10;&#10;Automatisch gegenereerde beschrijving">
            <a:extLst>
              <a:ext uri="{FF2B5EF4-FFF2-40B4-BE49-F238E27FC236}">
                <a16:creationId xmlns:a16="http://schemas.microsoft.com/office/drawing/2014/main" id="{06478555-B4AB-EDD8-4759-D402DBB209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467"/>
            <a:ext cx="12207089" cy="6849533"/>
          </a:xfrm>
          <a:prstGeom prst="rect">
            <a:avLst/>
          </a:prstGeom>
        </p:spPr>
      </p:pic>
      <p:pic>
        <p:nvPicPr>
          <p:cNvPr id="5" name="Afbeelding 4" descr="Afbeelding met patroon, schermopname, Kleurrijkheid, Symmetrie&#10;&#10;Automatisch gegenereerde beschrijving">
            <a:extLst>
              <a:ext uri="{FF2B5EF4-FFF2-40B4-BE49-F238E27FC236}">
                <a16:creationId xmlns:a16="http://schemas.microsoft.com/office/drawing/2014/main" id="{3E9D6F1C-F33B-3F4D-97B8-11578417ABE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3087" y="-166966"/>
            <a:ext cx="7445828" cy="7189665"/>
          </a:xfrm>
          <a:prstGeom prst="rect">
            <a:avLst/>
          </a:prstGeom>
        </p:spPr>
      </p:pic>
      <p:pic>
        <p:nvPicPr>
          <p:cNvPr id="7" name="Afbeelding 6" descr="Afbeelding met cirkel, Kleurrijkheid, Graphics, kunst&#10;&#10;Automatisch gegenereerde beschrijving">
            <a:extLst>
              <a:ext uri="{FF2B5EF4-FFF2-40B4-BE49-F238E27FC236}">
                <a16:creationId xmlns:a16="http://schemas.microsoft.com/office/drawing/2014/main" id="{49BA411E-00E6-EF46-DFCC-76049639071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40877" y="5442857"/>
            <a:ext cx="318407" cy="318407"/>
          </a:xfrm>
          <a:prstGeom prst="rect">
            <a:avLst/>
          </a:prstGeom>
        </p:spPr>
      </p:pic>
      <p:pic>
        <p:nvPicPr>
          <p:cNvPr id="9" name="Afbeelding 8" descr="Afbeelding met cirkel, clipart, Graphics, tekenfilm&#10;&#10;Automatisch gegenereerde beschrijving">
            <a:extLst>
              <a:ext uri="{FF2B5EF4-FFF2-40B4-BE49-F238E27FC236}">
                <a16:creationId xmlns:a16="http://schemas.microsoft.com/office/drawing/2014/main" id="{BEEAD55D-510F-EBE6-2460-0F58EE92236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291484" y="4837114"/>
            <a:ext cx="1721517" cy="1721517"/>
          </a:xfrm>
          <a:prstGeom prst="rect">
            <a:avLst/>
          </a:prstGeom>
        </p:spPr>
      </p:pic>
      <p:pic>
        <p:nvPicPr>
          <p:cNvPr id="11" name="Afbeelding 10" descr="Afbeelding met Graphics, symbool, cirkel, Lettertype&#10;&#10;Automatisch gegenereerde beschrijving">
            <a:extLst>
              <a:ext uri="{FF2B5EF4-FFF2-40B4-BE49-F238E27FC236}">
                <a16:creationId xmlns:a16="http://schemas.microsoft.com/office/drawing/2014/main" id="{C489FBF9-A292-6D1F-E634-851D2890C51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34454" y="540773"/>
            <a:ext cx="2238244" cy="2238244"/>
          </a:xfrm>
          <a:prstGeom prst="rect">
            <a:avLst/>
          </a:prstGeom>
        </p:spPr>
      </p:pic>
      <p:sp>
        <p:nvSpPr>
          <p:cNvPr id="13" name="TextBox 1">
            <a:extLst>
              <a:ext uri="{FF2B5EF4-FFF2-40B4-BE49-F238E27FC236}">
                <a16:creationId xmlns:a16="http://schemas.microsoft.com/office/drawing/2014/main" id="{564B4711-A40E-7248-6AB5-A7D0D5FB345D}"/>
              </a:ext>
            </a:extLst>
          </p:cNvPr>
          <p:cNvSpPr txBox="1"/>
          <p:nvPr userDrawn="1"/>
        </p:nvSpPr>
        <p:spPr>
          <a:xfrm>
            <a:off x="5035070" y="1673794"/>
            <a:ext cx="948255" cy="727122"/>
          </a:xfrm>
          <a:prstGeom prst="rect">
            <a:avLst/>
          </a:prstGeom>
          <a:noFill/>
        </p:spPr>
        <p:txBody>
          <a:bodyPr wrap="square" rtlCol="0">
            <a:spAutoFit/>
          </a:bodyPr>
          <a:lstStyle/>
          <a:p>
            <a:pPr algn="l">
              <a:lnSpc>
                <a:spcPct val="150000"/>
              </a:lnSpc>
            </a:pPr>
            <a:r>
              <a:rPr lang="nl-NL" sz="3000" dirty="0">
                <a:solidFill>
                  <a:srgbClr val="6F8DC3"/>
                </a:solidFill>
                <a:latin typeface="Avenir Black" panose="02000503020000020003" pitchFamily="2" charset="0"/>
                <a:ea typeface="Urbanist" panose="020B0A04040200000203" pitchFamily="34" charset="77"/>
                <a:cs typeface="Urbanist" panose="020B0A04040200000203" pitchFamily="34" charset="77"/>
              </a:rPr>
              <a:t>⚡️</a:t>
            </a:r>
            <a:endParaRPr lang="en-NL" sz="3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4" name="TextBox 3">
            <a:extLst>
              <a:ext uri="{FF2B5EF4-FFF2-40B4-BE49-F238E27FC236}">
                <a16:creationId xmlns:a16="http://schemas.microsoft.com/office/drawing/2014/main" id="{B585A5C8-1283-AF61-F9AE-EA74C7C5ACB4}"/>
              </a:ext>
            </a:extLst>
          </p:cNvPr>
          <p:cNvSpPr txBox="1"/>
          <p:nvPr userDrawn="1"/>
        </p:nvSpPr>
        <p:spPr>
          <a:xfrm>
            <a:off x="5466106" y="1673794"/>
            <a:ext cx="3958328" cy="70403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000" dirty="0">
                <a:solidFill>
                  <a:srgbClr val="32549B"/>
                </a:solidFill>
                <a:latin typeface="Geckoy" pitchFamily="2" charset="77"/>
                <a:ea typeface="Roboto Light" panose="02000000000000000000" pitchFamily="2" charset="0"/>
                <a:cs typeface="Urbanist" panose="020B0A04040200000203" pitchFamily="34" charset="77"/>
              </a:rPr>
              <a:t>CENTEN</a:t>
            </a:r>
            <a:endParaRPr lang="en-NL" sz="3000" b="0" i="0">
              <a:solidFill>
                <a:srgbClr val="32549B"/>
              </a:solidFill>
              <a:latin typeface="Geckoy" pitchFamily="2" charset="77"/>
              <a:ea typeface="Roboto Light" panose="02000000000000000000" pitchFamily="2" charset="0"/>
              <a:cs typeface="Urbanist" panose="020B0A04040200000203" pitchFamily="34" charset="77"/>
            </a:endParaRPr>
          </a:p>
        </p:txBody>
      </p:sp>
      <p:sp>
        <p:nvSpPr>
          <p:cNvPr id="15" name="TextBox 18">
            <a:extLst>
              <a:ext uri="{FF2B5EF4-FFF2-40B4-BE49-F238E27FC236}">
                <a16:creationId xmlns:a16="http://schemas.microsoft.com/office/drawing/2014/main" id="{816E976B-0636-7EE2-FEA7-61D51D4CDE22}"/>
              </a:ext>
            </a:extLst>
          </p:cNvPr>
          <p:cNvSpPr txBox="1"/>
          <p:nvPr userDrawn="1"/>
        </p:nvSpPr>
        <p:spPr>
          <a:xfrm>
            <a:off x="3941419" y="2400916"/>
            <a:ext cx="4334493" cy="2964914"/>
          </a:xfrm>
          <a:prstGeom prst="rect">
            <a:avLst/>
          </a:prstGeom>
          <a:noFill/>
        </p:spPr>
        <p:txBody>
          <a:bodyPr wrap="square" rtlCol="0">
            <a:spAutoFit/>
          </a:bodyPr>
          <a:lstStyle/>
          <a:p>
            <a:pPr algn="ctr">
              <a:lnSpc>
                <a:spcPct val="150000"/>
              </a:lnSpc>
            </a:pPr>
            <a:r>
              <a:rPr lang="nl-NL" sz="1400" b="1" i="0" u="none" strike="noStrike" dirty="0">
                <a:solidFill>
                  <a:srgbClr val="1E1E1E"/>
                </a:solidFill>
                <a:effectLst/>
                <a:latin typeface="Roboto-Medium"/>
              </a:rPr>
              <a:t>Als je 18 wordt, krijg je meer vrijheid én meer geldzaken om zelf te regelen. Denk aan schoolkosten, vervoer, je zorgverzekering of gewoon rondkomen met je eigen inkomsten.</a:t>
            </a:r>
          </a:p>
          <a:p>
            <a:pPr algn="ctr">
              <a:lnSpc>
                <a:spcPct val="150000"/>
              </a:lnSpc>
            </a:pPr>
            <a:endParaRPr lang="nl-NL" sz="1400" b="1" i="0" u="none" strike="noStrike" dirty="0">
              <a:solidFill>
                <a:srgbClr val="1E1E1E"/>
              </a:solidFill>
              <a:effectLst/>
              <a:latin typeface="Roboto-Medium"/>
            </a:endParaRPr>
          </a:p>
          <a:p>
            <a:pPr algn="ctr">
              <a:lnSpc>
                <a:spcPct val="150000"/>
              </a:lnSpc>
            </a:pPr>
            <a:r>
              <a:rPr lang="nl-NL" sz="1400" b="0" i="0" u="none" strike="noStrike" dirty="0">
                <a:solidFill>
                  <a:srgbClr val="1E1E1E"/>
                </a:solidFill>
                <a:effectLst/>
                <a:latin typeface="Roboto-Medium"/>
              </a:rPr>
              <a:t>In deze </a:t>
            </a:r>
            <a:r>
              <a:rPr lang="nl-NL" sz="1400" b="0" i="0" u="none" strike="noStrike" dirty="0" err="1">
                <a:solidFill>
                  <a:srgbClr val="1E1E1E"/>
                </a:solidFill>
                <a:effectLst/>
                <a:latin typeface="Roboto-Medium"/>
              </a:rPr>
              <a:t>flitsles</a:t>
            </a:r>
            <a:r>
              <a:rPr lang="nl-NL" sz="1400" b="0" i="0" u="none" strike="noStrike" dirty="0">
                <a:solidFill>
                  <a:srgbClr val="1E1E1E"/>
                </a:solidFill>
                <a:effectLst/>
                <a:latin typeface="Roboto-Medium"/>
              </a:rPr>
              <a:t> leer je hoe je grip houdt op je geld. Je ontdekt hoe je overzicht krijgt in wat er binnenkomt en uitgaat, hoe je slim budgetteert en wat je kunt doen om geldstress en schulden te voorkomen.</a:t>
            </a:r>
          </a:p>
        </p:txBody>
      </p:sp>
    </p:spTree>
    <p:extLst>
      <p:ext uri="{BB962C8B-B14F-4D97-AF65-F5344CB8AC3E}">
        <p14:creationId xmlns:p14="http://schemas.microsoft.com/office/powerpoint/2010/main" val="277542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Afbeelding 5" descr="Afbeelding met schermopname, Lettertype, Graphics, tekst&#10;&#10;Automatisch gegenereerde beschrijving">
            <a:extLst>
              <a:ext uri="{FF2B5EF4-FFF2-40B4-BE49-F238E27FC236}">
                <a16:creationId xmlns:a16="http://schemas.microsoft.com/office/drawing/2014/main" id="{071B4961-74A5-130A-A454-7E59740BE7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43908" y="419100"/>
            <a:ext cx="2244773" cy="1881648"/>
          </a:xfrm>
          <a:prstGeom prst="rect">
            <a:avLst/>
          </a:prstGeom>
        </p:spPr>
      </p:pic>
      <p:pic>
        <p:nvPicPr>
          <p:cNvPr id="8" name="Afbeelding 7" descr="Afbeelding met tekenfilm, clipart, tekening, Graphics&#10;&#10;Automatisch gegenereerde beschrijving">
            <a:extLst>
              <a:ext uri="{FF2B5EF4-FFF2-40B4-BE49-F238E27FC236}">
                <a16:creationId xmlns:a16="http://schemas.microsoft.com/office/drawing/2014/main" id="{FDC91136-A9B6-B432-EAEA-A66226FB140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3907" y="2482678"/>
            <a:ext cx="2244773" cy="1881648"/>
          </a:xfrm>
          <a:prstGeom prst="rect">
            <a:avLst/>
          </a:prstGeom>
        </p:spPr>
      </p:pic>
      <p:pic>
        <p:nvPicPr>
          <p:cNvPr id="10" name="Afbeelding 9" descr="Afbeelding met schermopname, cirkel&#10;&#10;Automatisch gegenereerde beschrijving">
            <a:extLst>
              <a:ext uri="{FF2B5EF4-FFF2-40B4-BE49-F238E27FC236}">
                <a16:creationId xmlns:a16="http://schemas.microsoft.com/office/drawing/2014/main" id="{752EA394-81F3-DA41-2C9C-5178DDAB948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43906" y="4546256"/>
            <a:ext cx="2244773" cy="1881648"/>
          </a:xfrm>
          <a:prstGeom prst="rect">
            <a:avLst/>
          </a:prstGeom>
        </p:spPr>
      </p:pic>
      <p:sp>
        <p:nvSpPr>
          <p:cNvPr id="23" name="TextBox 11">
            <a:extLst>
              <a:ext uri="{FF2B5EF4-FFF2-40B4-BE49-F238E27FC236}">
                <a16:creationId xmlns:a16="http://schemas.microsoft.com/office/drawing/2014/main" id="{58AD0754-94BB-A6A0-5CC0-096312C14750}"/>
              </a:ext>
            </a:extLst>
          </p:cNvPr>
          <p:cNvSpPr txBox="1"/>
          <p:nvPr userDrawn="1"/>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3.2 RECHT OP CENTEN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12" name="Afbeelding 11" descr="Afbeelding met Graphics, grafische vormgeving, schermopname, cirkel&#10;&#10;Automatisch gegenereerde beschrijving">
            <a:extLst>
              <a:ext uri="{FF2B5EF4-FFF2-40B4-BE49-F238E27FC236}">
                <a16:creationId xmlns:a16="http://schemas.microsoft.com/office/drawing/2014/main" id="{2EE07930-5740-3BEC-5D8A-9937C98D34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62983" y="1897093"/>
            <a:ext cx="2619633" cy="2356022"/>
          </a:xfrm>
          <a:prstGeom prst="rect">
            <a:avLst/>
          </a:prstGeom>
        </p:spPr>
      </p:pic>
      <p:pic>
        <p:nvPicPr>
          <p:cNvPr id="14" name="Afbeelding 13" descr="Afbeelding met Graphics, grafische vormgeving, symbool, ontwerp&#10;&#10;Automatisch gegenereerde beschrijving">
            <a:extLst>
              <a:ext uri="{FF2B5EF4-FFF2-40B4-BE49-F238E27FC236}">
                <a16:creationId xmlns:a16="http://schemas.microsoft.com/office/drawing/2014/main" id="{8D25A08F-DE22-2CA8-8C82-849BBBEB056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188790" y="3892550"/>
            <a:ext cx="2619633" cy="2356022"/>
          </a:xfrm>
          <a:prstGeom prst="rect">
            <a:avLst/>
          </a:prstGeom>
        </p:spPr>
      </p:pic>
      <p:sp>
        <p:nvSpPr>
          <p:cNvPr id="20" name="TextBox 11">
            <a:extLst>
              <a:ext uri="{FF2B5EF4-FFF2-40B4-BE49-F238E27FC236}">
                <a16:creationId xmlns:a16="http://schemas.microsoft.com/office/drawing/2014/main" id="{66BFFA31-0E01-C804-21C0-4E443292560B}"/>
              </a:ext>
            </a:extLst>
          </p:cNvPr>
          <p:cNvSpPr txBox="1"/>
          <p:nvPr userDrawn="1"/>
        </p:nvSpPr>
        <p:spPr>
          <a:xfrm rot="21278080">
            <a:off x="764165" y="2518042"/>
            <a:ext cx="1988796"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THEMA 3</a:t>
            </a:r>
          </a:p>
          <a:p>
            <a:pPr algn="ctr">
              <a:lnSpc>
                <a:spcPct val="100000"/>
              </a:lnSpc>
            </a:pPr>
            <a:r>
              <a:rPr lang="nl-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rPr>
              <a:t>CENTEN</a:t>
            </a:r>
            <a:endParaRPr lang="en-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21" name="TextBox 11">
            <a:extLst>
              <a:ext uri="{FF2B5EF4-FFF2-40B4-BE49-F238E27FC236}">
                <a16:creationId xmlns:a16="http://schemas.microsoft.com/office/drawing/2014/main" id="{88E16664-EAB3-DB39-B7DA-6532AD0B4210}"/>
              </a:ext>
            </a:extLst>
          </p:cNvPr>
          <p:cNvSpPr txBox="1"/>
          <p:nvPr userDrawn="1"/>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3.1 SPAREN OF SPENDEREN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4" name="TextBox 11">
            <a:extLst>
              <a:ext uri="{FF2B5EF4-FFF2-40B4-BE49-F238E27FC236}">
                <a16:creationId xmlns:a16="http://schemas.microsoft.com/office/drawing/2014/main" id="{5EB219EB-F801-EF5C-159A-E2E44FCE1709}"/>
              </a:ext>
            </a:extLst>
          </p:cNvPr>
          <p:cNvSpPr txBox="1"/>
          <p:nvPr userDrawn="1"/>
        </p:nvSpPr>
        <p:spPr>
          <a:xfrm rot="814915">
            <a:off x="9700762" y="362700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3.3 LENEN OF LASTEN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5" name="TextBox 11">
            <a:extLst>
              <a:ext uri="{FF2B5EF4-FFF2-40B4-BE49-F238E27FC236}">
                <a16:creationId xmlns:a16="http://schemas.microsoft.com/office/drawing/2014/main" id="{E23E9F13-EB47-91DA-A078-DCD2E5CC7F50}"/>
              </a:ext>
            </a:extLst>
          </p:cNvPr>
          <p:cNvSpPr txBox="1"/>
          <p:nvPr userDrawn="1"/>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3.4 PURE WINST</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45398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Afbeelding 12" descr="Afbeelding met schermopname, Kleurrijkheid, patroon, Graphics&#10;&#10;Automatisch gegenereerde beschrijving">
            <a:extLst>
              <a:ext uri="{FF2B5EF4-FFF2-40B4-BE49-F238E27FC236}">
                <a16:creationId xmlns:a16="http://schemas.microsoft.com/office/drawing/2014/main" id="{DA1728C0-2500-F0E0-9433-F76BA4E862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219408" cy="6109704"/>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149" y="-200849"/>
            <a:ext cx="10641194" cy="7211249"/>
          </a:xfrm>
          <a:prstGeom prst="rect">
            <a:avLst/>
          </a:prstGeom>
        </p:spPr>
      </p:pic>
      <p:pic>
        <p:nvPicPr>
          <p:cNvPr id="25" name="Afbeelding 24" descr="Afbeelding met tekenfilm, clipart, Kinderkunst, tekening&#10;&#10;Automatisch gegenereerde beschrijving">
            <a:extLst>
              <a:ext uri="{FF2B5EF4-FFF2-40B4-BE49-F238E27FC236}">
                <a16:creationId xmlns:a16="http://schemas.microsoft.com/office/drawing/2014/main" id="{3A6DE26C-B184-2F95-886E-52D1DE5DA7A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7308" y="4042834"/>
            <a:ext cx="1785662" cy="1092201"/>
          </a:xfrm>
          <a:prstGeom prst="rect">
            <a:avLst/>
          </a:prstGeom>
        </p:spPr>
      </p:pic>
      <p:pic>
        <p:nvPicPr>
          <p:cNvPr id="34" name="Afbeelding 33" descr="Afbeelding met schermopname, zwart, ontwerp&#10;&#10;Automatisch gegenereerde beschrijving">
            <a:extLst>
              <a:ext uri="{FF2B5EF4-FFF2-40B4-BE49-F238E27FC236}">
                <a16:creationId xmlns:a16="http://schemas.microsoft.com/office/drawing/2014/main" id="{026CB71F-A357-5BFE-0509-AB93D5F7CE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15321" y="2572868"/>
            <a:ext cx="2757924" cy="4483850"/>
          </a:xfrm>
          <a:prstGeom prst="rect">
            <a:avLst/>
          </a:prstGeom>
        </p:spPr>
      </p:pic>
      <p:pic>
        <p:nvPicPr>
          <p:cNvPr id="23" name="Afbeelding 22" descr="Afbeelding met Graphics, cirkel, symbool, Lettertype&#10;&#10;Automatisch gegenereerde beschrijving">
            <a:extLst>
              <a:ext uri="{FF2B5EF4-FFF2-40B4-BE49-F238E27FC236}">
                <a16:creationId xmlns:a16="http://schemas.microsoft.com/office/drawing/2014/main" id="{BDAEF886-FED3-0045-C285-AF7479C147E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043500" y="611902"/>
            <a:ext cx="1408577" cy="1408577"/>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1" y="2408242"/>
            <a:ext cx="1306690" cy="430887"/>
          </a:xfrm>
          <a:prstGeom prst="rect">
            <a:avLst/>
          </a:prstGeom>
          <a:noFill/>
        </p:spPr>
        <p:txBody>
          <a:bodyPr wrap="square" rtlCol="0">
            <a:spAutoFit/>
          </a:bodyPr>
          <a:lstStyle/>
          <a:p>
            <a:pPr algn="l">
              <a:lnSpc>
                <a:spcPct val="150000"/>
              </a:lnSpc>
            </a:pPr>
            <a:r>
              <a:rPr lang="en-NL" sz="16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2" y="3922272"/>
            <a:ext cx="1306690" cy="430887"/>
          </a:xfrm>
          <a:prstGeom prst="rect">
            <a:avLst/>
          </a:prstGeom>
          <a:noFill/>
        </p:spPr>
        <p:txBody>
          <a:bodyPr wrap="square" rtlCol="0">
            <a:spAutoFit/>
          </a:bodyPr>
          <a:lstStyle/>
          <a:p>
            <a:pPr algn="l">
              <a:lnSpc>
                <a:spcPct val="150000"/>
              </a:lnSpc>
            </a:pPr>
            <a:r>
              <a:rPr lang="nl-NL" sz="16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16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2" y="5411499"/>
            <a:ext cx="1306690" cy="430887"/>
          </a:xfrm>
          <a:prstGeom prst="rect">
            <a:avLst/>
          </a:prstGeom>
          <a:noFill/>
        </p:spPr>
        <p:txBody>
          <a:bodyPr wrap="square" rtlCol="0">
            <a:spAutoFit/>
          </a:bodyPr>
          <a:lstStyle/>
          <a:p>
            <a:pPr algn="l">
              <a:lnSpc>
                <a:spcPct val="150000"/>
              </a:lnSpc>
            </a:pPr>
            <a:r>
              <a:rPr lang="nl-NL" sz="16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16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384495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Afbeelding 9" descr="Afbeelding met patroon, schermopname, Kleurrijkheid, Symmetrie&#10;&#10;Automatisch gegenereerde beschrijving">
            <a:extLst>
              <a:ext uri="{FF2B5EF4-FFF2-40B4-BE49-F238E27FC236}">
                <a16:creationId xmlns:a16="http://schemas.microsoft.com/office/drawing/2014/main" id="{23F35323-6BD1-AEFE-0A98-0F9B53978E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Afbeelding 1" descr="Afbeelding met schermopname, Rechthoek, ontwerp&#10;&#10;Automatisch gegenereerde beschrijving">
            <a:extLst>
              <a:ext uri="{FF2B5EF4-FFF2-40B4-BE49-F238E27FC236}">
                <a16:creationId xmlns:a16="http://schemas.microsoft.com/office/drawing/2014/main" id="{456B478F-EF5A-B517-9176-18A126211E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31424" y="790575"/>
            <a:ext cx="5729151" cy="5276850"/>
          </a:xfrm>
          <a:prstGeom prst="rect">
            <a:avLst/>
          </a:prstGeom>
        </p:spPr>
      </p:pic>
      <p:pic>
        <p:nvPicPr>
          <p:cNvPr id="14" name="Afbeelding 13" descr="Afbeelding met cirkel, clipart, Graphics, tekenfilm&#10;&#10;Automatisch gegenereerde beschrijving">
            <a:extLst>
              <a:ext uri="{FF2B5EF4-FFF2-40B4-BE49-F238E27FC236}">
                <a16:creationId xmlns:a16="http://schemas.microsoft.com/office/drawing/2014/main" id="{D0D16155-7FD0-0FCF-C301-941D3638C91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660124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INTRO:</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0449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03492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Afbeelding 5" descr="Afbeelding met schermopname, Lettertype, Graphics, tekst&#10;&#10;Automatisch gegenereerde beschrijving">
            <a:extLst>
              <a:ext uri="{FF2B5EF4-FFF2-40B4-BE49-F238E27FC236}">
                <a16:creationId xmlns:a16="http://schemas.microsoft.com/office/drawing/2014/main" id="{071B4961-74A5-130A-A454-7E59740BE7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43908" y="419100"/>
            <a:ext cx="2244773" cy="1881648"/>
          </a:xfrm>
          <a:prstGeom prst="rect">
            <a:avLst/>
          </a:prstGeom>
        </p:spPr>
      </p:pic>
      <p:pic>
        <p:nvPicPr>
          <p:cNvPr id="8" name="Afbeelding 7" descr="Afbeelding met tekenfilm, clipart, tekening, Graphics&#10;&#10;Automatisch gegenereerde beschrijving">
            <a:extLst>
              <a:ext uri="{FF2B5EF4-FFF2-40B4-BE49-F238E27FC236}">
                <a16:creationId xmlns:a16="http://schemas.microsoft.com/office/drawing/2014/main" id="{FDC91136-A9B6-B432-EAEA-A66226FB140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3907" y="2482678"/>
            <a:ext cx="2244773" cy="1881648"/>
          </a:xfrm>
          <a:prstGeom prst="rect">
            <a:avLst/>
          </a:prstGeom>
        </p:spPr>
      </p:pic>
      <p:pic>
        <p:nvPicPr>
          <p:cNvPr id="10" name="Afbeelding 9" descr="Afbeelding met schermopname, cirkel&#10;&#10;Automatisch gegenereerde beschrijving">
            <a:extLst>
              <a:ext uri="{FF2B5EF4-FFF2-40B4-BE49-F238E27FC236}">
                <a16:creationId xmlns:a16="http://schemas.microsoft.com/office/drawing/2014/main" id="{752EA394-81F3-DA41-2C9C-5178DDAB948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43906" y="4546256"/>
            <a:ext cx="2244773" cy="1881648"/>
          </a:xfrm>
          <a:prstGeom prst="rect">
            <a:avLst/>
          </a:prstGeom>
        </p:spPr>
      </p:pic>
      <p:sp>
        <p:nvSpPr>
          <p:cNvPr id="23" name="TextBox 11">
            <a:extLst>
              <a:ext uri="{FF2B5EF4-FFF2-40B4-BE49-F238E27FC236}">
                <a16:creationId xmlns:a16="http://schemas.microsoft.com/office/drawing/2014/main" id="{58AD0754-94BB-A6A0-5CC0-096312C14750}"/>
              </a:ext>
            </a:extLst>
          </p:cNvPr>
          <p:cNvSpPr txBox="1"/>
          <p:nvPr userDrawn="1"/>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3.2 RECHT OP CENTEN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12" name="Afbeelding 11" descr="Afbeelding met Graphics, grafische vormgeving, schermopname, cirkel&#10;&#10;Automatisch gegenereerde beschrijving">
            <a:extLst>
              <a:ext uri="{FF2B5EF4-FFF2-40B4-BE49-F238E27FC236}">
                <a16:creationId xmlns:a16="http://schemas.microsoft.com/office/drawing/2014/main" id="{2EE07930-5740-3BEC-5D8A-9937C98D34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62983" y="1897093"/>
            <a:ext cx="2619633" cy="2356022"/>
          </a:xfrm>
          <a:prstGeom prst="rect">
            <a:avLst/>
          </a:prstGeom>
        </p:spPr>
      </p:pic>
      <p:pic>
        <p:nvPicPr>
          <p:cNvPr id="14" name="Afbeelding 13" descr="Afbeelding met Graphics, grafische vormgeving, symbool, ontwerp&#10;&#10;Automatisch gegenereerde beschrijving">
            <a:extLst>
              <a:ext uri="{FF2B5EF4-FFF2-40B4-BE49-F238E27FC236}">
                <a16:creationId xmlns:a16="http://schemas.microsoft.com/office/drawing/2014/main" id="{8D25A08F-DE22-2CA8-8C82-849BBBEB056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188790" y="3892550"/>
            <a:ext cx="2619633" cy="2356022"/>
          </a:xfrm>
          <a:prstGeom prst="rect">
            <a:avLst/>
          </a:prstGeom>
        </p:spPr>
      </p:pic>
      <p:sp>
        <p:nvSpPr>
          <p:cNvPr id="20" name="TextBox 11">
            <a:extLst>
              <a:ext uri="{FF2B5EF4-FFF2-40B4-BE49-F238E27FC236}">
                <a16:creationId xmlns:a16="http://schemas.microsoft.com/office/drawing/2014/main" id="{66BFFA31-0E01-C804-21C0-4E443292560B}"/>
              </a:ext>
            </a:extLst>
          </p:cNvPr>
          <p:cNvSpPr txBox="1"/>
          <p:nvPr userDrawn="1"/>
        </p:nvSpPr>
        <p:spPr>
          <a:xfrm rot="21278080">
            <a:off x="764165" y="2518042"/>
            <a:ext cx="1988796"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THEMA 3</a:t>
            </a:r>
          </a:p>
          <a:p>
            <a:pPr algn="ctr">
              <a:lnSpc>
                <a:spcPct val="100000"/>
              </a:lnSpc>
            </a:pPr>
            <a:r>
              <a:rPr lang="nl-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rPr>
              <a:t>CENTEN</a:t>
            </a:r>
            <a:endParaRPr lang="en-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21" name="TextBox 11">
            <a:extLst>
              <a:ext uri="{FF2B5EF4-FFF2-40B4-BE49-F238E27FC236}">
                <a16:creationId xmlns:a16="http://schemas.microsoft.com/office/drawing/2014/main" id="{88E16664-EAB3-DB39-B7DA-6532AD0B4210}"/>
              </a:ext>
            </a:extLst>
          </p:cNvPr>
          <p:cNvSpPr txBox="1"/>
          <p:nvPr userDrawn="1"/>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3.1 SPAREN OF SPENDEREN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4" name="TextBox 11">
            <a:extLst>
              <a:ext uri="{FF2B5EF4-FFF2-40B4-BE49-F238E27FC236}">
                <a16:creationId xmlns:a16="http://schemas.microsoft.com/office/drawing/2014/main" id="{5EB219EB-F801-EF5C-159A-E2E44FCE1709}"/>
              </a:ext>
            </a:extLst>
          </p:cNvPr>
          <p:cNvSpPr txBox="1"/>
          <p:nvPr userDrawn="1"/>
        </p:nvSpPr>
        <p:spPr>
          <a:xfrm rot="814915">
            <a:off x="9700762" y="362700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3.3 LENEN OF LASTEN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5" name="TextBox 11">
            <a:extLst>
              <a:ext uri="{FF2B5EF4-FFF2-40B4-BE49-F238E27FC236}">
                <a16:creationId xmlns:a16="http://schemas.microsoft.com/office/drawing/2014/main" id="{E23E9F13-EB47-91DA-A078-DCD2E5CC7F50}"/>
              </a:ext>
            </a:extLst>
          </p:cNvPr>
          <p:cNvSpPr txBox="1"/>
          <p:nvPr userDrawn="1"/>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3.4 PURE WINST</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93243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Afbeelding 12" descr="Afbeelding met schermopname, Kleurrijkheid, patroon, Graphics&#10;&#10;Automatisch gegenereerde beschrijving">
            <a:extLst>
              <a:ext uri="{FF2B5EF4-FFF2-40B4-BE49-F238E27FC236}">
                <a16:creationId xmlns:a16="http://schemas.microsoft.com/office/drawing/2014/main" id="{DA1728C0-2500-F0E0-9433-F76BA4E862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219408" cy="6109704"/>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149" y="-200849"/>
            <a:ext cx="10641194" cy="7211249"/>
          </a:xfrm>
          <a:prstGeom prst="rect">
            <a:avLst/>
          </a:prstGeom>
        </p:spPr>
      </p:pic>
      <p:pic>
        <p:nvPicPr>
          <p:cNvPr id="25" name="Afbeelding 24" descr="Afbeelding met tekenfilm, clipart, Kinderkunst, tekening&#10;&#10;Automatisch gegenereerde beschrijving">
            <a:extLst>
              <a:ext uri="{FF2B5EF4-FFF2-40B4-BE49-F238E27FC236}">
                <a16:creationId xmlns:a16="http://schemas.microsoft.com/office/drawing/2014/main" id="{3A6DE26C-B184-2F95-886E-52D1DE5DA7A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7308" y="4042834"/>
            <a:ext cx="1785662" cy="1092201"/>
          </a:xfrm>
          <a:prstGeom prst="rect">
            <a:avLst/>
          </a:prstGeom>
        </p:spPr>
      </p:pic>
      <p:pic>
        <p:nvPicPr>
          <p:cNvPr id="34" name="Afbeelding 33" descr="Afbeelding met schermopname, zwart, ontwerp&#10;&#10;Automatisch gegenereerde beschrijving">
            <a:extLst>
              <a:ext uri="{FF2B5EF4-FFF2-40B4-BE49-F238E27FC236}">
                <a16:creationId xmlns:a16="http://schemas.microsoft.com/office/drawing/2014/main" id="{026CB71F-A357-5BFE-0509-AB93D5F7CE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15321" y="2572868"/>
            <a:ext cx="2757924" cy="4483850"/>
          </a:xfrm>
          <a:prstGeom prst="rect">
            <a:avLst/>
          </a:prstGeom>
        </p:spPr>
      </p:pic>
      <p:pic>
        <p:nvPicPr>
          <p:cNvPr id="23" name="Afbeelding 22" descr="Afbeelding met Graphics, cirkel, symbool, Lettertype&#10;&#10;Automatisch gegenereerde beschrijving">
            <a:extLst>
              <a:ext uri="{FF2B5EF4-FFF2-40B4-BE49-F238E27FC236}">
                <a16:creationId xmlns:a16="http://schemas.microsoft.com/office/drawing/2014/main" id="{BDAEF886-FED3-0045-C285-AF7479C147E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043500" y="611902"/>
            <a:ext cx="1408577" cy="1408577"/>
          </a:xfrm>
          <a:prstGeom prst="rect">
            <a:avLst/>
          </a:prstGeom>
        </p:spPr>
      </p:pic>
      <p:sp>
        <p:nvSpPr>
          <p:cNvPr id="35" name="TextBox 18">
            <a:extLst>
              <a:ext uri="{FF2B5EF4-FFF2-40B4-BE49-F238E27FC236}">
                <a16:creationId xmlns:a16="http://schemas.microsoft.com/office/drawing/2014/main" id="{DF121C9D-7DAE-31FD-4090-4B53E04B0CC8}"/>
              </a:ext>
            </a:extLst>
          </p:cNvPr>
          <p:cNvSpPr txBox="1"/>
          <p:nvPr userDrawn="1"/>
        </p:nvSpPr>
        <p:spPr>
          <a:xfrm>
            <a:off x="8517549" y="3072650"/>
            <a:ext cx="2757924" cy="661463"/>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Je weet hoeveel geld er binnenkomt en waar je het aan uitgeeft. </a:t>
            </a:r>
          </a:p>
        </p:txBody>
      </p:sp>
      <p:sp>
        <p:nvSpPr>
          <p:cNvPr id="36" name="TextBox 22">
            <a:extLst>
              <a:ext uri="{FF2B5EF4-FFF2-40B4-BE49-F238E27FC236}">
                <a16:creationId xmlns:a16="http://schemas.microsoft.com/office/drawing/2014/main" id="{192F6656-6385-5ED6-D9DB-822B0F380921}"/>
              </a:ext>
            </a:extLst>
          </p:cNvPr>
          <p:cNvSpPr txBox="1"/>
          <p:nvPr userDrawn="1"/>
        </p:nvSpPr>
        <p:spPr>
          <a:xfrm>
            <a:off x="8510433" y="5217698"/>
            <a:ext cx="2859984" cy="1057700"/>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Als je een duidelijk beeld hebt van je inkomsten en uitgaven, kun je makkelijker besparen als dat nodig is. </a:t>
            </a:r>
          </a:p>
        </p:txBody>
      </p:sp>
      <p:sp>
        <p:nvSpPr>
          <p:cNvPr id="37" name="TextBox 25">
            <a:extLst>
              <a:ext uri="{FF2B5EF4-FFF2-40B4-BE49-F238E27FC236}">
                <a16:creationId xmlns:a16="http://schemas.microsoft.com/office/drawing/2014/main" id="{A5A87AC7-2C23-7B69-E845-5152DC77C242}"/>
              </a:ext>
            </a:extLst>
          </p:cNvPr>
          <p:cNvSpPr txBox="1"/>
          <p:nvPr userDrawn="1"/>
        </p:nvSpPr>
        <p:spPr>
          <a:xfrm>
            <a:off x="4707724" y="1002435"/>
            <a:ext cx="683724" cy="600164"/>
          </a:xfrm>
          <a:prstGeom prst="rect">
            <a:avLst/>
          </a:prstGeom>
          <a:noFill/>
        </p:spPr>
        <p:txBody>
          <a:bodyPr wrap="square" rtlCol="0">
            <a:spAutoFit/>
          </a:bodyPr>
          <a:lstStyle/>
          <a:p>
            <a:pPr algn="l">
              <a:lnSpc>
                <a:spcPct val="150000"/>
              </a:lnSpc>
            </a:pPr>
            <a:r>
              <a:rPr lang="en-NL" sz="2400" b="1" i="0">
                <a:solidFill>
                  <a:schemeClr val="accent3"/>
                </a:solidFill>
                <a:latin typeface="Avenir Black" panose="02000503020000020003" pitchFamily="2" charset="0"/>
                <a:ea typeface="Urbanist" panose="020B0A04040200000203" pitchFamily="34" charset="77"/>
                <a:cs typeface="Urbanist" panose="020B0A04040200000203" pitchFamily="34" charset="77"/>
              </a:rPr>
              <a:t>3.</a:t>
            </a:r>
            <a:r>
              <a:rPr lang="nl-NL" sz="2400" b="1" i="0" dirty="0">
                <a:solidFill>
                  <a:schemeClr val="accent3"/>
                </a:solidFill>
                <a:latin typeface="Avenir Black" panose="02000503020000020003" pitchFamily="2" charset="0"/>
                <a:ea typeface="Urbanist" panose="020B0A04040200000203" pitchFamily="34" charset="77"/>
                <a:cs typeface="Urbanist" panose="020B0A04040200000203" pitchFamily="34" charset="77"/>
              </a:rPr>
              <a:t>1</a:t>
            </a:r>
            <a:endParaRPr lang="en-NL" sz="2400" b="1" i="0" dirty="0">
              <a:solidFill>
                <a:schemeClr val="accent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39" name="TextBox 26">
            <a:extLst>
              <a:ext uri="{FF2B5EF4-FFF2-40B4-BE49-F238E27FC236}">
                <a16:creationId xmlns:a16="http://schemas.microsoft.com/office/drawing/2014/main" id="{8E125843-1526-01C4-71ED-466BAD4EA018}"/>
              </a:ext>
            </a:extLst>
          </p:cNvPr>
          <p:cNvSpPr txBox="1"/>
          <p:nvPr userDrawn="1"/>
        </p:nvSpPr>
        <p:spPr>
          <a:xfrm>
            <a:off x="5348794" y="1002435"/>
            <a:ext cx="3356372" cy="598434"/>
          </a:xfrm>
          <a:prstGeom prst="rect">
            <a:avLst/>
          </a:prstGeom>
          <a:noFill/>
        </p:spPr>
        <p:txBody>
          <a:bodyPr wrap="square" rtlCol="0">
            <a:spAutoFit/>
          </a:bodyPr>
          <a:lstStyle/>
          <a:p>
            <a:pPr algn="l">
              <a:lnSpc>
                <a:spcPct val="150000"/>
              </a:lnSpc>
            </a:pPr>
            <a:r>
              <a:rPr lang="en-GB" sz="2400" b="0" i="0" dirty="0" err="1">
                <a:solidFill>
                  <a:schemeClr val="accent3"/>
                </a:solidFill>
                <a:latin typeface="Avenir Light" panose="020B0402020203020204" pitchFamily="34" charset="77"/>
                <a:ea typeface="Urbanist" panose="020B0A04040200000203" pitchFamily="34" charset="77"/>
                <a:cs typeface="Urbanist" panose="020B0A04040200000203" pitchFamily="34" charset="77"/>
              </a:rPr>
              <a:t>sparen</a:t>
            </a:r>
            <a:r>
              <a:rPr lang="en-GB" sz="2400" b="0" i="0" dirty="0">
                <a:solidFill>
                  <a:schemeClr val="accent3"/>
                </a:solidFill>
                <a:latin typeface="Avenir Light" panose="020B0402020203020204" pitchFamily="34" charset="77"/>
                <a:ea typeface="Urbanist" panose="020B0A04040200000203" pitchFamily="34" charset="77"/>
                <a:cs typeface="Urbanist" panose="020B0A04040200000203" pitchFamily="34" charset="77"/>
              </a:rPr>
              <a:t> of </a:t>
            </a:r>
            <a:r>
              <a:rPr lang="en-GB" sz="2400" b="0" i="0" dirty="0" err="1">
                <a:solidFill>
                  <a:schemeClr val="accent3"/>
                </a:solidFill>
                <a:latin typeface="Avenir Light" panose="020B0402020203020204" pitchFamily="34" charset="77"/>
                <a:ea typeface="Urbanist" panose="020B0A04040200000203" pitchFamily="34" charset="77"/>
                <a:cs typeface="Urbanist" panose="020B0A04040200000203" pitchFamily="34" charset="77"/>
              </a:rPr>
              <a:t>spenderen</a:t>
            </a:r>
            <a:endParaRPr lang="en-NL" sz="2400" b="0" i="0" dirty="0">
              <a:solidFill>
                <a:schemeClr val="accent3"/>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113593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Afbeelding 9" descr="Afbeelding met patroon, schermopname, Kleurrijkheid, Symmetrie&#10;&#10;Automatisch gegenereerde beschrijving">
            <a:extLst>
              <a:ext uri="{FF2B5EF4-FFF2-40B4-BE49-F238E27FC236}">
                <a16:creationId xmlns:a16="http://schemas.microsoft.com/office/drawing/2014/main" id="{23F35323-6BD1-AEFE-0A98-0F9B53978E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Afbeelding 1" descr="Afbeelding met schermopname, Rechthoek, ontwerp&#10;&#10;Automatisch gegenereerde beschrijving">
            <a:extLst>
              <a:ext uri="{FF2B5EF4-FFF2-40B4-BE49-F238E27FC236}">
                <a16:creationId xmlns:a16="http://schemas.microsoft.com/office/drawing/2014/main" id="{456B478F-EF5A-B517-9176-18A126211E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31424" y="790575"/>
            <a:ext cx="5729151" cy="5276850"/>
          </a:xfrm>
          <a:prstGeom prst="rect">
            <a:avLst/>
          </a:prstGeom>
        </p:spPr>
      </p:pic>
      <p:pic>
        <p:nvPicPr>
          <p:cNvPr id="14" name="Afbeelding 13" descr="Afbeelding met cirkel, clipart, Graphics, tekenfilm&#10;&#10;Automatisch gegenereerde beschrijving">
            <a:extLst>
              <a:ext uri="{FF2B5EF4-FFF2-40B4-BE49-F238E27FC236}">
                <a16:creationId xmlns:a16="http://schemas.microsoft.com/office/drawing/2014/main" id="{D0D16155-7FD0-0FCF-C301-941D3638C91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19" name="TextBox 18">
            <a:extLst>
              <a:ext uri="{FF2B5EF4-FFF2-40B4-BE49-F238E27FC236}">
                <a16:creationId xmlns:a16="http://schemas.microsoft.com/office/drawing/2014/main" id="{87CB5770-8115-92E0-D89A-BCF3CA541015}"/>
              </a:ext>
            </a:extLst>
          </p:cNvPr>
          <p:cNvSpPr txBox="1"/>
          <p:nvPr userDrawn="1"/>
        </p:nvSpPr>
        <p:spPr>
          <a:xfrm>
            <a:off x="4583875" y="3032296"/>
            <a:ext cx="2974210" cy="661463"/>
          </a:xfrm>
          <a:prstGeom prst="rect">
            <a:avLst/>
          </a:prstGeom>
          <a:noFill/>
        </p:spPr>
        <p:txBody>
          <a:bodyPr wrap="square" rtlCol="0">
            <a:spAutoFit/>
          </a:bodyPr>
          <a:lstStyle/>
          <a:p>
            <a:pPr algn="ctr">
              <a:lnSpc>
                <a:spcPct val="150000"/>
              </a:lnSpc>
            </a:pPr>
            <a:r>
              <a:rPr lang="nl-NL" sz="1300" b="0" i="0" dirty="0">
                <a:solidFill>
                  <a:schemeClr val="accent3"/>
                </a:solidFill>
                <a:latin typeface="Avenir Light" panose="020B0402020203020204" pitchFamily="34" charset="77"/>
                <a:ea typeface="Roboto Light" panose="02000000000000000000" pitchFamily="2" charset="0"/>
              </a:rPr>
              <a:t>Je weet hoeveel geld er binnenkomt en waar je het aan uitgeeft. </a:t>
            </a:r>
          </a:p>
        </p:txBody>
      </p:sp>
    </p:spTree>
    <p:extLst>
      <p:ext uri="{BB962C8B-B14F-4D97-AF65-F5344CB8AC3E}">
        <p14:creationId xmlns:p14="http://schemas.microsoft.com/office/powerpoint/2010/main" val="246489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INTRO:</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Tree>
    <p:extLst>
      <p:ext uri="{BB962C8B-B14F-4D97-AF65-F5344CB8AC3E}">
        <p14:creationId xmlns:p14="http://schemas.microsoft.com/office/powerpoint/2010/main" val="3052363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912694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320474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Afbeelding 5" descr="Afbeelding met schermopname, Lettertype, Graphics, tekst&#10;&#10;Automatisch gegenereerde beschrijving">
            <a:extLst>
              <a:ext uri="{FF2B5EF4-FFF2-40B4-BE49-F238E27FC236}">
                <a16:creationId xmlns:a16="http://schemas.microsoft.com/office/drawing/2014/main" id="{071B4961-74A5-130A-A454-7E59740BE7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143908" y="419100"/>
            <a:ext cx="2244773" cy="1881648"/>
          </a:xfrm>
          <a:prstGeom prst="rect">
            <a:avLst/>
          </a:prstGeom>
        </p:spPr>
      </p:pic>
      <p:pic>
        <p:nvPicPr>
          <p:cNvPr id="8" name="Afbeelding 7" descr="Afbeelding met tekenfilm, clipart, tekening, Graphics&#10;&#10;Automatisch gegenereerde beschrijving">
            <a:extLst>
              <a:ext uri="{FF2B5EF4-FFF2-40B4-BE49-F238E27FC236}">
                <a16:creationId xmlns:a16="http://schemas.microsoft.com/office/drawing/2014/main" id="{FDC91136-A9B6-B432-EAEA-A66226FB140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43907" y="2482678"/>
            <a:ext cx="2244773" cy="1881648"/>
          </a:xfrm>
          <a:prstGeom prst="rect">
            <a:avLst/>
          </a:prstGeom>
        </p:spPr>
      </p:pic>
      <p:pic>
        <p:nvPicPr>
          <p:cNvPr id="10" name="Afbeelding 9" descr="Afbeelding met schermopname, cirkel&#10;&#10;Automatisch gegenereerde beschrijving">
            <a:extLst>
              <a:ext uri="{FF2B5EF4-FFF2-40B4-BE49-F238E27FC236}">
                <a16:creationId xmlns:a16="http://schemas.microsoft.com/office/drawing/2014/main" id="{752EA394-81F3-DA41-2C9C-5178DDAB948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43906" y="4546256"/>
            <a:ext cx="2244773" cy="1881648"/>
          </a:xfrm>
          <a:prstGeom prst="rect">
            <a:avLst/>
          </a:prstGeom>
        </p:spPr>
      </p:pic>
      <p:sp>
        <p:nvSpPr>
          <p:cNvPr id="23" name="TextBox 11">
            <a:extLst>
              <a:ext uri="{FF2B5EF4-FFF2-40B4-BE49-F238E27FC236}">
                <a16:creationId xmlns:a16="http://schemas.microsoft.com/office/drawing/2014/main" id="{58AD0754-94BB-A6A0-5CC0-096312C14750}"/>
              </a:ext>
            </a:extLst>
          </p:cNvPr>
          <p:cNvSpPr txBox="1"/>
          <p:nvPr userDrawn="1"/>
        </p:nvSpPr>
        <p:spPr>
          <a:xfrm>
            <a:off x="5130789" y="609266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3.2 RECHT OP CENTEN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pic>
        <p:nvPicPr>
          <p:cNvPr id="12" name="Afbeelding 11" descr="Afbeelding met Graphics, grafische vormgeving, schermopname, cirkel&#10;&#10;Automatisch gegenereerde beschrijving">
            <a:extLst>
              <a:ext uri="{FF2B5EF4-FFF2-40B4-BE49-F238E27FC236}">
                <a16:creationId xmlns:a16="http://schemas.microsoft.com/office/drawing/2014/main" id="{2EE07930-5740-3BEC-5D8A-9937C98D34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62983" y="1897093"/>
            <a:ext cx="2619633" cy="2356022"/>
          </a:xfrm>
          <a:prstGeom prst="rect">
            <a:avLst/>
          </a:prstGeom>
        </p:spPr>
      </p:pic>
      <p:pic>
        <p:nvPicPr>
          <p:cNvPr id="14" name="Afbeelding 13" descr="Afbeelding met Graphics, grafische vormgeving, symbool, ontwerp&#10;&#10;Automatisch gegenereerde beschrijving">
            <a:extLst>
              <a:ext uri="{FF2B5EF4-FFF2-40B4-BE49-F238E27FC236}">
                <a16:creationId xmlns:a16="http://schemas.microsoft.com/office/drawing/2014/main" id="{8D25A08F-DE22-2CA8-8C82-849BBBEB056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188790" y="3892550"/>
            <a:ext cx="2619633" cy="2356022"/>
          </a:xfrm>
          <a:prstGeom prst="rect">
            <a:avLst/>
          </a:prstGeom>
        </p:spPr>
      </p:pic>
      <p:sp>
        <p:nvSpPr>
          <p:cNvPr id="20" name="TextBox 11">
            <a:extLst>
              <a:ext uri="{FF2B5EF4-FFF2-40B4-BE49-F238E27FC236}">
                <a16:creationId xmlns:a16="http://schemas.microsoft.com/office/drawing/2014/main" id="{66BFFA31-0E01-C804-21C0-4E443292560B}"/>
              </a:ext>
            </a:extLst>
          </p:cNvPr>
          <p:cNvSpPr txBox="1"/>
          <p:nvPr userDrawn="1"/>
        </p:nvSpPr>
        <p:spPr>
          <a:xfrm rot="21278080">
            <a:off x="764165" y="2518042"/>
            <a:ext cx="1988796" cy="1077218"/>
          </a:xfrm>
          <a:prstGeom prst="rect">
            <a:avLst/>
          </a:prstGeom>
          <a:noFill/>
        </p:spPr>
        <p:txBody>
          <a:bodyPr wrap="square" rtlCol="0">
            <a:spAutoFit/>
          </a:bodyPr>
          <a:lstStyle/>
          <a:p>
            <a:pPr algn="ctr">
              <a:lnSpc>
                <a:spcPct val="100000"/>
              </a:lnSpc>
            </a:pPr>
            <a:r>
              <a:rPr lang="nl-NL" sz="3200" b="0" i="0" dirty="0">
                <a:solidFill>
                  <a:schemeClr val="bg1"/>
                </a:solidFill>
                <a:latin typeface="Avenir Light" panose="020B0402020203020204" pitchFamily="34" charset="77"/>
                <a:ea typeface="Urbanist" panose="020B0A04040200000203" pitchFamily="34" charset="77"/>
                <a:cs typeface="Urbanist" panose="020B0A04040200000203" pitchFamily="34" charset="77"/>
              </a:rPr>
              <a:t>THEMA 3</a:t>
            </a:r>
          </a:p>
          <a:p>
            <a:pPr algn="ctr">
              <a:lnSpc>
                <a:spcPct val="100000"/>
              </a:lnSpc>
            </a:pPr>
            <a:r>
              <a:rPr lang="nl-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rPr>
              <a:t>CENTEN</a:t>
            </a:r>
            <a:endParaRPr lang="en-NL" sz="3200" b="1" i="0" dirty="0">
              <a:solidFill>
                <a:schemeClr val="bg1"/>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21" name="TextBox 11">
            <a:extLst>
              <a:ext uri="{FF2B5EF4-FFF2-40B4-BE49-F238E27FC236}">
                <a16:creationId xmlns:a16="http://schemas.microsoft.com/office/drawing/2014/main" id="{88E16664-EAB3-DB39-B7DA-6532AD0B4210}"/>
              </a:ext>
            </a:extLst>
          </p:cNvPr>
          <p:cNvSpPr txBox="1"/>
          <p:nvPr userDrawn="1"/>
        </p:nvSpPr>
        <p:spPr>
          <a:xfrm>
            <a:off x="5163470" y="3973828"/>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3.1 SPAREN OF SPENDEREN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4" name="TextBox 11">
            <a:extLst>
              <a:ext uri="{FF2B5EF4-FFF2-40B4-BE49-F238E27FC236}">
                <a16:creationId xmlns:a16="http://schemas.microsoft.com/office/drawing/2014/main" id="{5EB219EB-F801-EF5C-159A-E2E44FCE1709}"/>
              </a:ext>
            </a:extLst>
          </p:cNvPr>
          <p:cNvSpPr txBox="1"/>
          <p:nvPr userDrawn="1"/>
        </p:nvSpPr>
        <p:spPr>
          <a:xfrm rot="814915">
            <a:off x="9700762" y="362700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3.3 LENEN OF LASTEN</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25" name="TextBox 11">
            <a:extLst>
              <a:ext uri="{FF2B5EF4-FFF2-40B4-BE49-F238E27FC236}">
                <a16:creationId xmlns:a16="http://schemas.microsoft.com/office/drawing/2014/main" id="{E23E9F13-EB47-91DA-A078-DCD2E5CC7F50}"/>
              </a:ext>
            </a:extLst>
          </p:cNvPr>
          <p:cNvSpPr txBox="1"/>
          <p:nvPr userDrawn="1"/>
        </p:nvSpPr>
        <p:spPr>
          <a:xfrm rot="814915">
            <a:off x="9223643" y="5631091"/>
            <a:ext cx="2244773" cy="345351"/>
          </a:xfrm>
          <a:prstGeom prst="rect">
            <a:avLst/>
          </a:prstGeom>
          <a:noFill/>
        </p:spPr>
        <p:txBody>
          <a:bodyPr wrap="square" rtlCol="0">
            <a:spAutoFit/>
          </a:bodyPr>
          <a:lstStyle/>
          <a:p>
            <a:pPr algn="l">
              <a:lnSpc>
                <a:spcPct val="150000"/>
              </a:lnSpc>
            </a:pPr>
            <a:r>
              <a:rPr lang="nl-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rPr>
              <a:t>3.4 PURE WINST</a:t>
            </a:r>
            <a:endParaRPr lang="en-NL" sz="1200" b="1" i="0" dirty="0">
              <a:solidFill>
                <a:schemeClr val="tx1"/>
              </a:solidFill>
              <a:latin typeface="Avenir Light" panose="020B0402020203020204"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327720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3" name="Afbeelding 12" descr="Afbeelding met schermopname, Kleurrijkheid, patroon, Graphics&#10;&#10;Automatisch gegenereerde beschrijving">
            <a:extLst>
              <a:ext uri="{FF2B5EF4-FFF2-40B4-BE49-F238E27FC236}">
                <a16:creationId xmlns:a16="http://schemas.microsoft.com/office/drawing/2014/main" id="{DA1728C0-2500-F0E0-9433-F76BA4E862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219408" cy="6109704"/>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149" y="-200849"/>
            <a:ext cx="10641194" cy="7211249"/>
          </a:xfrm>
          <a:prstGeom prst="rect">
            <a:avLst/>
          </a:prstGeom>
        </p:spPr>
      </p:pic>
      <p:pic>
        <p:nvPicPr>
          <p:cNvPr id="25" name="Afbeelding 24" descr="Afbeelding met tekenfilm, clipart, Kinderkunst, tekening&#10;&#10;Automatisch gegenereerde beschrijving">
            <a:extLst>
              <a:ext uri="{FF2B5EF4-FFF2-40B4-BE49-F238E27FC236}">
                <a16:creationId xmlns:a16="http://schemas.microsoft.com/office/drawing/2014/main" id="{3A6DE26C-B184-2F95-886E-52D1DE5DA7A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7308" y="4042834"/>
            <a:ext cx="1785662" cy="1092201"/>
          </a:xfrm>
          <a:prstGeom prst="rect">
            <a:avLst/>
          </a:prstGeom>
        </p:spPr>
      </p:pic>
      <p:pic>
        <p:nvPicPr>
          <p:cNvPr id="34" name="Afbeelding 33" descr="Afbeelding met schermopname, zwart, ontwerp&#10;&#10;Automatisch gegenereerde beschrijving">
            <a:extLst>
              <a:ext uri="{FF2B5EF4-FFF2-40B4-BE49-F238E27FC236}">
                <a16:creationId xmlns:a16="http://schemas.microsoft.com/office/drawing/2014/main" id="{026CB71F-A357-5BFE-0509-AB93D5F7CE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715321" y="2572868"/>
            <a:ext cx="2757924" cy="4483850"/>
          </a:xfrm>
          <a:prstGeom prst="rect">
            <a:avLst/>
          </a:prstGeom>
        </p:spPr>
      </p:pic>
      <p:pic>
        <p:nvPicPr>
          <p:cNvPr id="23" name="Afbeelding 22" descr="Afbeelding met Graphics, cirkel, symbool, Lettertype&#10;&#10;Automatisch gegenereerde beschrijving">
            <a:extLst>
              <a:ext uri="{FF2B5EF4-FFF2-40B4-BE49-F238E27FC236}">
                <a16:creationId xmlns:a16="http://schemas.microsoft.com/office/drawing/2014/main" id="{BDAEF886-FED3-0045-C285-AF7479C147E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043500" y="611902"/>
            <a:ext cx="1408577" cy="1408577"/>
          </a:xfrm>
          <a:prstGeom prst="rect">
            <a:avLst/>
          </a:prstGeom>
        </p:spPr>
      </p:pic>
      <p:sp>
        <p:nvSpPr>
          <p:cNvPr id="35" name="TextBox 18">
            <a:extLst>
              <a:ext uri="{FF2B5EF4-FFF2-40B4-BE49-F238E27FC236}">
                <a16:creationId xmlns:a16="http://schemas.microsoft.com/office/drawing/2014/main" id="{DF121C9D-7DAE-31FD-4090-4B53E04B0CC8}"/>
              </a:ext>
            </a:extLst>
          </p:cNvPr>
          <p:cNvSpPr txBox="1"/>
          <p:nvPr userDrawn="1"/>
        </p:nvSpPr>
        <p:spPr>
          <a:xfrm>
            <a:off x="8517549" y="3072650"/>
            <a:ext cx="2757924" cy="661463"/>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Je weet hoeveel geld er binnenkomt en waar je het aan uitgeeft. </a:t>
            </a:r>
          </a:p>
        </p:txBody>
      </p:sp>
      <p:sp>
        <p:nvSpPr>
          <p:cNvPr id="36" name="TextBox 22">
            <a:extLst>
              <a:ext uri="{FF2B5EF4-FFF2-40B4-BE49-F238E27FC236}">
                <a16:creationId xmlns:a16="http://schemas.microsoft.com/office/drawing/2014/main" id="{192F6656-6385-5ED6-D9DB-822B0F380921}"/>
              </a:ext>
            </a:extLst>
          </p:cNvPr>
          <p:cNvSpPr txBox="1"/>
          <p:nvPr userDrawn="1"/>
        </p:nvSpPr>
        <p:spPr>
          <a:xfrm>
            <a:off x="8510433" y="5217698"/>
            <a:ext cx="2859984" cy="1057700"/>
          </a:xfrm>
          <a:prstGeom prst="rect">
            <a:avLst/>
          </a:prstGeom>
          <a:noFill/>
        </p:spPr>
        <p:txBody>
          <a:bodyPr wrap="square" rtlCol="0">
            <a:spAutoFit/>
          </a:bodyPr>
          <a:lstStyle/>
          <a:p>
            <a:pPr algn="l">
              <a:lnSpc>
                <a:spcPct val="150000"/>
              </a:lnSpc>
            </a:pPr>
            <a:r>
              <a:rPr lang="nl-NL" sz="1300" b="0" i="0" dirty="0">
                <a:solidFill>
                  <a:schemeClr val="accent3"/>
                </a:solidFill>
                <a:latin typeface="+mn-lt"/>
                <a:ea typeface="Roboto Light" panose="02000000000000000000" pitchFamily="2" charset="0"/>
              </a:rPr>
              <a:t>Als je een duidelijk beeld hebt van je inkomsten en uitgaven, kun je makkelijker besparen als dat nodig is. </a:t>
            </a:r>
          </a:p>
        </p:txBody>
      </p:sp>
      <p:sp>
        <p:nvSpPr>
          <p:cNvPr id="37" name="TextBox 25">
            <a:extLst>
              <a:ext uri="{FF2B5EF4-FFF2-40B4-BE49-F238E27FC236}">
                <a16:creationId xmlns:a16="http://schemas.microsoft.com/office/drawing/2014/main" id="{A5A87AC7-2C23-7B69-E845-5152DC77C242}"/>
              </a:ext>
            </a:extLst>
          </p:cNvPr>
          <p:cNvSpPr txBox="1"/>
          <p:nvPr userDrawn="1"/>
        </p:nvSpPr>
        <p:spPr>
          <a:xfrm>
            <a:off x="4707724" y="1002435"/>
            <a:ext cx="683724" cy="600164"/>
          </a:xfrm>
          <a:prstGeom prst="rect">
            <a:avLst/>
          </a:prstGeom>
          <a:noFill/>
        </p:spPr>
        <p:txBody>
          <a:bodyPr wrap="square" rtlCol="0">
            <a:spAutoFit/>
          </a:bodyPr>
          <a:lstStyle/>
          <a:p>
            <a:pPr algn="l">
              <a:lnSpc>
                <a:spcPct val="150000"/>
              </a:lnSpc>
            </a:pPr>
            <a:r>
              <a:rPr lang="en-NL" sz="2400" b="1" i="0">
                <a:solidFill>
                  <a:schemeClr val="accent3"/>
                </a:solidFill>
                <a:latin typeface="Avenir Black" panose="02000503020000020003" pitchFamily="2" charset="0"/>
                <a:ea typeface="Urbanist" panose="020B0A04040200000203" pitchFamily="34" charset="77"/>
                <a:cs typeface="Urbanist" panose="020B0A04040200000203" pitchFamily="34" charset="77"/>
              </a:rPr>
              <a:t>3.</a:t>
            </a:r>
            <a:r>
              <a:rPr lang="nl-NL" sz="2400" b="1" i="0" dirty="0">
                <a:solidFill>
                  <a:schemeClr val="accent3"/>
                </a:solidFill>
                <a:latin typeface="Avenir Black" panose="02000503020000020003" pitchFamily="2" charset="0"/>
                <a:ea typeface="Urbanist" panose="020B0A04040200000203" pitchFamily="34" charset="77"/>
                <a:cs typeface="Urbanist" panose="020B0A04040200000203" pitchFamily="34" charset="77"/>
              </a:rPr>
              <a:t>1</a:t>
            </a:r>
            <a:endParaRPr lang="en-NL" sz="2400" b="1" i="0" dirty="0">
              <a:solidFill>
                <a:schemeClr val="accent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39" name="TextBox 26">
            <a:extLst>
              <a:ext uri="{FF2B5EF4-FFF2-40B4-BE49-F238E27FC236}">
                <a16:creationId xmlns:a16="http://schemas.microsoft.com/office/drawing/2014/main" id="{8E125843-1526-01C4-71ED-466BAD4EA018}"/>
              </a:ext>
            </a:extLst>
          </p:cNvPr>
          <p:cNvSpPr txBox="1"/>
          <p:nvPr userDrawn="1"/>
        </p:nvSpPr>
        <p:spPr>
          <a:xfrm>
            <a:off x="5348794" y="1002435"/>
            <a:ext cx="3356372" cy="598434"/>
          </a:xfrm>
          <a:prstGeom prst="rect">
            <a:avLst/>
          </a:prstGeom>
          <a:noFill/>
        </p:spPr>
        <p:txBody>
          <a:bodyPr wrap="square" rtlCol="0">
            <a:spAutoFit/>
          </a:bodyPr>
          <a:lstStyle/>
          <a:p>
            <a:pPr algn="l">
              <a:lnSpc>
                <a:spcPct val="150000"/>
              </a:lnSpc>
            </a:pPr>
            <a:r>
              <a:rPr lang="en-GB" sz="2400" b="0" i="0" dirty="0" err="1">
                <a:solidFill>
                  <a:schemeClr val="accent3"/>
                </a:solidFill>
                <a:latin typeface="Avenir Light" panose="020B0402020203020204" pitchFamily="34" charset="77"/>
                <a:ea typeface="Urbanist" panose="020B0A04040200000203" pitchFamily="34" charset="77"/>
                <a:cs typeface="Urbanist" panose="020B0A04040200000203" pitchFamily="34" charset="77"/>
              </a:rPr>
              <a:t>sparen</a:t>
            </a:r>
            <a:r>
              <a:rPr lang="en-GB" sz="2400" b="0" i="0" dirty="0">
                <a:solidFill>
                  <a:schemeClr val="accent3"/>
                </a:solidFill>
                <a:latin typeface="Avenir Light" panose="020B0402020203020204" pitchFamily="34" charset="77"/>
                <a:ea typeface="Urbanist" panose="020B0A04040200000203" pitchFamily="34" charset="77"/>
                <a:cs typeface="Urbanist" panose="020B0A04040200000203" pitchFamily="34" charset="77"/>
              </a:rPr>
              <a:t> of </a:t>
            </a:r>
            <a:r>
              <a:rPr lang="en-GB" sz="2400" b="0" i="0" dirty="0" err="1">
                <a:solidFill>
                  <a:schemeClr val="accent3"/>
                </a:solidFill>
                <a:latin typeface="Avenir Light" panose="020B0402020203020204" pitchFamily="34" charset="77"/>
                <a:ea typeface="Urbanist" panose="020B0A04040200000203" pitchFamily="34" charset="77"/>
                <a:cs typeface="Urbanist" panose="020B0A04040200000203" pitchFamily="34" charset="77"/>
              </a:rPr>
              <a:t>spenderen</a:t>
            </a:r>
            <a:endParaRPr lang="en-NL" sz="2400" b="0" i="0" dirty="0">
              <a:solidFill>
                <a:schemeClr val="accent3"/>
              </a:solidFill>
              <a:latin typeface="Avenir Light" panose="020B0402020203020204" pitchFamily="34" charset="77"/>
              <a:ea typeface="Urbanist" panose="020B0A04040200000203" pitchFamily="34" charset="77"/>
              <a:cs typeface="Urbanist" panose="020B0A04040200000203" pitchFamily="34" charset="77"/>
            </a:endParaRPr>
          </a:p>
        </p:txBody>
      </p:sp>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034272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Afbeelding 9" descr="Afbeelding met patroon, schermopname, Kleurrijkheid, Symmetrie&#10;&#10;Automatisch gegenereerde beschrijving">
            <a:extLst>
              <a:ext uri="{FF2B5EF4-FFF2-40B4-BE49-F238E27FC236}">
                <a16:creationId xmlns:a16="http://schemas.microsoft.com/office/drawing/2014/main" id="{23F35323-6BD1-AEFE-0A98-0F9B53978E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Afbeelding 1" descr="Afbeelding met schermopname, Rechthoek, ontwerp&#10;&#10;Automatisch gegenereerde beschrijving">
            <a:extLst>
              <a:ext uri="{FF2B5EF4-FFF2-40B4-BE49-F238E27FC236}">
                <a16:creationId xmlns:a16="http://schemas.microsoft.com/office/drawing/2014/main" id="{456B478F-EF5A-B517-9176-18A126211E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31424" y="790575"/>
            <a:ext cx="5729151" cy="5276850"/>
          </a:xfrm>
          <a:prstGeom prst="rect">
            <a:avLst/>
          </a:prstGeom>
        </p:spPr>
      </p:pic>
      <p:pic>
        <p:nvPicPr>
          <p:cNvPr id="14" name="Afbeelding 13" descr="Afbeelding met cirkel, clipart, Graphics, tekenfilm&#10;&#10;Automatisch gegenereerde beschrijving">
            <a:extLst>
              <a:ext uri="{FF2B5EF4-FFF2-40B4-BE49-F238E27FC236}">
                <a16:creationId xmlns:a16="http://schemas.microsoft.com/office/drawing/2014/main" id="{D0D16155-7FD0-0FCF-C301-941D3638C91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45881" y="1712495"/>
            <a:ext cx="1041172" cy="1041172"/>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977191"/>
          </a:xfrm>
          <a:prstGeom prst="rect">
            <a:avLst/>
          </a:prstGeom>
          <a:noFill/>
        </p:spPr>
        <p:txBody>
          <a:bodyPr wrap="square" rtlCol="0">
            <a:spAutoFit/>
          </a:bodyPr>
          <a:lstStyle/>
          <a:p>
            <a:pPr algn="ctr">
              <a:lnSpc>
                <a:spcPct val="150000"/>
              </a:lnSpc>
            </a:pPr>
            <a:r>
              <a:rPr lang="nl-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rPr>
              <a:t>SUCCES MET CENTEN!</a:t>
            </a:r>
            <a:endParaRPr lang="en-NL" sz="2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31907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22" name="Afbeelding 21">
            <a:extLst>
              <a:ext uri="{FF2B5EF4-FFF2-40B4-BE49-F238E27FC236}">
                <a16:creationId xmlns:a16="http://schemas.microsoft.com/office/drawing/2014/main" id="{2CC7B6D2-0B5E-90E7-5CC8-1FD9122EF2C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41" name="Afbeelding 40">
            <a:extLst>
              <a:ext uri="{FF2B5EF4-FFF2-40B4-BE49-F238E27FC236}">
                <a16:creationId xmlns:a16="http://schemas.microsoft.com/office/drawing/2014/main" id="{510B53A2-A516-4FD9-85E2-173D1DDAF93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INTRO:</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47" name="Afbeelding 46">
            <a:extLst>
              <a:ext uri="{FF2B5EF4-FFF2-40B4-BE49-F238E27FC236}">
                <a16:creationId xmlns:a16="http://schemas.microsoft.com/office/drawing/2014/main" id="{1F56FF27-A97E-0363-05C6-8977F3875F6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Tree>
    <p:extLst>
      <p:ext uri="{BB962C8B-B14F-4D97-AF65-F5344CB8AC3E}">
        <p14:creationId xmlns:p14="http://schemas.microsoft.com/office/powerpoint/2010/main" val="4012675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4" name="Afbeelding 3">
            <a:extLst>
              <a:ext uri="{FF2B5EF4-FFF2-40B4-BE49-F238E27FC236}">
                <a16:creationId xmlns:a16="http://schemas.microsoft.com/office/drawing/2014/main" id="{84CB120D-4B3A-D9F3-43FA-90634CF0AF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57061" y="129725"/>
            <a:ext cx="4322581" cy="902104"/>
          </a:xfrm>
          <a:prstGeom prst="rect">
            <a:avLst/>
          </a:prstGeom>
        </p:spPr>
      </p:pic>
      <p:pic>
        <p:nvPicPr>
          <p:cNvPr id="8" name="Afbeelding 7">
            <a:extLst>
              <a:ext uri="{FF2B5EF4-FFF2-40B4-BE49-F238E27FC236}">
                <a16:creationId xmlns:a16="http://schemas.microsoft.com/office/drawing/2014/main" id="{C4A9DA58-F87C-7CC3-63FA-0132785117D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13" name="Afbeelding 12">
            <a:extLst>
              <a:ext uri="{FF2B5EF4-FFF2-40B4-BE49-F238E27FC236}">
                <a16:creationId xmlns:a16="http://schemas.microsoft.com/office/drawing/2014/main" id="{7FF50BB7-C83E-9B7B-7CD1-3C302C7DAD2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527403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6201" y="-1"/>
            <a:ext cx="12283441" cy="6858001"/>
          </a:xfrm>
          <a:prstGeom prst="rect">
            <a:avLst/>
          </a:prstGeom>
        </p:spPr>
      </p:pic>
      <p:pic>
        <p:nvPicPr>
          <p:cNvPr id="19" name="Afbeelding 18">
            <a:extLst>
              <a:ext uri="{FF2B5EF4-FFF2-40B4-BE49-F238E27FC236}">
                <a16:creationId xmlns:a16="http://schemas.microsoft.com/office/drawing/2014/main" id="{2E1AE4C8-7AC6-319A-4C2A-CB41B8DD79A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853" b="2905"/>
          <a:stretch/>
        </p:blipFill>
        <p:spPr>
          <a:xfrm>
            <a:off x="293499" y="-1"/>
            <a:ext cx="11576767" cy="6855505"/>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68036" y="128175"/>
            <a:ext cx="4304450" cy="898320"/>
          </a:xfrm>
          <a:prstGeom prst="rect">
            <a:avLst/>
          </a:prstGeom>
        </p:spPr>
      </p:pic>
      <p:pic>
        <p:nvPicPr>
          <p:cNvPr id="24" name="Afbeelding 23">
            <a:extLst>
              <a:ext uri="{FF2B5EF4-FFF2-40B4-BE49-F238E27FC236}">
                <a16:creationId xmlns:a16="http://schemas.microsoft.com/office/drawing/2014/main" id="{5A2C9C81-A2A9-CD82-4AA0-4FEE1281D07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42904" y="6428373"/>
            <a:ext cx="245195" cy="245195"/>
          </a:xfrm>
          <a:prstGeom prst="rect">
            <a:avLst/>
          </a:prstGeom>
        </p:spPr>
      </p:pic>
      <p:pic>
        <p:nvPicPr>
          <p:cNvPr id="27" name="Afbeelding 26">
            <a:extLst>
              <a:ext uri="{FF2B5EF4-FFF2-40B4-BE49-F238E27FC236}">
                <a16:creationId xmlns:a16="http://schemas.microsoft.com/office/drawing/2014/main" id="{8FACA6DF-CF8D-D3FB-E295-0A11595E114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2065" y="603375"/>
            <a:ext cx="883310" cy="88331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a:solidFill>
                  <a:schemeClr val="accent4"/>
                </a:solidFill>
                <a:latin typeface="Avenir Black" panose="02000503020000020003" pitchFamily="2" charset="0"/>
                <a:ea typeface="Urbanist" panose="020B0A04040200000203" pitchFamily="34" charset="77"/>
                <a:cs typeface="Urbanist" panose="020B0A04040200000203" pitchFamily="34" charset="77"/>
              </a:rPr>
              <a:t>:</a:t>
            </a:r>
            <a:endParaRPr lang="en-NL" sz="1400" b="0" i="0" dirty="0">
              <a:solidFill>
                <a:schemeClr val="accent4"/>
              </a:solidFill>
              <a:latin typeface="Avenir Black" panose="02000503020000020003" pitchFamily="2" charset="0"/>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84954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24-03-2026</a:t>
            </a:fld>
            <a:endParaRPr lang="nl-NL" dirty="0"/>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72" r:id="rId6"/>
    <p:sldLayoutId id="2147483773" r:id="rId7"/>
    <p:sldLayoutId id="214748377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Lst>
  <p:txStyles>
    <p:titleStyle>
      <a:lvl1pPr algn="l" defTabSz="914400" rtl="0" eaLnBrk="1" latinLnBrk="0" hangingPunct="1">
        <a:lnSpc>
          <a:spcPct val="150000"/>
        </a:lnSpc>
        <a:spcBef>
          <a:spcPct val="0"/>
        </a:spcBef>
        <a:buNone/>
        <a:defRPr sz="1600" kern="1200">
          <a:solidFill>
            <a:schemeClr val="tx1"/>
          </a:solidFill>
          <a:latin typeface="+mn-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6.xml"/><Relationship Id="rId1" Type="http://schemas.openxmlformats.org/officeDocument/2006/relationships/video" Target="https://www.youtube.com/embed/LeOrwNVUqqg?feature=oembed"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svg"/></Relationships>
</file>

<file path=ppt/slides/_rels/slide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8.png"/><Relationship Id="rId7" Type="http://schemas.openxmlformats.org/officeDocument/2006/relationships/chart" Target="../charts/chart1.xml"/><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41.svg"/><Relationship Id="rId5" Type="http://schemas.openxmlformats.org/officeDocument/2006/relationships/image" Target="../media/image40.sv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43.sv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7.xml"/><Relationship Id="rId1" Type="http://schemas.openxmlformats.org/officeDocument/2006/relationships/video" Target="https://www.youtube.com/embed/vNGOQdJ4xpQ?feature=oembed" TargetMode="External"/><Relationship Id="rId5" Type="http://schemas.openxmlformats.org/officeDocument/2006/relationships/image" Target="../media/image32.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5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0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751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B9A20F60-ED18-59E2-0802-25AF437B8ABC}"/>
              </a:ext>
            </a:extLst>
          </p:cNvPr>
          <p:cNvSpPr txBox="1"/>
          <p:nvPr/>
        </p:nvSpPr>
        <p:spPr>
          <a:xfrm>
            <a:off x="883135" y="2749390"/>
            <a:ext cx="3029638" cy="461665"/>
          </a:xfrm>
          <a:prstGeom prst="rect">
            <a:avLst/>
          </a:prstGeom>
          <a:noFill/>
        </p:spPr>
        <p:txBody>
          <a:bodyPr wrap="square" rtlCol="0">
            <a:spAutoFit/>
          </a:bodyPr>
          <a:lstStyle/>
          <a:p>
            <a:r>
              <a:rPr lang="nl-NL" sz="1200" b="1" dirty="0">
                <a:latin typeface="Avenir Book" panose="02000503020000020003" pitchFamily="2" charset="0"/>
              </a:rPr>
              <a:t>BUDGETTEREN</a:t>
            </a:r>
          </a:p>
          <a:p>
            <a:r>
              <a:rPr lang="nl-NL" sz="1200" dirty="0">
                <a:latin typeface="Avenir Book" panose="02000503020000020003" pitchFamily="2" charset="0"/>
              </a:rPr>
              <a:t>Verdeel je centen!</a:t>
            </a:r>
          </a:p>
        </p:txBody>
      </p:sp>
      <p:sp>
        <p:nvSpPr>
          <p:cNvPr id="4" name="Tekstvak 3">
            <a:extLst>
              <a:ext uri="{FF2B5EF4-FFF2-40B4-BE49-F238E27FC236}">
                <a16:creationId xmlns:a16="http://schemas.microsoft.com/office/drawing/2014/main" id="{29722721-5D27-36A1-064B-6DCD5B7D0E19}"/>
              </a:ext>
            </a:extLst>
          </p:cNvPr>
          <p:cNvSpPr txBox="1"/>
          <p:nvPr/>
        </p:nvSpPr>
        <p:spPr>
          <a:xfrm>
            <a:off x="883135" y="4262374"/>
            <a:ext cx="3029638" cy="461665"/>
          </a:xfrm>
          <a:prstGeom prst="rect">
            <a:avLst/>
          </a:prstGeom>
          <a:noFill/>
        </p:spPr>
        <p:txBody>
          <a:bodyPr wrap="square" rtlCol="0">
            <a:spAutoFit/>
          </a:bodyPr>
          <a:lstStyle/>
          <a:p>
            <a:r>
              <a:rPr lang="nl-NL" sz="1200" b="1" dirty="0">
                <a:latin typeface="Avenir Book" panose="02000503020000020003" pitchFamily="2" charset="0"/>
              </a:rPr>
              <a:t>RECHTEN EN PLICHTEN </a:t>
            </a:r>
          </a:p>
          <a:p>
            <a:r>
              <a:rPr lang="nl-NL" sz="1200" dirty="0">
                <a:latin typeface="Avenir Book" panose="02000503020000020003" pitchFamily="2" charset="0"/>
              </a:rPr>
              <a:t>Wat verandert er als je 18 wordt?</a:t>
            </a:r>
          </a:p>
        </p:txBody>
      </p:sp>
      <p:sp>
        <p:nvSpPr>
          <p:cNvPr id="5" name="Tekstvak 4">
            <a:extLst>
              <a:ext uri="{FF2B5EF4-FFF2-40B4-BE49-F238E27FC236}">
                <a16:creationId xmlns:a16="http://schemas.microsoft.com/office/drawing/2014/main" id="{6577FB3C-1748-DBE5-37F7-CE677B0774A7}"/>
              </a:ext>
            </a:extLst>
          </p:cNvPr>
          <p:cNvSpPr txBox="1"/>
          <p:nvPr/>
        </p:nvSpPr>
        <p:spPr>
          <a:xfrm>
            <a:off x="883135" y="5757941"/>
            <a:ext cx="3029638" cy="461665"/>
          </a:xfrm>
          <a:prstGeom prst="rect">
            <a:avLst/>
          </a:prstGeom>
          <a:noFill/>
        </p:spPr>
        <p:txBody>
          <a:bodyPr wrap="square" rtlCol="0">
            <a:spAutoFit/>
          </a:bodyPr>
          <a:lstStyle/>
          <a:p>
            <a:r>
              <a:rPr lang="nl-NL" sz="1200" b="1" dirty="0">
                <a:latin typeface="Avenir Book" panose="02000503020000020003" pitchFamily="2" charset="0"/>
              </a:rPr>
              <a:t>ZO ZIET SCHULD ERUIT</a:t>
            </a:r>
          </a:p>
          <a:p>
            <a:r>
              <a:rPr lang="nl-NL" sz="1200" dirty="0">
                <a:latin typeface="Avenir Book" panose="02000503020000020003" pitchFamily="2" charset="0"/>
              </a:rPr>
              <a:t>Bereken, los op, zoek hulp.</a:t>
            </a:r>
          </a:p>
        </p:txBody>
      </p:sp>
      <p:sp>
        <p:nvSpPr>
          <p:cNvPr id="6" name="Tekstvak 5">
            <a:extLst>
              <a:ext uri="{FF2B5EF4-FFF2-40B4-BE49-F238E27FC236}">
                <a16:creationId xmlns:a16="http://schemas.microsoft.com/office/drawing/2014/main" id="{9DC3E613-ACF5-0FDF-1502-F6F2F713A747}"/>
              </a:ext>
            </a:extLst>
          </p:cNvPr>
          <p:cNvSpPr txBox="1"/>
          <p:nvPr/>
        </p:nvSpPr>
        <p:spPr>
          <a:xfrm>
            <a:off x="8434774" y="3205212"/>
            <a:ext cx="3029638" cy="523220"/>
          </a:xfrm>
          <a:prstGeom prst="rect">
            <a:avLst/>
          </a:prstGeom>
          <a:noFill/>
        </p:spPr>
        <p:txBody>
          <a:bodyPr wrap="square" rtlCol="0">
            <a:spAutoFit/>
          </a:bodyPr>
          <a:lstStyle/>
          <a:p>
            <a:r>
              <a:rPr lang="nl-NL" sz="1400" dirty="0">
                <a:latin typeface="Avenir Book" panose="02000503020000020003" pitchFamily="2" charset="0"/>
              </a:rPr>
              <a:t>Je krijgt inzicht in budgetteren en geldzaken.</a:t>
            </a:r>
          </a:p>
        </p:txBody>
      </p:sp>
      <p:sp>
        <p:nvSpPr>
          <p:cNvPr id="7" name="Tekstvak 6">
            <a:extLst>
              <a:ext uri="{FF2B5EF4-FFF2-40B4-BE49-F238E27FC236}">
                <a16:creationId xmlns:a16="http://schemas.microsoft.com/office/drawing/2014/main" id="{4215BC33-B896-6E91-F610-0422E58807B8}"/>
              </a:ext>
            </a:extLst>
          </p:cNvPr>
          <p:cNvSpPr txBox="1"/>
          <p:nvPr/>
        </p:nvSpPr>
        <p:spPr>
          <a:xfrm>
            <a:off x="8434774" y="5400182"/>
            <a:ext cx="3029638" cy="523220"/>
          </a:xfrm>
          <a:prstGeom prst="rect">
            <a:avLst/>
          </a:prstGeom>
          <a:noFill/>
        </p:spPr>
        <p:txBody>
          <a:bodyPr wrap="square" rtlCol="0">
            <a:spAutoFit/>
          </a:bodyPr>
          <a:lstStyle/>
          <a:p>
            <a:r>
              <a:rPr lang="nl-NL" sz="1400" dirty="0">
                <a:latin typeface="Avenir Book" panose="02000503020000020003" pitchFamily="2" charset="0"/>
              </a:rPr>
              <a:t>Als je leert omgaan met geld, voorkom je schulden.</a:t>
            </a:r>
          </a:p>
        </p:txBody>
      </p:sp>
      <p:sp>
        <p:nvSpPr>
          <p:cNvPr id="8" name="TextBox 1">
            <a:extLst>
              <a:ext uri="{FF2B5EF4-FFF2-40B4-BE49-F238E27FC236}">
                <a16:creationId xmlns:a16="http://schemas.microsoft.com/office/drawing/2014/main" id="{CA2B5BF3-DE7C-0EDA-BDA2-EBE8AF9EF44B}"/>
              </a:ext>
            </a:extLst>
          </p:cNvPr>
          <p:cNvSpPr txBox="1"/>
          <p:nvPr/>
        </p:nvSpPr>
        <p:spPr>
          <a:xfrm>
            <a:off x="5320876" y="1011717"/>
            <a:ext cx="948255" cy="727122"/>
          </a:xfrm>
          <a:prstGeom prst="rect">
            <a:avLst/>
          </a:prstGeom>
          <a:noFill/>
        </p:spPr>
        <p:txBody>
          <a:bodyPr wrap="square" rtlCol="0">
            <a:spAutoFit/>
          </a:bodyPr>
          <a:lstStyle/>
          <a:p>
            <a:pPr algn="l">
              <a:lnSpc>
                <a:spcPct val="150000"/>
              </a:lnSpc>
            </a:pPr>
            <a:r>
              <a:rPr lang="nl-NL" sz="3000" dirty="0">
                <a:solidFill>
                  <a:srgbClr val="6F8DC3"/>
                </a:solidFill>
                <a:latin typeface="Avenir Black" panose="02000503020000020003" pitchFamily="2" charset="0"/>
                <a:ea typeface="Urbanist" panose="020B0A04040200000203" pitchFamily="34" charset="77"/>
                <a:cs typeface="Urbanist" panose="020B0A04040200000203" pitchFamily="34" charset="77"/>
              </a:rPr>
              <a:t>⚡️</a:t>
            </a:r>
            <a:endParaRPr lang="en-NL" sz="3000" b="1" i="0" dirty="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3">
            <a:extLst>
              <a:ext uri="{FF2B5EF4-FFF2-40B4-BE49-F238E27FC236}">
                <a16:creationId xmlns:a16="http://schemas.microsoft.com/office/drawing/2014/main" id="{50B950EC-20EC-7012-853C-60CE3AE5D2A9}"/>
              </a:ext>
            </a:extLst>
          </p:cNvPr>
          <p:cNvSpPr txBox="1"/>
          <p:nvPr/>
        </p:nvSpPr>
        <p:spPr>
          <a:xfrm>
            <a:off x="5190052" y="934598"/>
            <a:ext cx="2455654" cy="70403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3000" dirty="0">
                <a:latin typeface="Geckoy" pitchFamily="2" charset="77"/>
                <a:ea typeface="Roboto Light" panose="02000000000000000000" pitchFamily="2" charset="0"/>
                <a:cs typeface="Urbanist" panose="020B0A04040200000203" pitchFamily="34" charset="77"/>
              </a:rPr>
              <a:t>CENTEN</a:t>
            </a:r>
            <a:endParaRPr lang="en-NL" sz="3000" i="0">
              <a:latin typeface="Geckoy" pitchFamily="2" charset="77"/>
              <a:ea typeface="Roboto Light" panose="02000000000000000000" pitchFamily="2" charset="0"/>
              <a:cs typeface="Urbanist" panose="020B0A04040200000203" pitchFamily="34" charset="77"/>
            </a:endParaRPr>
          </a:p>
        </p:txBody>
      </p:sp>
    </p:spTree>
    <p:extLst>
      <p:ext uri="{BB962C8B-B14F-4D97-AF65-F5344CB8AC3E}">
        <p14:creationId xmlns:p14="http://schemas.microsoft.com/office/powerpoint/2010/main" val="2249981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41BF4019-A2F1-E5BE-7812-20AED7E35C3E}"/>
              </a:ext>
            </a:extLst>
          </p:cNvPr>
          <p:cNvSpPr txBox="1"/>
          <p:nvPr/>
        </p:nvSpPr>
        <p:spPr>
          <a:xfrm>
            <a:off x="1996088" y="592949"/>
            <a:ext cx="1448730"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BUDGETTEREN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 name="TextBox 29">
            <a:extLst>
              <a:ext uri="{FF2B5EF4-FFF2-40B4-BE49-F238E27FC236}">
                <a16:creationId xmlns:a16="http://schemas.microsoft.com/office/drawing/2014/main" id="{2510F4C4-EC94-9631-1018-5535D31EA043}"/>
              </a:ext>
            </a:extLst>
          </p:cNvPr>
          <p:cNvSpPr txBox="1"/>
          <p:nvPr/>
        </p:nvSpPr>
        <p:spPr>
          <a:xfrm>
            <a:off x="6613907" y="1118187"/>
            <a:ext cx="4841574" cy="616534"/>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b="1" dirty="0">
                <a:solidFill>
                  <a:schemeClr val="bg1"/>
                </a:solidFill>
                <a:latin typeface="Avenir Book" panose="02000503020000020003" pitchFamily="2" charset="0"/>
                <a:ea typeface="Roboto Light" panose="02000000000000000000" pitchFamily="2" charset="0"/>
              </a:rPr>
              <a:t>Hoe kun je geldzaken goed regelen? </a:t>
            </a:r>
          </a:p>
        </p:txBody>
      </p:sp>
      <p:pic>
        <p:nvPicPr>
          <p:cNvPr id="4" name="Onlinemedia 10" descr="Plan jaarlijks je inkomsten en uitgaven - Nibud-vuistregels">
            <a:hlinkClick r:id="" action="ppaction://media"/>
            <a:extLst>
              <a:ext uri="{FF2B5EF4-FFF2-40B4-BE49-F238E27FC236}">
                <a16:creationId xmlns:a16="http://schemas.microsoft.com/office/drawing/2014/main" id="{0C44BEC4-0C2C-3933-A275-630BF1599CB7}"/>
              </a:ext>
            </a:extLst>
          </p:cNvPr>
          <p:cNvPicPr>
            <a:picLocks noRot="1" noChangeAspect="1"/>
          </p:cNvPicPr>
          <p:nvPr>
            <a:videoFile r:link="rId1"/>
          </p:nvPr>
        </p:nvPicPr>
        <p:blipFill>
          <a:blip r:embed="rId3"/>
          <a:stretch>
            <a:fillRect/>
          </a:stretch>
        </p:blipFill>
        <p:spPr>
          <a:xfrm>
            <a:off x="2315448" y="2176776"/>
            <a:ext cx="7490929" cy="4232374"/>
          </a:xfrm>
          <a:prstGeom prst="rect">
            <a:avLst/>
          </a:prstGeom>
        </p:spPr>
      </p:pic>
      <p:pic>
        <p:nvPicPr>
          <p:cNvPr id="5" name="Afbeelding 4">
            <a:extLst>
              <a:ext uri="{FF2B5EF4-FFF2-40B4-BE49-F238E27FC236}">
                <a16:creationId xmlns:a16="http://schemas.microsoft.com/office/drawing/2014/main" id="{A5E05731-1E12-9CE8-A2D5-F0B12F8CD7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53253" y="595792"/>
            <a:ext cx="5602228" cy="421484"/>
          </a:xfrm>
          <a:prstGeom prst="rect">
            <a:avLst/>
          </a:prstGeom>
        </p:spPr>
      </p:pic>
      <p:sp>
        <p:nvSpPr>
          <p:cNvPr id="6" name="TextBox 18">
            <a:extLst>
              <a:ext uri="{FF2B5EF4-FFF2-40B4-BE49-F238E27FC236}">
                <a16:creationId xmlns:a16="http://schemas.microsoft.com/office/drawing/2014/main" id="{0FA522CD-2E8A-3EA5-C08D-9461838A2CBE}"/>
              </a:ext>
            </a:extLst>
          </p:cNvPr>
          <p:cNvSpPr txBox="1"/>
          <p:nvPr/>
        </p:nvSpPr>
        <p:spPr>
          <a:xfrm>
            <a:off x="7011294" y="595792"/>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STRATEGISCH SPAREN</a:t>
            </a:r>
          </a:p>
        </p:txBody>
      </p:sp>
      <p:sp>
        <p:nvSpPr>
          <p:cNvPr id="7" name="Afgeronde rechthoek 6">
            <a:extLst>
              <a:ext uri="{FF2B5EF4-FFF2-40B4-BE49-F238E27FC236}">
                <a16:creationId xmlns:a16="http://schemas.microsoft.com/office/drawing/2014/main" id="{45793A10-15E6-8670-F094-F7E55DE6C97D}"/>
              </a:ext>
            </a:extLst>
          </p:cNvPr>
          <p:cNvSpPr/>
          <p:nvPr/>
        </p:nvSpPr>
        <p:spPr>
          <a:xfrm>
            <a:off x="2299445" y="6378800"/>
            <a:ext cx="1053459" cy="382455"/>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8" name="Afgeronde rechthoek 7">
            <a:extLst>
              <a:ext uri="{FF2B5EF4-FFF2-40B4-BE49-F238E27FC236}">
                <a16:creationId xmlns:a16="http://schemas.microsoft.com/office/drawing/2014/main" id="{FF34F2D5-8E6A-DFB8-E845-BD6EC15D5E4A}"/>
              </a:ext>
            </a:extLst>
          </p:cNvPr>
          <p:cNvSpPr/>
          <p:nvPr/>
        </p:nvSpPr>
        <p:spPr>
          <a:xfrm>
            <a:off x="8700611" y="6372250"/>
            <a:ext cx="1053459" cy="382455"/>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9" name="Afbeelding 8" descr="Afbeelding met schermopname, zwart, ontwerp&#10;&#10;Automatisch gegenereerde beschrijving">
            <a:extLst>
              <a:ext uri="{FF2B5EF4-FFF2-40B4-BE49-F238E27FC236}">
                <a16:creationId xmlns:a16="http://schemas.microsoft.com/office/drawing/2014/main" id="{6B4DC5A0-4C33-2B81-79A8-6F9485BE98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92187" y="1861544"/>
            <a:ext cx="9018734" cy="4785612"/>
          </a:xfrm>
          <a:prstGeom prst="rect">
            <a:avLst/>
          </a:prstGeom>
        </p:spPr>
      </p:pic>
      <p:sp>
        <p:nvSpPr>
          <p:cNvPr id="10" name="Ovaal 9">
            <a:extLst>
              <a:ext uri="{FF2B5EF4-FFF2-40B4-BE49-F238E27FC236}">
                <a16:creationId xmlns:a16="http://schemas.microsoft.com/office/drawing/2014/main" id="{3A3AD973-9356-97E3-9576-842201C72233}"/>
              </a:ext>
            </a:extLst>
          </p:cNvPr>
          <p:cNvSpPr/>
          <p:nvPr/>
        </p:nvSpPr>
        <p:spPr>
          <a:xfrm>
            <a:off x="9882747" y="2828998"/>
            <a:ext cx="477602" cy="477816"/>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1" name="Afgeronde rechthoek 10">
            <a:extLst>
              <a:ext uri="{FF2B5EF4-FFF2-40B4-BE49-F238E27FC236}">
                <a16:creationId xmlns:a16="http://schemas.microsoft.com/office/drawing/2014/main" id="{7C2E4C5F-A609-35F1-CFE8-C550F96E0DBB}"/>
              </a:ext>
            </a:extLst>
          </p:cNvPr>
          <p:cNvSpPr/>
          <p:nvPr/>
        </p:nvSpPr>
        <p:spPr>
          <a:xfrm rot="19120985">
            <a:off x="9746288" y="2999490"/>
            <a:ext cx="750517" cy="136519"/>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2" name="Ovaal 11">
            <a:extLst>
              <a:ext uri="{FF2B5EF4-FFF2-40B4-BE49-F238E27FC236}">
                <a16:creationId xmlns:a16="http://schemas.microsoft.com/office/drawing/2014/main" id="{AF4D7AFB-06E0-573F-741B-98F777862EDF}"/>
              </a:ext>
            </a:extLst>
          </p:cNvPr>
          <p:cNvSpPr/>
          <p:nvPr/>
        </p:nvSpPr>
        <p:spPr>
          <a:xfrm>
            <a:off x="9876731" y="4071767"/>
            <a:ext cx="477602" cy="477816"/>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3" name="Afgeronde rechthoek 12">
            <a:extLst>
              <a:ext uri="{FF2B5EF4-FFF2-40B4-BE49-F238E27FC236}">
                <a16:creationId xmlns:a16="http://schemas.microsoft.com/office/drawing/2014/main" id="{31E3B897-5454-1320-8C5F-EA7CBD3B47D8}"/>
              </a:ext>
            </a:extLst>
          </p:cNvPr>
          <p:cNvSpPr/>
          <p:nvPr/>
        </p:nvSpPr>
        <p:spPr>
          <a:xfrm rot="16200000">
            <a:off x="9740105" y="4242290"/>
            <a:ext cx="750853" cy="136458"/>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4" name="TextBox 1">
            <a:extLst>
              <a:ext uri="{FF2B5EF4-FFF2-40B4-BE49-F238E27FC236}">
                <a16:creationId xmlns:a16="http://schemas.microsoft.com/office/drawing/2014/main" id="{67612B7E-B752-E27B-29E6-C0B324109380}"/>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598393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9">
            <a:extLst>
              <a:ext uri="{FF2B5EF4-FFF2-40B4-BE49-F238E27FC236}">
                <a16:creationId xmlns:a16="http://schemas.microsoft.com/office/drawing/2014/main" id="{DF89FDEC-954B-9FE8-8259-5A4918FA69FA}"/>
              </a:ext>
            </a:extLst>
          </p:cNvPr>
          <p:cNvSpPr txBox="1"/>
          <p:nvPr/>
        </p:nvSpPr>
        <p:spPr>
          <a:xfrm>
            <a:off x="668865" y="2094638"/>
            <a:ext cx="4841574" cy="2001528"/>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p:txBody>
      </p:sp>
      <p:sp>
        <p:nvSpPr>
          <p:cNvPr id="3" name="TextBox 29">
            <a:extLst>
              <a:ext uri="{FF2B5EF4-FFF2-40B4-BE49-F238E27FC236}">
                <a16:creationId xmlns:a16="http://schemas.microsoft.com/office/drawing/2014/main" id="{410A6C77-AECF-42F7-5E22-284996852C96}"/>
              </a:ext>
            </a:extLst>
          </p:cNvPr>
          <p:cNvSpPr txBox="1"/>
          <p:nvPr/>
        </p:nvSpPr>
        <p:spPr>
          <a:xfrm>
            <a:off x="675105" y="4324011"/>
            <a:ext cx="4841574" cy="2001528"/>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i="0" dirty="0">
              <a:solidFill>
                <a:schemeClr val="bg1"/>
              </a:solidFill>
              <a:latin typeface="Avenir Book" panose="02000503020000020003" pitchFamily="2" charset="0"/>
              <a:ea typeface="Roboto Light" panose="02000000000000000000" pitchFamily="2" charset="0"/>
            </a:endParaRP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p:txBody>
      </p:sp>
      <p:sp>
        <p:nvSpPr>
          <p:cNvPr id="4" name="TextBox 18">
            <a:extLst>
              <a:ext uri="{FF2B5EF4-FFF2-40B4-BE49-F238E27FC236}">
                <a16:creationId xmlns:a16="http://schemas.microsoft.com/office/drawing/2014/main" id="{8CF25994-4E9E-DAFC-E51B-B66AA6BA0933}"/>
              </a:ext>
            </a:extLst>
          </p:cNvPr>
          <p:cNvSpPr txBox="1"/>
          <p:nvPr/>
        </p:nvSpPr>
        <p:spPr>
          <a:xfrm>
            <a:off x="2909342" y="2148021"/>
            <a:ext cx="2539959" cy="1730345"/>
          </a:xfrm>
          <a:prstGeom prst="rect">
            <a:avLst/>
          </a:prstGeom>
          <a:noFill/>
        </p:spPr>
        <p:txBody>
          <a:bodyPr wrap="square" rtlCol="0">
            <a:spAutoFit/>
          </a:bodyPr>
          <a:lstStyle/>
          <a:p>
            <a:pPr>
              <a:lnSpc>
                <a:spcPct val="150000"/>
              </a:lnSpc>
            </a:pPr>
            <a:r>
              <a:rPr lang="nl-NL" sz="1200" b="1" i="0" dirty="0">
                <a:solidFill>
                  <a:schemeClr val="bg1"/>
                </a:solidFill>
                <a:latin typeface="Avenir Book" panose="02000503020000020003" pitchFamily="2" charset="0"/>
                <a:ea typeface="Roboto Light" panose="02000000000000000000" pitchFamily="2" charset="0"/>
              </a:rPr>
              <a:t>BUDGET</a:t>
            </a:r>
          </a:p>
          <a:p>
            <a:pPr>
              <a:lnSpc>
                <a:spcPct val="150000"/>
              </a:lnSpc>
            </a:pPr>
            <a:r>
              <a:rPr lang="nl-NL" sz="1200" b="0" i="0" dirty="0">
                <a:solidFill>
                  <a:schemeClr val="bg1"/>
                </a:solidFill>
                <a:latin typeface="Avenir Book" panose="02000503020000020003" pitchFamily="2" charset="0"/>
                <a:ea typeface="Roboto Light" panose="02000000000000000000" pitchFamily="2" charset="0"/>
              </a:rPr>
              <a:t>Een financieel plan dat bestaat uit de geschatte inkomsten en uitgaven voor een bepaalde periode. Bekijk de volgende sheet voor een handige budgettip.</a:t>
            </a:r>
          </a:p>
        </p:txBody>
      </p:sp>
      <p:pic>
        <p:nvPicPr>
          <p:cNvPr id="5" name="Afbeelding 4">
            <a:extLst>
              <a:ext uri="{FF2B5EF4-FFF2-40B4-BE49-F238E27FC236}">
                <a16:creationId xmlns:a16="http://schemas.microsoft.com/office/drawing/2014/main" id="{44A921DC-A863-2322-3377-D8A31EF959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1559180"/>
            <a:ext cx="5602228" cy="421484"/>
          </a:xfrm>
          <a:prstGeom prst="rect">
            <a:avLst/>
          </a:prstGeom>
        </p:spPr>
      </p:pic>
      <p:sp>
        <p:nvSpPr>
          <p:cNvPr id="6" name="TextBox 18">
            <a:extLst>
              <a:ext uri="{FF2B5EF4-FFF2-40B4-BE49-F238E27FC236}">
                <a16:creationId xmlns:a16="http://schemas.microsoft.com/office/drawing/2014/main" id="{338FCC18-9513-CD20-9EF8-BE4942E361CE}"/>
              </a:ext>
            </a:extLst>
          </p:cNvPr>
          <p:cNvSpPr txBox="1"/>
          <p:nvPr/>
        </p:nvSpPr>
        <p:spPr>
          <a:xfrm>
            <a:off x="1053918" y="1554572"/>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WAT IS DAT?</a:t>
            </a:r>
          </a:p>
        </p:txBody>
      </p:sp>
      <p:sp>
        <p:nvSpPr>
          <p:cNvPr id="7" name="TextBox 2">
            <a:extLst>
              <a:ext uri="{FF2B5EF4-FFF2-40B4-BE49-F238E27FC236}">
                <a16:creationId xmlns:a16="http://schemas.microsoft.com/office/drawing/2014/main" id="{1208447D-ED07-572D-AA4A-4C02B9F2A6A0}"/>
              </a:ext>
            </a:extLst>
          </p:cNvPr>
          <p:cNvSpPr txBox="1"/>
          <p:nvPr/>
        </p:nvSpPr>
        <p:spPr>
          <a:xfrm>
            <a:off x="1996088" y="592949"/>
            <a:ext cx="1448730"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BUDGETTEREN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8" name="TextBox 1">
            <a:extLst>
              <a:ext uri="{FF2B5EF4-FFF2-40B4-BE49-F238E27FC236}">
                <a16:creationId xmlns:a16="http://schemas.microsoft.com/office/drawing/2014/main" id="{FA5E8B35-0700-4D32-AE78-13DBC0D9C31A}"/>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
        <p:nvSpPr>
          <p:cNvPr id="9" name="TextBox 18">
            <a:extLst>
              <a:ext uri="{FF2B5EF4-FFF2-40B4-BE49-F238E27FC236}">
                <a16:creationId xmlns:a16="http://schemas.microsoft.com/office/drawing/2014/main" id="{A31DB280-9CAF-BD7D-F4AF-F6E60EC1EB19}"/>
              </a:ext>
            </a:extLst>
          </p:cNvPr>
          <p:cNvSpPr txBox="1"/>
          <p:nvPr/>
        </p:nvSpPr>
        <p:spPr>
          <a:xfrm>
            <a:off x="818574" y="4636794"/>
            <a:ext cx="2626244" cy="1453347"/>
          </a:xfrm>
          <a:prstGeom prst="rect">
            <a:avLst/>
          </a:prstGeom>
          <a:noFill/>
        </p:spPr>
        <p:txBody>
          <a:bodyPr wrap="square" rtlCol="0">
            <a:spAutoFit/>
          </a:bodyPr>
          <a:lstStyle/>
          <a:p>
            <a:pPr>
              <a:lnSpc>
                <a:spcPct val="150000"/>
              </a:lnSpc>
            </a:pPr>
            <a:r>
              <a:rPr lang="nl-NL" sz="1200" b="1" i="0" dirty="0">
                <a:solidFill>
                  <a:schemeClr val="bg1"/>
                </a:solidFill>
                <a:latin typeface="Avenir Book" panose="02000503020000020003" pitchFamily="2" charset="0"/>
                <a:ea typeface="Roboto Light" panose="02000000000000000000" pitchFamily="2" charset="0"/>
              </a:rPr>
              <a:t>BUDGETTEREN</a:t>
            </a:r>
          </a:p>
          <a:p>
            <a:pPr>
              <a:lnSpc>
                <a:spcPct val="150000"/>
              </a:lnSpc>
            </a:pPr>
            <a:r>
              <a:rPr lang="nl-NL" sz="1200" b="0" i="0" dirty="0">
                <a:solidFill>
                  <a:schemeClr val="bg1"/>
                </a:solidFill>
                <a:latin typeface="Avenir Book" panose="02000503020000020003" pitchFamily="2" charset="0"/>
                <a:ea typeface="Roboto Light" panose="02000000000000000000" pitchFamily="2" charset="0"/>
              </a:rPr>
              <a:t>Het proces van het opstellen, volgen en beheren van dit plan om ervoor te zorgen dat je financiële doelen worden bereikt.</a:t>
            </a:r>
          </a:p>
        </p:txBody>
      </p:sp>
      <p:pic>
        <p:nvPicPr>
          <p:cNvPr id="10" name="Graphic 9" descr="Geld met effen opvulling">
            <a:extLst>
              <a:ext uri="{FF2B5EF4-FFF2-40B4-BE49-F238E27FC236}">
                <a16:creationId xmlns:a16="http://schemas.microsoft.com/office/drawing/2014/main" id="{AA3BABF6-237E-80C3-B615-291F2B709E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9116" y="2253786"/>
            <a:ext cx="1835469" cy="1818194"/>
          </a:xfrm>
          <a:prstGeom prst="rect">
            <a:avLst/>
          </a:prstGeom>
        </p:spPr>
      </p:pic>
      <p:pic>
        <p:nvPicPr>
          <p:cNvPr id="11" name="Graphic 10" descr="Munten met effen opvulling">
            <a:extLst>
              <a:ext uri="{FF2B5EF4-FFF2-40B4-BE49-F238E27FC236}">
                <a16:creationId xmlns:a16="http://schemas.microsoft.com/office/drawing/2014/main" id="{9E22FA1D-4BB2-EC6A-2D7F-80722ADD6F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98886" y="4536435"/>
            <a:ext cx="2071025" cy="1760654"/>
          </a:xfrm>
          <a:prstGeom prst="rect">
            <a:avLst/>
          </a:prstGeom>
        </p:spPr>
      </p:pic>
      <p:pic>
        <p:nvPicPr>
          <p:cNvPr id="12" name="Afbeelding 11" descr="Afbeelding met tekst, schermopname, Graphics, grafische vormgeving&#10;&#10;Automatisch gegenereerde beschrijving">
            <a:extLst>
              <a:ext uri="{FF2B5EF4-FFF2-40B4-BE49-F238E27FC236}">
                <a16:creationId xmlns:a16="http://schemas.microsoft.com/office/drawing/2014/main" id="{AE40307A-B28A-77B6-C3BC-2E47BC822F0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598139" y="2712766"/>
            <a:ext cx="4918756" cy="2766800"/>
          </a:xfrm>
          <a:prstGeom prst="rect">
            <a:avLst/>
          </a:prstGeom>
          <a:effectLst>
            <a:outerShdw dist="63500" dir="3000000" algn="tl" rotWithShape="0">
              <a:prstClr val="black"/>
            </a:outerShdw>
          </a:effectLst>
        </p:spPr>
      </p:pic>
    </p:spTree>
    <p:extLst>
      <p:ext uri="{BB962C8B-B14F-4D97-AF65-F5344CB8AC3E}">
        <p14:creationId xmlns:p14="http://schemas.microsoft.com/office/powerpoint/2010/main" val="516691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BCC3DF6-ABE4-573E-ACF2-B79E1B133D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1958571"/>
            <a:ext cx="5602228" cy="421484"/>
          </a:xfrm>
          <a:prstGeom prst="rect">
            <a:avLst/>
          </a:prstGeom>
        </p:spPr>
      </p:pic>
      <p:sp>
        <p:nvSpPr>
          <p:cNvPr id="3" name="TextBox 18">
            <a:extLst>
              <a:ext uri="{FF2B5EF4-FFF2-40B4-BE49-F238E27FC236}">
                <a16:creationId xmlns:a16="http://schemas.microsoft.com/office/drawing/2014/main" id="{09FE5F6E-2CFC-D01A-5DAE-551EA5F6273E}"/>
              </a:ext>
            </a:extLst>
          </p:cNvPr>
          <p:cNvSpPr txBox="1"/>
          <p:nvPr/>
        </p:nvSpPr>
        <p:spPr>
          <a:xfrm>
            <a:off x="1053918" y="1922433"/>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BUDGETTEREN MET DE 50-30-20-REGEL</a:t>
            </a:r>
          </a:p>
        </p:txBody>
      </p:sp>
      <p:pic>
        <p:nvPicPr>
          <p:cNvPr id="4" name="Afbeelding 3" descr="Afbeelding met schermopname, Rechthoek&#10;&#10;Automatisch gegenereerde beschrijving">
            <a:extLst>
              <a:ext uri="{FF2B5EF4-FFF2-40B4-BE49-F238E27FC236}">
                <a16:creationId xmlns:a16="http://schemas.microsoft.com/office/drawing/2014/main" id="{4522C142-49FC-0A52-C542-FEDEBB8D6043}"/>
              </a:ext>
            </a:extLst>
          </p:cNvPr>
          <p:cNvPicPr>
            <a:picLocks noChangeAspect="1"/>
          </p:cNvPicPr>
          <p:nvPr/>
        </p:nvPicPr>
        <p:blipFill>
          <a:blip r:embed="rId3"/>
          <a:stretch>
            <a:fillRect/>
          </a:stretch>
        </p:blipFill>
        <p:spPr>
          <a:xfrm>
            <a:off x="6882800" y="247197"/>
            <a:ext cx="4286812" cy="2109086"/>
          </a:xfrm>
          <a:prstGeom prst="rect">
            <a:avLst/>
          </a:prstGeom>
          <a:effectLst>
            <a:outerShdw dist="63500" dir="3000000" algn="ctr" rotWithShape="0">
              <a:srgbClr val="000000"/>
            </a:outerShdw>
          </a:effectLst>
        </p:spPr>
      </p:pic>
      <p:pic>
        <p:nvPicPr>
          <p:cNvPr id="5" name="Afbeelding 4" descr="Afbeelding met schermopname, Rechthoek&#10;&#10;Automatisch gegenereerde beschrijving">
            <a:extLst>
              <a:ext uri="{FF2B5EF4-FFF2-40B4-BE49-F238E27FC236}">
                <a16:creationId xmlns:a16="http://schemas.microsoft.com/office/drawing/2014/main" id="{DE49E043-3FA8-6DC9-D7B9-16618B552DD6}"/>
              </a:ext>
            </a:extLst>
          </p:cNvPr>
          <p:cNvPicPr>
            <a:picLocks noChangeAspect="1"/>
          </p:cNvPicPr>
          <p:nvPr/>
        </p:nvPicPr>
        <p:blipFill>
          <a:blip r:embed="rId3"/>
          <a:stretch>
            <a:fillRect/>
          </a:stretch>
        </p:blipFill>
        <p:spPr>
          <a:xfrm>
            <a:off x="6902711" y="2442426"/>
            <a:ext cx="4286812" cy="2109086"/>
          </a:xfrm>
          <a:prstGeom prst="rect">
            <a:avLst/>
          </a:prstGeom>
          <a:effectLst>
            <a:outerShdw dist="63500" dir="3000000" algn="ctr" rotWithShape="0">
              <a:srgbClr val="000000"/>
            </a:outerShdw>
          </a:effectLst>
        </p:spPr>
      </p:pic>
      <p:pic>
        <p:nvPicPr>
          <p:cNvPr id="6" name="Afbeelding 5" descr="Afbeelding met schermopname, Rechthoek&#10;&#10;Automatisch gegenereerde beschrijving">
            <a:extLst>
              <a:ext uri="{FF2B5EF4-FFF2-40B4-BE49-F238E27FC236}">
                <a16:creationId xmlns:a16="http://schemas.microsoft.com/office/drawing/2014/main" id="{A5A19FD0-066B-35D1-FE83-157ABBBDB8CB}"/>
              </a:ext>
            </a:extLst>
          </p:cNvPr>
          <p:cNvPicPr>
            <a:picLocks noChangeAspect="1"/>
          </p:cNvPicPr>
          <p:nvPr/>
        </p:nvPicPr>
        <p:blipFill>
          <a:blip r:embed="rId3"/>
          <a:stretch>
            <a:fillRect/>
          </a:stretch>
        </p:blipFill>
        <p:spPr>
          <a:xfrm>
            <a:off x="6894785" y="4654709"/>
            <a:ext cx="4286812" cy="2109086"/>
          </a:xfrm>
          <a:prstGeom prst="rect">
            <a:avLst/>
          </a:prstGeom>
          <a:effectLst>
            <a:outerShdw dist="63500" dir="3000000" algn="ctr" rotWithShape="0">
              <a:srgbClr val="000000"/>
            </a:outerShdw>
          </a:effectLst>
        </p:spPr>
      </p:pic>
      <p:sp>
        <p:nvSpPr>
          <p:cNvPr id="7" name="Tekstvak 6">
            <a:extLst>
              <a:ext uri="{FF2B5EF4-FFF2-40B4-BE49-F238E27FC236}">
                <a16:creationId xmlns:a16="http://schemas.microsoft.com/office/drawing/2014/main" id="{E4EFF192-BFFA-2542-FD59-9C3C20257BE2}"/>
              </a:ext>
            </a:extLst>
          </p:cNvPr>
          <p:cNvSpPr txBox="1"/>
          <p:nvPr/>
        </p:nvSpPr>
        <p:spPr>
          <a:xfrm>
            <a:off x="7568195" y="2642185"/>
            <a:ext cx="3082401" cy="1730345"/>
          </a:xfrm>
          <a:prstGeom prst="rect">
            <a:avLst/>
          </a:prstGeom>
          <a:noFill/>
        </p:spPr>
        <p:txBody>
          <a:bodyPr wrap="square">
            <a:spAutoFit/>
          </a:bodyPr>
          <a:lstStyle/>
          <a:p>
            <a:pPr>
              <a:lnSpc>
                <a:spcPct val="150000"/>
              </a:lnSpc>
            </a:pPr>
            <a:r>
              <a:rPr lang="nl-NL" sz="1200" b="1" dirty="0">
                <a:solidFill>
                  <a:srgbClr val="000000"/>
                </a:solidFill>
                <a:latin typeface="Avenir Book" panose="02000503020000020003" pitchFamily="2" charset="0"/>
                <a:cs typeface="Courier New" panose="02070309020205020404" pitchFamily="49" charset="0"/>
              </a:rPr>
              <a:t>	30% VAN UITGAVEN</a:t>
            </a:r>
          </a:p>
          <a:p>
            <a:pPr>
              <a:lnSpc>
                <a:spcPct val="150000"/>
              </a:lnSpc>
            </a:pPr>
            <a:endParaRPr lang="nl-NL" sz="1200" b="1" dirty="0">
              <a:solidFill>
                <a:srgbClr val="000000"/>
              </a:solidFill>
              <a:latin typeface="Avenir Book" panose="02000503020000020003" pitchFamily="2" charset="0"/>
              <a:cs typeface="Courier New" panose="02070309020205020404" pitchFamily="49" charset="0"/>
            </a:endParaRPr>
          </a:p>
          <a:p>
            <a:pPr>
              <a:lnSpc>
                <a:spcPct val="150000"/>
              </a:lnSpc>
            </a:pPr>
            <a:r>
              <a:rPr lang="nl-NL" sz="1200" b="1" dirty="0">
                <a:solidFill>
                  <a:srgbClr val="000000"/>
                </a:solidFill>
                <a:latin typeface="Avenir Book" panose="02000503020000020003" pitchFamily="2" charset="0"/>
                <a:cs typeface="Courier New" panose="02070309020205020404" pitchFamily="49" charset="0"/>
              </a:rPr>
              <a:t>Hobby's en extra’s.</a:t>
            </a:r>
          </a:p>
          <a:p>
            <a:pPr>
              <a:lnSpc>
                <a:spcPct val="150000"/>
              </a:lnSpc>
            </a:pPr>
            <a:r>
              <a:rPr lang="nl-NL" sz="1200" dirty="0">
                <a:solidFill>
                  <a:srgbClr val="000000"/>
                </a:solidFill>
                <a:latin typeface="Avenir Book" panose="02000503020000020003" pitchFamily="2" charset="0"/>
                <a:cs typeface="Courier New" panose="02070309020205020404" pitchFamily="49" charset="0"/>
              </a:rPr>
              <a:t>Maar alleen als je dit kunt missen t.o.v. van je vaste lasten, spaardoelen en eventuele schulden.</a:t>
            </a:r>
            <a:endParaRPr lang="nl-NL" sz="1200" dirty="0">
              <a:solidFill>
                <a:schemeClr val="accent3"/>
              </a:solidFill>
              <a:latin typeface="Avenir Book" panose="02000503020000020003" pitchFamily="2" charset="0"/>
              <a:cs typeface="Courier New" panose="02070309020205020404" pitchFamily="49" charset="0"/>
            </a:endParaRPr>
          </a:p>
        </p:txBody>
      </p:sp>
      <p:sp>
        <p:nvSpPr>
          <p:cNvPr id="8" name="TextBox 2">
            <a:extLst>
              <a:ext uri="{FF2B5EF4-FFF2-40B4-BE49-F238E27FC236}">
                <a16:creationId xmlns:a16="http://schemas.microsoft.com/office/drawing/2014/main" id="{05A8FF55-8F89-5E62-A3E0-00C4B30EA522}"/>
              </a:ext>
            </a:extLst>
          </p:cNvPr>
          <p:cNvSpPr txBox="1"/>
          <p:nvPr/>
        </p:nvSpPr>
        <p:spPr>
          <a:xfrm>
            <a:off x="1996088" y="592949"/>
            <a:ext cx="1448730"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BUDGETTEREN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sp>
        <p:nvSpPr>
          <p:cNvPr id="9" name="Tekstvak 8">
            <a:extLst>
              <a:ext uri="{FF2B5EF4-FFF2-40B4-BE49-F238E27FC236}">
                <a16:creationId xmlns:a16="http://schemas.microsoft.com/office/drawing/2014/main" id="{08C8C25F-486B-23C8-27F3-D426ECC47D12}"/>
              </a:ext>
            </a:extLst>
          </p:cNvPr>
          <p:cNvSpPr txBox="1"/>
          <p:nvPr/>
        </p:nvSpPr>
        <p:spPr>
          <a:xfrm>
            <a:off x="7591277" y="456432"/>
            <a:ext cx="2971620" cy="1730345"/>
          </a:xfrm>
          <a:prstGeom prst="rect">
            <a:avLst/>
          </a:prstGeom>
          <a:noFill/>
        </p:spPr>
        <p:txBody>
          <a:bodyPr wrap="square">
            <a:spAutoFit/>
          </a:bodyPr>
          <a:lstStyle/>
          <a:p>
            <a:pPr>
              <a:lnSpc>
                <a:spcPct val="150000"/>
              </a:lnSpc>
            </a:pPr>
            <a:r>
              <a:rPr lang="nl-NL" sz="1200" b="1" dirty="0">
                <a:solidFill>
                  <a:schemeClr val="accent3"/>
                </a:solidFill>
                <a:latin typeface="Avenir Book" panose="02000503020000020003" pitchFamily="2" charset="0"/>
                <a:cs typeface="Courier New" panose="02070309020205020404" pitchFamily="49" charset="0"/>
              </a:rPr>
              <a:t> 	</a:t>
            </a:r>
            <a:r>
              <a:rPr lang="nl-NL" sz="1200" b="1" dirty="0">
                <a:solidFill>
                  <a:srgbClr val="000000"/>
                </a:solidFill>
                <a:latin typeface="Avenir Book" panose="02000503020000020003" pitchFamily="2" charset="0"/>
                <a:cs typeface="Courier New" panose="02070309020205020404" pitchFamily="49" charset="0"/>
              </a:rPr>
              <a:t>50% VAN JE UITGAVEN </a:t>
            </a:r>
          </a:p>
          <a:p>
            <a:pPr>
              <a:lnSpc>
                <a:spcPct val="150000"/>
              </a:lnSpc>
            </a:pPr>
            <a:endParaRPr lang="nl-NL" sz="1200" b="1" dirty="0">
              <a:solidFill>
                <a:srgbClr val="000000"/>
              </a:solidFill>
              <a:latin typeface="Avenir Book" panose="02000503020000020003" pitchFamily="2" charset="0"/>
              <a:cs typeface="Courier New" panose="02070309020205020404" pitchFamily="49" charset="0"/>
            </a:endParaRPr>
          </a:p>
          <a:p>
            <a:pPr>
              <a:lnSpc>
                <a:spcPct val="150000"/>
              </a:lnSpc>
            </a:pPr>
            <a:r>
              <a:rPr lang="nl-NL" sz="1200" b="1" dirty="0">
                <a:solidFill>
                  <a:srgbClr val="000000"/>
                </a:solidFill>
                <a:latin typeface="Avenir Book" panose="02000503020000020003" pitchFamily="2" charset="0"/>
                <a:cs typeface="Courier New" panose="02070309020205020404" pitchFamily="49" charset="0"/>
              </a:rPr>
              <a:t>Vaste lasten en benodigdheden. </a:t>
            </a:r>
          </a:p>
          <a:p>
            <a:pPr>
              <a:lnSpc>
                <a:spcPct val="150000"/>
              </a:lnSpc>
            </a:pPr>
            <a:r>
              <a:rPr lang="nl-NL" sz="1200" dirty="0">
                <a:solidFill>
                  <a:schemeClr val="accent3"/>
                </a:solidFill>
                <a:latin typeface="Avenir Book" panose="02000503020000020003" pitchFamily="2" charset="0"/>
                <a:cs typeface="Courier New" panose="02070309020205020404" pitchFamily="49" charset="0"/>
              </a:rPr>
              <a:t>Daaronder vallen: huur, gas, water, licht, vervoer, verzekeringen, abonnementen en boodschappen. </a:t>
            </a:r>
          </a:p>
        </p:txBody>
      </p:sp>
      <p:sp>
        <p:nvSpPr>
          <p:cNvPr id="10" name="Tekstvak 9">
            <a:extLst>
              <a:ext uri="{FF2B5EF4-FFF2-40B4-BE49-F238E27FC236}">
                <a16:creationId xmlns:a16="http://schemas.microsoft.com/office/drawing/2014/main" id="{18C2FFD9-BC52-3501-C7F6-010D39D9E584}"/>
              </a:ext>
            </a:extLst>
          </p:cNvPr>
          <p:cNvSpPr txBox="1"/>
          <p:nvPr/>
        </p:nvSpPr>
        <p:spPr>
          <a:xfrm>
            <a:off x="7518792" y="4859438"/>
            <a:ext cx="3078381" cy="1730345"/>
          </a:xfrm>
          <a:prstGeom prst="rect">
            <a:avLst/>
          </a:prstGeom>
          <a:noFill/>
        </p:spPr>
        <p:txBody>
          <a:bodyPr wrap="square">
            <a:spAutoFit/>
          </a:bodyPr>
          <a:lstStyle/>
          <a:p>
            <a:pPr>
              <a:lnSpc>
                <a:spcPct val="150000"/>
              </a:lnSpc>
            </a:pPr>
            <a:r>
              <a:rPr lang="nl-NL" sz="1200" b="1" dirty="0">
                <a:solidFill>
                  <a:srgbClr val="000000"/>
                </a:solidFill>
                <a:latin typeface="Avenir Book" panose="02000503020000020003" pitchFamily="2" charset="0"/>
                <a:cs typeface="Courier New" panose="02070309020205020404" pitchFamily="49" charset="0"/>
              </a:rPr>
              <a:t>	20% VAN JE UITGAVEN </a:t>
            </a:r>
          </a:p>
          <a:p>
            <a:pPr algn="ctr">
              <a:lnSpc>
                <a:spcPct val="150000"/>
              </a:lnSpc>
            </a:pPr>
            <a:endParaRPr lang="nl-NL" sz="1200" b="1" dirty="0">
              <a:solidFill>
                <a:srgbClr val="000000"/>
              </a:solidFill>
              <a:latin typeface="Avenir Book" panose="02000503020000020003" pitchFamily="2" charset="0"/>
              <a:cs typeface="Courier New" panose="02070309020205020404" pitchFamily="49" charset="0"/>
            </a:endParaRPr>
          </a:p>
          <a:p>
            <a:pPr>
              <a:lnSpc>
                <a:spcPct val="150000"/>
              </a:lnSpc>
            </a:pPr>
            <a:endParaRPr lang="nl-NL" sz="1200" dirty="0">
              <a:solidFill>
                <a:srgbClr val="000000"/>
              </a:solidFill>
              <a:latin typeface="Avenir Book" panose="02000503020000020003" pitchFamily="2" charset="0"/>
              <a:cs typeface="Courier New" panose="02070309020205020404" pitchFamily="49" charset="0"/>
            </a:endParaRPr>
          </a:p>
          <a:p>
            <a:pPr>
              <a:lnSpc>
                <a:spcPct val="150000"/>
              </a:lnSpc>
            </a:pPr>
            <a:r>
              <a:rPr lang="nl-NL" sz="1200" b="1" dirty="0">
                <a:solidFill>
                  <a:srgbClr val="000000"/>
                </a:solidFill>
                <a:latin typeface="Avenir Book" panose="02000503020000020003" pitchFamily="2" charset="0"/>
                <a:cs typeface="Courier New" panose="02070309020205020404" pitchFamily="49" charset="0"/>
              </a:rPr>
              <a:t>Sparen. </a:t>
            </a:r>
          </a:p>
          <a:p>
            <a:pPr>
              <a:lnSpc>
                <a:spcPct val="150000"/>
              </a:lnSpc>
            </a:pPr>
            <a:r>
              <a:rPr lang="nl-NL" sz="1200" dirty="0">
                <a:solidFill>
                  <a:schemeClr val="accent3"/>
                </a:solidFill>
                <a:latin typeface="Avenir Book" panose="02000503020000020003" pitchFamily="2" charset="0"/>
                <a:cs typeface="Courier New" panose="02070309020205020404" pitchFamily="49" charset="0"/>
              </a:rPr>
              <a:t>Of 10% als de overige 10% naar het afbetalen van schulden gaat. </a:t>
            </a:r>
          </a:p>
        </p:txBody>
      </p:sp>
      <p:pic>
        <p:nvPicPr>
          <p:cNvPr id="11" name="Graphic 10" descr="Harvey Balls 50% met effen opvulling">
            <a:extLst>
              <a:ext uri="{FF2B5EF4-FFF2-40B4-BE49-F238E27FC236}">
                <a16:creationId xmlns:a16="http://schemas.microsoft.com/office/drawing/2014/main" id="{C4647968-4D7E-928C-459B-6A35222860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55825" y="389506"/>
            <a:ext cx="751073" cy="751073"/>
          </a:xfrm>
          <a:prstGeom prst="rect">
            <a:avLst/>
          </a:prstGeom>
        </p:spPr>
      </p:pic>
      <p:pic>
        <p:nvPicPr>
          <p:cNvPr id="12" name="Graphic 11" descr="Harvey Balls 30% met effen opvulling">
            <a:extLst>
              <a:ext uri="{FF2B5EF4-FFF2-40B4-BE49-F238E27FC236}">
                <a16:creationId xmlns:a16="http://schemas.microsoft.com/office/drawing/2014/main" id="{943E9B10-C5DD-83AA-86E8-A5DF5D4057E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619972" y="2610232"/>
            <a:ext cx="751073" cy="751073"/>
          </a:xfrm>
          <a:prstGeom prst="rect">
            <a:avLst/>
          </a:prstGeom>
        </p:spPr>
      </p:pic>
      <p:pic>
        <p:nvPicPr>
          <p:cNvPr id="13" name="Graphic 12" descr="Harvey Balls 20% met effen opvulling">
            <a:extLst>
              <a:ext uri="{FF2B5EF4-FFF2-40B4-BE49-F238E27FC236}">
                <a16:creationId xmlns:a16="http://schemas.microsoft.com/office/drawing/2014/main" id="{D042DCD8-8598-B11F-4DB0-5E7615D6B7F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644912" y="4911442"/>
            <a:ext cx="751073" cy="751073"/>
          </a:xfrm>
          <a:prstGeom prst="rect">
            <a:avLst/>
          </a:prstGeom>
        </p:spPr>
      </p:pic>
      <p:graphicFrame>
        <p:nvGraphicFramePr>
          <p:cNvPr id="14" name="Grafiek 13">
            <a:extLst>
              <a:ext uri="{FF2B5EF4-FFF2-40B4-BE49-F238E27FC236}">
                <a16:creationId xmlns:a16="http://schemas.microsoft.com/office/drawing/2014/main" id="{E463D687-A0D9-97D7-88D6-3AAE3FFCC380}"/>
              </a:ext>
            </a:extLst>
          </p:cNvPr>
          <p:cNvGraphicFramePr/>
          <p:nvPr>
            <p:extLst>
              <p:ext uri="{D42A27DB-BD31-4B8C-83A1-F6EECF244321}">
                <p14:modId xmlns:p14="http://schemas.microsoft.com/office/powerpoint/2010/main" val="2669698672"/>
              </p:ext>
            </p:extLst>
          </p:nvPr>
        </p:nvGraphicFramePr>
        <p:xfrm>
          <a:off x="622565" y="2655601"/>
          <a:ext cx="5341430" cy="3292915"/>
        </p:xfrm>
        <a:graphic>
          <a:graphicData uri="http://schemas.openxmlformats.org/drawingml/2006/chart">
            <c:chart xmlns:c="http://schemas.openxmlformats.org/drawingml/2006/chart" xmlns:r="http://schemas.openxmlformats.org/officeDocument/2006/relationships" r:id="rId7"/>
          </a:graphicData>
        </a:graphic>
      </p:graphicFrame>
      <p:pic>
        <p:nvPicPr>
          <p:cNvPr id="15" name="Graphic 14" descr="Vliegend geld met effen opvulling">
            <a:extLst>
              <a:ext uri="{FF2B5EF4-FFF2-40B4-BE49-F238E27FC236}">
                <a16:creationId xmlns:a16="http://schemas.microsoft.com/office/drawing/2014/main" id="{1C0D1C0B-52C4-9541-7F99-DEBC523ACC0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61442" y="4429650"/>
            <a:ext cx="751073" cy="751073"/>
          </a:xfrm>
          <a:prstGeom prst="rect">
            <a:avLst/>
          </a:prstGeom>
        </p:spPr>
      </p:pic>
      <p:pic>
        <p:nvPicPr>
          <p:cNvPr id="16" name="Graphic 15" descr="Spaarvarken met effen opvulling">
            <a:extLst>
              <a:ext uri="{FF2B5EF4-FFF2-40B4-BE49-F238E27FC236}">
                <a16:creationId xmlns:a16="http://schemas.microsoft.com/office/drawing/2014/main" id="{3A9F7E70-BA8E-8736-44B5-B8680A01A82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44916" y="3148613"/>
            <a:ext cx="751073" cy="751073"/>
          </a:xfrm>
          <a:prstGeom prst="rect">
            <a:avLst/>
          </a:prstGeom>
        </p:spPr>
      </p:pic>
      <p:pic>
        <p:nvPicPr>
          <p:cNvPr id="17" name="Graphic 16" descr="Scène in de voorstad met effen opvulling">
            <a:extLst>
              <a:ext uri="{FF2B5EF4-FFF2-40B4-BE49-F238E27FC236}">
                <a16:creationId xmlns:a16="http://schemas.microsoft.com/office/drawing/2014/main" id="{48C0B67A-FBFC-4AA8-A1F7-FF44959029B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648396" y="3899686"/>
            <a:ext cx="792341" cy="792341"/>
          </a:xfrm>
          <a:prstGeom prst="rect">
            <a:avLst/>
          </a:prstGeom>
        </p:spPr>
      </p:pic>
      <p:sp>
        <p:nvSpPr>
          <p:cNvPr id="18" name="Tekst typewriter">
            <a:extLst>
              <a:ext uri="{FF2B5EF4-FFF2-40B4-BE49-F238E27FC236}">
                <a16:creationId xmlns:a16="http://schemas.microsoft.com/office/drawing/2014/main" id="{D781CAED-E26E-D63B-3F91-792DB96E4EF9}"/>
              </a:ext>
            </a:extLst>
          </p:cNvPr>
          <p:cNvSpPr/>
          <p:nvPr/>
        </p:nvSpPr>
        <p:spPr>
          <a:xfrm>
            <a:off x="425916" y="6059381"/>
            <a:ext cx="2341707" cy="36517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Arial" panose="020B0604020202020204" pitchFamily="34" charset="0"/>
              <a:buChar char="•"/>
            </a:pPr>
            <a:r>
              <a:rPr lang="nl-NL" sz="1300" b="1" dirty="0">
                <a:solidFill>
                  <a:srgbClr val="1862AE"/>
                </a:solidFill>
                <a:latin typeface="Avenir Book" panose="02000503020000020003" pitchFamily="2" charset="0"/>
                <a:cs typeface="Courier New" panose="02070309020205020404" pitchFamily="49" charset="0"/>
              </a:rPr>
              <a:t>Vaste lasten en benodigdheden </a:t>
            </a:r>
          </a:p>
        </p:txBody>
      </p:sp>
      <p:sp>
        <p:nvSpPr>
          <p:cNvPr id="19" name="Tekst typewriter">
            <a:extLst>
              <a:ext uri="{FF2B5EF4-FFF2-40B4-BE49-F238E27FC236}">
                <a16:creationId xmlns:a16="http://schemas.microsoft.com/office/drawing/2014/main" id="{81DEAA0E-47CB-CA80-08CB-BA962F36AA90}"/>
              </a:ext>
            </a:extLst>
          </p:cNvPr>
          <p:cNvSpPr/>
          <p:nvPr/>
        </p:nvSpPr>
        <p:spPr>
          <a:xfrm>
            <a:off x="423973" y="5692659"/>
            <a:ext cx="2341707" cy="36517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Arial" panose="020B0604020202020204" pitchFamily="34" charset="0"/>
              <a:buChar char="•"/>
            </a:pPr>
            <a:r>
              <a:rPr lang="nl-NL" sz="1300" b="1" dirty="0">
                <a:solidFill>
                  <a:srgbClr val="BC322B"/>
                </a:solidFill>
                <a:latin typeface="Avenir Book" panose="02000503020000020003" pitchFamily="2" charset="0"/>
                <a:cs typeface="Courier New" panose="02070309020205020404" pitchFamily="49" charset="0"/>
              </a:rPr>
              <a:t>Hobby’s en extra</a:t>
            </a:r>
          </a:p>
        </p:txBody>
      </p:sp>
      <p:sp>
        <p:nvSpPr>
          <p:cNvPr id="20" name="Tekst typewriter">
            <a:extLst>
              <a:ext uri="{FF2B5EF4-FFF2-40B4-BE49-F238E27FC236}">
                <a16:creationId xmlns:a16="http://schemas.microsoft.com/office/drawing/2014/main" id="{2D923D65-36DB-FBFF-8A04-E2780DAAE95B}"/>
              </a:ext>
            </a:extLst>
          </p:cNvPr>
          <p:cNvSpPr/>
          <p:nvPr/>
        </p:nvSpPr>
        <p:spPr>
          <a:xfrm>
            <a:off x="423973" y="5383781"/>
            <a:ext cx="2341707" cy="36517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nSpc>
                <a:spcPct val="150000"/>
              </a:lnSpc>
              <a:buFont typeface="Arial" panose="020B0604020202020204" pitchFamily="34" charset="0"/>
              <a:buChar char="•"/>
            </a:pPr>
            <a:r>
              <a:rPr lang="nl-NL" sz="1300" b="1" dirty="0">
                <a:solidFill>
                  <a:srgbClr val="EAB50D"/>
                </a:solidFill>
                <a:latin typeface="Avenir Book" panose="02000503020000020003" pitchFamily="2" charset="0"/>
                <a:cs typeface="Courier New" panose="02070309020205020404" pitchFamily="49" charset="0"/>
              </a:rPr>
              <a:t>Sparen</a:t>
            </a:r>
          </a:p>
        </p:txBody>
      </p:sp>
      <p:sp>
        <p:nvSpPr>
          <p:cNvPr id="21" name="TextBox 1">
            <a:extLst>
              <a:ext uri="{FF2B5EF4-FFF2-40B4-BE49-F238E27FC236}">
                <a16:creationId xmlns:a16="http://schemas.microsoft.com/office/drawing/2014/main" id="{F5259913-675D-23E4-68F1-585F48908D20}"/>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09623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50" fill="hold"/>
                                        <p:tgtEl>
                                          <p:spTgt spid="15"/>
                                        </p:tgtEl>
                                        <p:attrNameLst>
                                          <p:attrName>ppt_w</p:attrName>
                                        </p:attrNameLst>
                                      </p:cBhvr>
                                      <p:tavLst>
                                        <p:tav tm="0">
                                          <p:val>
                                            <p:fltVal val="0"/>
                                          </p:val>
                                        </p:tav>
                                        <p:tav tm="100000">
                                          <p:val>
                                            <p:strVal val="#ppt_w"/>
                                          </p:val>
                                        </p:tav>
                                      </p:tavLst>
                                    </p:anim>
                                    <p:anim calcmode="lin" valueType="num">
                                      <p:cBhvr>
                                        <p:cTn id="8" dur="250" fill="hold"/>
                                        <p:tgtEl>
                                          <p:spTgt spid="15"/>
                                        </p:tgtEl>
                                        <p:attrNameLst>
                                          <p:attrName>ppt_h</p:attrName>
                                        </p:attrNameLst>
                                      </p:cBhvr>
                                      <p:tavLst>
                                        <p:tav tm="0">
                                          <p:val>
                                            <p:fltVal val="0"/>
                                          </p:val>
                                        </p:tav>
                                        <p:tav tm="100000">
                                          <p:val>
                                            <p:strVal val="#ppt_h"/>
                                          </p:val>
                                        </p:tav>
                                      </p:tavLst>
                                    </p:anim>
                                    <p:anim calcmode="lin" valueType="num">
                                      <p:cBhvr>
                                        <p:cTn id="9" dur="250" fill="hold"/>
                                        <p:tgtEl>
                                          <p:spTgt spid="15"/>
                                        </p:tgtEl>
                                        <p:attrNameLst>
                                          <p:attrName>style.rotation</p:attrName>
                                        </p:attrNameLst>
                                      </p:cBhvr>
                                      <p:tavLst>
                                        <p:tav tm="0">
                                          <p:val>
                                            <p:fltVal val="90"/>
                                          </p:val>
                                        </p:tav>
                                        <p:tav tm="100000">
                                          <p:val>
                                            <p:fltVal val="0"/>
                                          </p:val>
                                        </p:tav>
                                      </p:tavLst>
                                    </p:anim>
                                    <p:animEffect transition="in" filter="fade">
                                      <p:cBhvr>
                                        <p:cTn id="10" dur="25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250" fill="hold"/>
                                        <p:tgtEl>
                                          <p:spTgt spid="16"/>
                                        </p:tgtEl>
                                        <p:attrNameLst>
                                          <p:attrName>ppt_w</p:attrName>
                                        </p:attrNameLst>
                                      </p:cBhvr>
                                      <p:tavLst>
                                        <p:tav tm="0">
                                          <p:val>
                                            <p:fltVal val="0"/>
                                          </p:val>
                                        </p:tav>
                                        <p:tav tm="100000">
                                          <p:val>
                                            <p:strVal val="#ppt_w"/>
                                          </p:val>
                                        </p:tav>
                                      </p:tavLst>
                                    </p:anim>
                                    <p:anim calcmode="lin" valueType="num">
                                      <p:cBhvr>
                                        <p:cTn id="14" dur="250" fill="hold"/>
                                        <p:tgtEl>
                                          <p:spTgt spid="16"/>
                                        </p:tgtEl>
                                        <p:attrNameLst>
                                          <p:attrName>ppt_h</p:attrName>
                                        </p:attrNameLst>
                                      </p:cBhvr>
                                      <p:tavLst>
                                        <p:tav tm="0">
                                          <p:val>
                                            <p:fltVal val="0"/>
                                          </p:val>
                                        </p:tav>
                                        <p:tav tm="100000">
                                          <p:val>
                                            <p:strVal val="#ppt_h"/>
                                          </p:val>
                                        </p:tav>
                                      </p:tavLst>
                                    </p:anim>
                                    <p:anim calcmode="lin" valueType="num">
                                      <p:cBhvr>
                                        <p:cTn id="15" dur="250" fill="hold"/>
                                        <p:tgtEl>
                                          <p:spTgt spid="16"/>
                                        </p:tgtEl>
                                        <p:attrNameLst>
                                          <p:attrName>style.rotation</p:attrName>
                                        </p:attrNameLst>
                                      </p:cBhvr>
                                      <p:tavLst>
                                        <p:tav tm="0">
                                          <p:val>
                                            <p:fltVal val="90"/>
                                          </p:val>
                                        </p:tav>
                                        <p:tav tm="100000">
                                          <p:val>
                                            <p:fltVal val="0"/>
                                          </p:val>
                                        </p:tav>
                                      </p:tavLst>
                                    </p:anim>
                                    <p:animEffect transition="in" filter="fade">
                                      <p:cBhvr>
                                        <p:cTn id="16" dur="250"/>
                                        <p:tgtEl>
                                          <p:spTgt spid="16"/>
                                        </p:tgtEl>
                                      </p:cBhvr>
                                    </p:animEffect>
                                  </p:childTnLst>
                                </p:cTn>
                              </p:par>
                              <p:par>
                                <p:cTn id="17" presetID="3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250" fill="hold"/>
                                        <p:tgtEl>
                                          <p:spTgt spid="17"/>
                                        </p:tgtEl>
                                        <p:attrNameLst>
                                          <p:attrName>ppt_w</p:attrName>
                                        </p:attrNameLst>
                                      </p:cBhvr>
                                      <p:tavLst>
                                        <p:tav tm="0">
                                          <p:val>
                                            <p:fltVal val="0"/>
                                          </p:val>
                                        </p:tav>
                                        <p:tav tm="100000">
                                          <p:val>
                                            <p:strVal val="#ppt_w"/>
                                          </p:val>
                                        </p:tav>
                                      </p:tavLst>
                                    </p:anim>
                                    <p:anim calcmode="lin" valueType="num">
                                      <p:cBhvr>
                                        <p:cTn id="20" dur="250" fill="hold"/>
                                        <p:tgtEl>
                                          <p:spTgt spid="17"/>
                                        </p:tgtEl>
                                        <p:attrNameLst>
                                          <p:attrName>ppt_h</p:attrName>
                                        </p:attrNameLst>
                                      </p:cBhvr>
                                      <p:tavLst>
                                        <p:tav tm="0">
                                          <p:val>
                                            <p:fltVal val="0"/>
                                          </p:val>
                                        </p:tav>
                                        <p:tav tm="100000">
                                          <p:val>
                                            <p:strVal val="#ppt_h"/>
                                          </p:val>
                                        </p:tav>
                                      </p:tavLst>
                                    </p:anim>
                                    <p:anim calcmode="lin" valueType="num">
                                      <p:cBhvr>
                                        <p:cTn id="21" dur="250" fill="hold"/>
                                        <p:tgtEl>
                                          <p:spTgt spid="17"/>
                                        </p:tgtEl>
                                        <p:attrNameLst>
                                          <p:attrName>style.rotation</p:attrName>
                                        </p:attrNameLst>
                                      </p:cBhvr>
                                      <p:tavLst>
                                        <p:tav tm="0">
                                          <p:val>
                                            <p:fltVal val="90"/>
                                          </p:val>
                                        </p:tav>
                                        <p:tav tm="100000">
                                          <p:val>
                                            <p:fltVal val="0"/>
                                          </p:val>
                                        </p:tav>
                                      </p:tavLst>
                                    </p:anim>
                                    <p:animEffect transition="in" filter="fade">
                                      <p:cBhvr>
                                        <p:cTn id="22" dur="250"/>
                                        <p:tgtEl>
                                          <p:spTgt spid="1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250" fill="hold"/>
                                        <p:tgtEl>
                                          <p:spTgt spid="14"/>
                                        </p:tgtEl>
                                        <p:attrNameLst>
                                          <p:attrName>ppt_w</p:attrName>
                                        </p:attrNameLst>
                                      </p:cBhvr>
                                      <p:tavLst>
                                        <p:tav tm="0">
                                          <p:val>
                                            <p:fltVal val="0"/>
                                          </p:val>
                                        </p:tav>
                                        <p:tav tm="100000">
                                          <p:val>
                                            <p:strVal val="#ppt_w"/>
                                          </p:val>
                                        </p:tav>
                                      </p:tavLst>
                                    </p:anim>
                                    <p:anim calcmode="lin" valueType="num">
                                      <p:cBhvr>
                                        <p:cTn id="26" dur="250" fill="hold"/>
                                        <p:tgtEl>
                                          <p:spTgt spid="14"/>
                                        </p:tgtEl>
                                        <p:attrNameLst>
                                          <p:attrName>ppt_h</p:attrName>
                                        </p:attrNameLst>
                                      </p:cBhvr>
                                      <p:tavLst>
                                        <p:tav tm="0">
                                          <p:val>
                                            <p:fltVal val="0"/>
                                          </p:val>
                                        </p:tav>
                                        <p:tav tm="100000">
                                          <p:val>
                                            <p:strVal val="#ppt_h"/>
                                          </p:val>
                                        </p:tav>
                                      </p:tavLst>
                                    </p:anim>
                                    <p:anim calcmode="lin" valueType="num">
                                      <p:cBhvr>
                                        <p:cTn id="27" dur="250" fill="hold"/>
                                        <p:tgtEl>
                                          <p:spTgt spid="14"/>
                                        </p:tgtEl>
                                        <p:attrNameLst>
                                          <p:attrName>style.rotation</p:attrName>
                                        </p:attrNameLst>
                                      </p:cBhvr>
                                      <p:tavLst>
                                        <p:tav tm="0">
                                          <p:val>
                                            <p:fltVal val="90"/>
                                          </p:val>
                                        </p:tav>
                                        <p:tav tm="100000">
                                          <p:val>
                                            <p:fltVal val="0"/>
                                          </p:val>
                                        </p:tav>
                                      </p:tavLst>
                                    </p:anim>
                                    <p:animEffect transition="in" filter="fade">
                                      <p:cBhvr>
                                        <p:cTn id="28" dur="250"/>
                                        <p:tgtEl>
                                          <p:spTgt spid="14"/>
                                        </p:tgtEl>
                                      </p:cBhvr>
                                    </p:animEffect>
                                  </p:childTnLst>
                                </p:cTn>
                              </p:par>
                            </p:childTnLst>
                          </p:cTn>
                        </p:par>
                        <p:par>
                          <p:cTn id="29" fill="hold">
                            <p:stCondLst>
                              <p:cond delay="250"/>
                            </p:stCondLst>
                            <p:childTnLst>
                              <p:par>
                                <p:cTn id="30" presetID="1"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D76BE82-22C7-846F-7F2A-D71B62E4ADE7}"/>
              </a:ext>
            </a:extLst>
          </p:cNvPr>
          <p:cNvSpPr txBox="1"/>
          <p:nvPr/>
        </p:nvSpPr>
        <p:spPr>
          <a:xfrm>
            <a:off x="1996088" y="592949"/>
            <a:ext cx="1448730" cy="423449"/>
          </a:xfrm>
          <a:prstGeom prst="rect">
            <a:avLst/>
          </a:prstGeom>
          <a:noFill/>
        </p:spPr>
        <p:txBody>
          <a:bodyPr wrap="none" rtlCol="0">
            <a:spAutoFit/>
          </a:bodyPr>
          <a:lstStyle/>
          <a:p>
            <a:pPr algn="l">
              <a:lnSpc>
                <a:spcPct val="150000"/>
              </a:lnSpc>
            </a:pPr>
            <a:r>
              <a:rPr lang="en-GB"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BUDGETTEREN</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4" name="Afbeelding 3">
            <a:extLst>
              <a:ext uri="{FF2B5EF4-FFF2-40B4-BE49-F238E27FC236}">
                <a16:creationId xmlns:a16="http://schemas.microsoft.com/office/drawing/2014/main" id="{6CF51F06-8961-6A35-2339-0BEC507E61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2572654"/>
            <a:ext cx="5602228" cy="421484"/>
          </a:xfrm>
          <a:prstGeom prst="rect">
            <a:avLst/>
          </a:prstGeom>
        </p:spPr>
      </p:pic>
      <p:sp>
        <p:nvSpPr>
          <p:cNvPr id="5" name="TextBox 18">
            <a:extLst>
              <a:ext uri="{FF2B5EF4-FFF2-40B4-BE49-F238E27FC236}">
                <a16:creationId xmlns:a16="http://schemas.microsoft.com/office/drawing/2014/main" id="{C2054E34-603E-D086-DC25-2879FDDA58AF}"/>
              </a:ext>
            </a:extLst>
          </p:cNvPr>
          <p:cNvSpPr txBox="1"/>
          <p:nvPr/>
        </p:nvSpPr>
        <p:spPr>
          <a:xfrm>
            <a:off x="1139054" y="2572654"/>
            <a:ext cx="3901196" cy="42825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VERDELEN</a:t>
            </a:r>
            <a:endParaRPr lang="en-NL" sz="1600" dirty="0">
              <a:solidFill>
                <a:schemeClr val="bg1"/>
              </a:solidFill>
              <a:latin typeface="Avenir Light" panose="020B0402020203020204" pitchFamily="34" charset="77"/>
              <a:ea typeface="Roboto Light" panose="02000000000000000000" pitchFamily="2" charset="0"/>
            </a:endParaRPr>
          </a:p>
        </p:txBody>
      </p:sp>
      <p:sp>
        <p:nvSpPr>
          <p:cNvPr id="6" name="TextBox 29">
            <a:extLst>
              <a:ext uri="{FF2B5EF4-FFF2-40B4-BE49-F238E27FC236}">
                <a16:creationId xmlns:a16="http://schemas.microsoft.com/office/drawing/2014/main" id="{0A9D5AB4-D383-F1F7-4B29-846DFF5084BF}"/>
              </a:ext>
            </a:extLst>
          </p:cNvPr>
          <p:cNvSpPr txBox="1"/>
          <p:nvPr/>
        </p:nvSpPr>
        <p:spPr>
          <a:xfrm>
            <a:off x="668865" y="3152638"/>
            <a:ext cx="4841574" cy="1724529"/>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marL="171450" indent="-171450" algn="l">
              <a:lnSpc>
                <a:spcPct val="150000"/>
              </a:lnSpc>
              <a:buFont typeface="Arial" panose="020B0604020202020204" pitchFamily="34" charset="0"/>
              <a:buChar char="•"/>
            </a:pPr>
            <a:r>
              <a:rPr lang="nl-NL" sz="1200" i="0" dirty="0">
                <a:solidFill>
                  <a:schemeClr val="bg1"/>
                </a:solidFill>
                <a:latin typeface="Avenir Book" panose="02000503020000020003" pitchFamily="2" charset="0"/>
                <a:ea typeface="Roboto Light" panose="02000000000000000000" pitchFamily="2" charset="0"/>
              </a:rPr>
              <a:t>Kijk nog eens goed naar je inkomsten en uitgaven</a:t>
            </a:r>
          </a:p>
          <a:p>
            <a:pPr marL="171450" indent="-171450" algn="l">
              <a:lnSpc>
                <a:spcPct val="150000"/>
              </a:lnSpc>
              <a:buFont typeface="Arial" panose="020B0604020202020204" pitchFamily="34" charset="0"/>
              <a:buChar char="•"/>
            </a:pPr>
            <a:r>
              <a:rPr lang="nl-NL" sz="1200" i="0" dirty="0">
                <a:solidFill>
                  <a:schemeClr val="bg1"/>
                </a:solidFill>
                <a:latin typeface="Avenir Book" panose="02000503020000020003" pitchFamily="2" charset="0"/>
                <a:ea typeface="Roboto Light" panose="02000000000000000000" pitchFamily="2" charset="0"/>
              </a:rPr>
              <a:t>Bekijk het voorbeeld en neem een A4. Herverdeel de categorieën volgens de 50-30-20-regel.</a:t>
            </a:r>
          </a:p>
          <a:p>
            <a:pPr marL="171450" indent="-171450" algn="l">
              <a:lnSpc>
                <a:spcPct val="150000"/>
              </a:lnSpc>
              <a:buFont typeface="Arial" panose="020B0604020202020204" pitchFamily="34" charset="0"/>
              <a:buChar char="•"/>
            </a:pPr>
            <a:r>
              <a:rPr lang="nl-NL" sz="1200" i="0" dirty="0">
                <a:solidFill>
                  <a:schemeClr val="bg1"/>
                </a:solidFill>
                <a:latin typeface="Avenir Book" panose="02000503020000020003" pitchFamily="2" charset="0"/>
                <a:ea typeface="Roboto Light" panose="02000000000000000000" pitchFamily="2" charset="0"/>
              </a:rPr>
              <a:t>Maak een budget voor de komende maand.  </a:t>
            </a:r>
          </a:p>
          <a:p>
            <a:pPr marL="171450" indent="-171450" algn="l">
              <a:lnSpc>
                <a:spcPct val="150000"/>
              </a:lnSpc>
              <a:buFont typeface="Arial" panose="020B0604020202020204" pitchFamily="34" charset="0"/>
              <a:buChar char="•"/>
            </a:pPr>
            <a:r>
              <a:rPr lang="nl-NL" sz="1200" i="0" dirty="0">
                <a:solidFill>
                  <a:schemeClr val="bg1"/>
                </a:solidFill>
                <a:latin typeface="Avenir Book" panose="02000503020000020003" pitchFamily="2" charset="0"/>
                <a:ea typeface="Roboto Light" panose="02000000000000000000" pitchFamily="2" charset="0"/>
              </a:rPr>
              <a:t>Stel een einddatum vast voor je spaardoel. </a:t>
            </a:r>
          </a:p>
        </p:txBody>
      </p:sp>
      <p:pic>
        <p:nvPicPr>
          <p:cNvPr id="7" name="Afbeelding 6" descr="Afbeelding met Rechthoek&#10;&#10;Automatisch gegenereerde beschrijving">
            <a:extLst>
              <a:ext uri="{FF2B5EF4-FFF2-40B4-BE49-F238E27FC236}">
                <a16:creationId xmlns:a16="http://schemas.microsoft.com/office/drawing/2014/main" id="{1992E9BF-EA4D-6F20-A9E5-78D0BAA4D1FE}"/>
              </a:ext>
            </a:extLst>
          </p:cNvPr>
          <p:cNvPicPr>
            <a:picLocks noChangeAspect="1"/>
          </p:cNvPicPr>
          <p:nvPr/>
        </p:nvPicPr>
        <p:blipFill>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rot="5400000">
            <a:off x="6639892" y="2134485"/>
            <a:ext cx="4721798" cy="3745585"/>
          </a:xfrm>
          <a:prstGeom prst="rect">
            <a:avLst/>
          </a:prstGeom>
          <a:effectLst>
            <a:outerShdw dist="63500" dir="3000000" algn="tl" rotWithShape="0">
              <a:prstClr val="black"/>
            </a:outerShdw>
          </a:effectLst>
        </p:spPr>
      </p:pic>
      <p:pic>
        <p:nvPicPr>
          <p:cNvPr id="8" name="Afbeelding 7" descr="Afbeelding met tekst, schermopname, ontvangst, Lettertype&#10;&#10;Automatisch gegenereerde beschrijving">
            <a:extLst>
              <a:ext uri="{FF2B5EF4-FFF2-40B4-BE49-F238E27FC236}">
                <a16:creationId xmlns:a16="http://schemas.microsoft.com/office/drawing/2014/main" id="{46F7D341-8AFE-D95A-0873-DA74FE558EAB}"/>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saturation sat="126000"/>
                    </a14:imgEffect>
                  </a14:imgLayer>
                </a14:imgProps>
              </a:ext>
              <a:ext uri="{28A0092B-C50C-407E-A947-70E740481C1C}">
                <a14:useLocalDpi xmlns:a14="http://schemas.microsoft.com/office/drawing/2010/main"/>
              </a:ext>
            </a:extLst>
          </a:blip>
          <a:stretch>
            <a:fillRect/>
          </a:stretch>
        </p:blipFill>
        <p:spPr>
          <a:xfrm rot="28617">
            <a:off x="6715726" y="1007543"/>
            <a:ext cx="3483431" cy="4964102"/>
          </a:xfrm>
          <a:custGeom>
            <a:avLst/>
            <a:gdLst>
              <a:gd name="csX0" fmla="*/ 0 w 3483431"/>
              <a:gd name="csY0" fmla="*/ 0 h 4964102"/>
              <a:gd name="csX1" fmla="*/ 627018 w 3483431"/>
              <a:gd name="csY1" fmla="*/ 0 h 4964102"/>
              <a:gd name="csX2" fmla="*/ 1288869 w 3483431"/>
              <a:gd name="csY2" fmla="*/ 0 h 4964102"/>
              <a:gd name="csX3" fmla="*/ 2055224 w 3483431"/>
              <a:gd name="csY3" fmla="*/ 0 h 4964102"/>
              <a:gd name="csX4" fmla="*/ 2751910 w 3483431"/>
              <a:gd name="csY4" fmla="*/ 0 h 4964102"/>
              <a:gd name="csX5" fmla="*/ 3483431 w 3483431"/>
              <a:gd name="csY5" fmla="*/ 0 h 4964102"/>
              <a:gd name="csX6" fmla="*/ 3483431 w 3483431"/>
              <a:gd name="csY6" fmla="*/ 570872 h 4964102"/>
              <a:gd name="csX7" fmla="*/ 3483431 w 3483431"/>
              <a:gd name="csY7" fmla="*/ 1092102 h 4964102"/>
              <a:gd name="csX8" fmla="*/ 3483431 w 3483431"/>
              <a:gd name="csY8" fmla="*/ 1762256 h 4964102"/>
              <a:gd name="csX9" fmla="*/ 3483431 w 3483431"/>
              <a:gd name="csY9" fmla="*/ 2283487 h 4964102"/>
              <a:gd name="csX10" fmla="*/ 3483431 w 3483431"/>
              <a:gd name="csY10" fmla="*/ 2755077 h 4964102"/>
              <a:gd name="csX11" fmla="*/ 3483431 w 3483431"/>
              <a:gd name="csY11" fmla="*/ 3276307 h 4964102"/>
              <a:gd name="csX12" fmla="*/ 3483431 w 3483431"/>
              <a:gd name="csY12" fmla="*/ 3847179 h 4964102"/>
              <a:gd name="csX13" fmla="*/ 3483431 w 3483431"/>
              <a:gd name="csY13" fmla="*/ 4964102 h 4964102"/>
              <a:gd name="csX14" fmla="*/ 2856413 w 3483431"/>
              <a:gd name="csY14" fmla="*/ 4964102 h 4964102"/>
              <a:gd name="csX15" fmla="*/ 2229396 w 3483431"/>
              <a:gd name="csY15" fmla="*/ 4964102 h 4964102"/>
              <a:gd name="csX16" fmla="*/ 1532710 w 3483431"/>
              <a:gd name="csY16" fmla="*/ 4964102 h 4964102"/>
              <a:gd name="csX17" fmla="*/ 836023 w 3483431"/>
              <a:gd name="csY17" fmla="*/ 4964102 h 4964102"/>
              <a:gd name="csX18" fmla="*/ 0 w 3483431"/>
              <a:gd name="csY18" fmla="*/ 4964102 h 4964102"/>
              <a:gd name="csX19" fmla="*/ 0 w 3483431"/>
              <a:gd name="csY19" fmla="*/ 4343589 h 4964102"/>
              <a:gd name="csX20" fmla="*/ 0 w 3483431"/>
              <a:gd name="csY20" fmla="*/ 3772718 h 4964102"/>
              <a:gd name="csX21" fmla="*/ 0 w 3483431"/>
              <a:gd name="csY21" fmla="*/ 3152205 h 4964102"/>
              <a:gd name="csX22" fmla="*/ 0 w 3483431"/>
              <a:gd name="csY22" fmla="*/ 2482051 h 4964102"/>
              <a:gd name="csX23" fmla="*/ 0 w 3483431"/>
              <a:gd name="csY23" fmla="*/ 1811897 h 4964102"/>
              <a:gd name="csX24" fmla="*/ 0 w 3483431"/>
              <a:gd name="csY24" fmla="*/ 1141743 h 4964102"/>
              <a:gd name="csX25" fmla="*/ 0 w 3483431"/>
              <a:gd name="csY25" fmla="*/ 0 h 4964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483431" h="4964102" fill="none" extrusionOk="0">
                <a:moveTo>
                  <a:pt x="0" y="0"/>
                </a:moveTo>
                <a:cubicBezTo>
                  <a:pt x="181812" y="8898"/>
                  <a:pt x="473774" y="29993"/>
                  <a:pt x="627018" y="0"/>
                </a:cubicBezTo>
                <a:cubicBezTo>
                  <a:pt x="780262" y="-29993"/>
                  <a:pt x="1063626" y="-30243"/>
                  <a:pt x="1288869" y="0"/>
                </a:cubicBezTo>
                <a:cubicBezTo>
                  <a:pt x="1514112" y="30243"/>
                  <a:pt x="1890980" y="9717"/>
                  <a:pt x="2055224" y="0"/>
                </a:cubicBezTo>
                <a:cubicBezTo>
                  <a:pt x="2219468" y="-9717"/>
                  <a:pt x="2593060" y="-25771"/>
                  <a:pt x="2751910" y="0"/>
                </a:cubicBezTo>
                <a:cubicBezTo>
                  <a:pt x="2910760" y="25771"/>
                  <a:pt x="3121243" y="18139"/>
                  <a:pt x="3483431" y="0"/>
                </a:cubicBezTo>
                <a:cubicBezTo>
                  <a:pt x="3505339" y="242046"/>
                  <a:pt x="3495282" y="380120"/>
                  <a:pt x="3483431" y="570872"/>
                </a:cubicBezTo>
                <a:cubicBezTo>
                  <a:pt x="3471580" y="761624"/>
                  <a:pt x="3501435" y="938606"/>
                  <a:pt x="3483431" y="1092102"/>
                </a:cubicBezTo>
                <a:cubicBezTo>
                  <a:pt x="3465428" y="1245598"/>
                  <a:pt x="3507810" y="1463919"/>
                  <a:pt x="3483431" y="1762256"/>
                </a:cubicBezTo>
                <a:cubicBezTo>
                  <a:pt x="3459052" y="2060593"/>
                  <a:pt x="3499024" y="2094392"/>
                  <a:pt x="3483431" y="2283487"/>
                </a:cubicBezTo>
                <a:cubicBezTo>
                  <a:pt x="3467838" y="2472582"/>
                  <a:pt x="3479822" y="2586479"/>
                  <a:pt x="3483431" y="2755077"/>
                </a:cubicBezTo>
                <a:cubicBezTo>
                  <a:pt x="3487041" y="2923675"/>
                  <a:pt x="3491090" y="3127797"/>
                  <a:pt x="3483431" y="3276307"/>
                </a:cubicBezTo>
                <a:cubicBezTo>
                  <a:pt x="3475773" y="3424817"/>
                  <a:pt x="3502463" y="3659409"/>
                  <a:pt x="3483431" y="3847179"/>
                </a:cubicBezTo>
                <a:cubicBezTo>
                  <a:pt x="3464399" y="4034949"/>
                  <a:pt x="3502008" y="4409721"/>
                  <a:pt x="3483431" y="4964102"/>
                </a:cubicBezTo>
                <a:cubicBezTo>
                  <a:pt x="3290957" y="4965127"/>
                  <a:pt x="3014540" y="4948138"/>
                  <a:pt x="2856413" y="4964102"/>
                </a:cubicBezTo>
                <a:cubicBezTo>
                  <a:pt x="2698286" y="4980066"/>
                  <a:pt x="2375032" y="4953989"/>
                  <a:pt x="2229396" y="4964102"/>
                </a:cubicBezTo>
                <a:cubicBezTo>
                  <a:pt x="2083760" y="4974215"/>
                  <a:pt x="1678503" y="4975849"/>
                  <a:pt x="1532710" y="4964102"/>
                </a:cubicBezTo>
                <a:cubicBezTo>
                  <a:pt x="1386917" y="4952355"/>
                  <a:pt x="1063174" y="4983216"/>
                  <a:pt x="836023" y="4964102"/>
                </a:cubicBezTo>
                <a:cubicBezTo>
                  <a:pt x="608872" y="4944988"/>
                  <a:pt x="176547" y="4958966"/>
                  <a:pt x="0" y="4964102"/>
                </a:cubicBezTo>
                <a:cubicBezTo>
                  <a:pt x="25432" y="4714572"/>
                  <a:pt x="-27345" y="4615771"/>
                  <a:pt x="0" y="4343589"/>
                </a:cubicBezTo>
                <a:cubicBezTo>
                  <a:pt x="27345" y="4071407"/>
                  <a:pt x="-21827" y="4048923"/>
                  <a:pt x="0" y="3772718"/>
                </a:cubicBezTo>
                <a:cubicBezTo>
                  <a:pt x="21827" y="3496513"/>
                  <a:pt x="29645" y="3377188"/>
                  <a:pt x="0" y="3152205"/>
                </a:cubicBezTo>
                <a:cubicBezTo>
                  <a:pt x="-29645" y="2927222"/>
                  <a:pt x="6588" y="2799769"/>
                  <a:pt x="0" y="2482051"/>
                </a:cubicBezTo>
                <a:cubicBezTo>
                  <a:pt x="-6588" y="2164333"/>
                  <a:pt x="-1062" y="2063155"/>
                  <a:pt x="0" y="1811897"/>
                </a:cubicBezTo>
                <a:cubicBezTo>
                  <a:pt x="1062" y="1560639"/>
                  <a:pt x="20060" y="1441616"/>
                  <a:pt x="0" y="1141743"/>
                </a:cubicBezTo>
                <a:cubicBezTo>
                  <a:pt x="-20060" y="841870"/>
                  <a:pt x="88" y="463764"/>
                  <a:pt x="0" y="0"/>
                </a:cubicBezTo>
                <a:close/>
              </a:path>
              <a:path w="3483431" h="4964102" stroke="0" extrusionOk="0">
                <a:moveTo>
                  <a:pt x="0" y="0"/>
                </a:moveTo>
                <a:cubicBezTo>
                  <a:pt x="151341" y="-6014"/>
                  <a:pt x="440648" y="-26034"/>
                  <a:pt x="661852" y="0"/>
                </a:cubicBezTo>
                <a:cubicBezTo>
                  <a:pt x="883056" y="26034"/>
                  <a:pt x="995136" y="15804"/>
                  <a:pt x="1254035" y="0"/>
                </a:cubicBezTo>
                <a:cubicBezTo>
                  <a:pt x="1512934" y="-15804"/>
                  <a:pt x="1858385" y="-30547"/>
                  <a:pt x="2020390" y="0"/>
                </a:cubicBezTo>
                <a:cubicBezTo>
                  <a:pt x="2182395" y="30547"/>
                  <a:pt x="2470099" y="903"/>
                  <a:pt x="2682242" y="0"/>
                </a:cubicBezTo>
                <a:cubicBezTo>
                  <a:pt x="2894385" y="-903"/>
                  <a:pt x="3180489" y="3959"/>
                  <a:pt x="3483431" y="0"/>
                </a:cubicBezTo>
                <a:cubicBezTo>
                  <a:pt x="3514454" y="199633"/>
                  <a:pt x="3512440" y="436387"/>
                  <a:pt x="3483431" y="719795"/>
                </a:cubicBezTo>
                <a:cubicBezTo>
                  <a:pt x="3454422" y="1003203"/>
                  <a:pt x="3456118" y="1132932"/>
                  <a:pt x="3483431" y="1340308"/>
                </a:cubicBezTo>
                <a:cubicBezTo>
                  <a:pt x="3510744" y="1547684"/>
                  <a:pt x="3454352" y="1704117"/>
                  <a:pt x="3483431" y="1960820"/>
                </a:cubicBezTo>
                <a:cubicBezTo>
                  <a:pt x="3512510" y="2217523"/>
                  <a:pt x="3493195" y="2344403"/>
                  <a:pt x="3483431" y="2482051"/>
                </a:cubicBezTo>
                <a:cubicBezTo>
                  <a:pt x="3473667" y="2619699"/>
                  <a:pt x="3507442" y="2815630"/>
                  <a:pt x="3483431" y="3003282"/>
                </a:cubicBezTo>
                <a:cubicBezTo>
                  <a:pt x="3459420" y="3190934"/>
                  <a:pt x="3454846" y="3317854"/>
                  <a:pt x="3483431" y="3623794"/>
                </a:cubicBezTo>
                <a:cubicBezTo>
                  <a:pt x="3512016" y="3929734"/>
                  <a:pt x="3471057" y="4033781"/>
                  <a:pt x="3483431" y="4293948"/>
                </a:cubicBezTo>
                <a:cubicBezTo>
                  <a:pt x="3495805" y="4554115"/>
                  <a:pt x="3478045" y="4652775"/>
                  <a:pt x="3483431" y="4964102"/>
                </a:cubicBezTo>
                <a:cubicBezTo>
                  <a:pt x="3196967" y="4979058"/>
                  <a:pt x="2984369" y="4996905"/>
                  <a:pt x="2786745" y="4964102"/>
                </a:cubicBezTo>
                <a:cubicBezTo>
                  <a:pt x="2589121" y="4931299"/>
                  <a:pt x="2371157" y="4958559"/>
                  <a:pt x="2159727" y="4964102"/>
                </a:cubicBezTo>
                <a:cubicBezTo>
                  <a:pt x="1948297" y="4969645"/>
                  <a:pt x="1665761" y="4976222"/>
                  <a:pt x="1463041" y="4964102"/>
                </a:cubicBezTo>
                <a:cubicBezTo>
                  <a:pt x="1260321" y="4951982"/>
                  <a:pt x="899099" y="4996493"/>
                  <a:pt x="696686" y="4964102"/>
                </a:cubicBezTo>
                <a:cubicBezTo>
                  <a:pt x="494274" y="4931711"/>
                  <a:pt x="210757" y="4990328"/>
                  <a:pt x="0" y="4964102"/>
                </a:cubicBezTo>
                <a:cubicBezTo>
                  <a:pt x="-3436" y="4754412"/>
                  <a:pt x="7754" y="4699658"/>
                  <a:pt x="0" y="4492512"/>
                </a:cubicBezTo>
                <a:cubicBezTo>
                  <a:pt x="-7754" y="4285366"/>
                  <a:pt x="21604" y="4197814"/>
                  <a:pt x="0" y="3971282"/>
                </a:cubicBezTo>
                <a:cubicBezTo>
                  <a:pt x="-21604" y="3744750"/>
                  <a:pt x="8541" y="3595073"/>
                  <a:pt x="0" y="3400410"/>
                </a:cubicBezTo>
                <a:cubicBezTo>
                  <a:pt x="-8541" y="3205747"/>
                  <a:pt x="19324" y="2997531"/>
                  <a:pt x="0" y="2680615"/>
                </a:cubicBezTo>
                <a:cubicBezTo>
                  <a:pt x="-19324" y="2363700"/>
                  <a:pt x="-16881" y="2340499"/>
                  <a:pt x="0" y="2060102"/>
                </a:cubicBezTo>
                <a:cubicBezTo>
                  <a:pt x="16881" y="1779705"/>
                  <a:pt x="5936" y="1677985"/>
                  <a:pt x="0" y="1489231"/>
                </a:cubicBezTo>
                <a:cubicBezTo>
                  <a:pt x="-5936" y="1300477"/>
                  <a:pt x="-17080" y="1132270"/>
                  <a:pt x="0" y="1017641"/>
                </a:cubicBezTo>
                <a:cubicBezTo>
                  <a:pt x="17080" y="903012"/>
                  <a:pt x="-18104" y="661247"/>
                  <a:pt x="0" y="546051"/>
                </a:cubicBezTo>
                <a:cubicBezTo>
                  <a:pt x="18104" y="430855"/>
                  <a:pt x="-19524" y="220935"/>
                  <a:pt x="0" y="0"/>
                </a:cubicBezTo>
                <a:close/>
              </a:path>
            </a:pathLst>
          </a:custGeom>
          <a:ln>
            <a:noFill/>
            <a:extLst>
              <a:ext uri="{C807C97D-BFC1-408E-A445-0C87EB9F89A2}">
                <ask:lineSketchStyleProps xmlns:ask="http://schemas.microsoft.com/office/drawing/2018/sketchyshapes" sd="1219033472">
                  <a:prstGeom prst="rect">
                    <a:avLst/>
                  </a:prstGeom>
                  <ask:type>
                    <ask:lineSketchFreehand/>
                  </ask:type>
                </ask:lineSketchStyleProps>
              </a:ext>
            </a:extLst>
          </a:ln>
          <a:effectLst>
            <a:outerShdw dist="63500" dir="3000000" algn="tl" rotWithShape="0">
              <a:prstClr val="black"/>
            </a:outerShdw>
          </a:effectLst>
        </p:spPr>
      </p:pic>
      <p:sp>
        <p:nvSpPr>
          <p:cNvPr id="9" name="TextBox 1">
            <a:extLst>
              <a:ext uri="{FF2B5EF4-FFF2-40B4-BE49-F238E27FC236}">
                <a16:creationId xmlns:a16="http://schemas.microsoft.com/office/drawing/2014/main" id="{AD71DB20-EF14-9472-B15F-446E06AD23F1}"/>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177889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media 2" descr="18 en nu! | Jongeren aan het woord">
            <a:hlinkClick r:id="" action="ppaction://media"/>
            <a:extLst>
              <a:ext uri="{FF2B5EF4-FFF2-40B4-BE49-F238E27FC236}">
                <a16:creationId xmlns:a16="http://schemas.microsoft.com/office/drawing/2014/main" id="{8FA6DFB2-8940-69F3-C537-C994F3043BB9}"/>
              </a:ext>
            </a:extLst>
          </p:cNvPr>
          <p:cNvPicPr>
            <a:picLocks noRot="1" noChangeAspect="1"/>
          </p:cNvPicPr>
          <p:nvPr>
            <a:videoFile r:link="rId1"/>
          </p:nvPr>
        </p:nvPicPr>
        <p:blipFill>
          <a:blip r:embed="rId3"/>
          <a:stretch>
            <a:fillRect/>
          </a:stretch>
        </p:blipFill>
        <p:spPr>
          <a:xfrm>
            <a:off x="2203357" y="1955331"/>
            <a:ext cx="7732913" cy="4369095"/>
          </a:xfrm>
          <a:prstGeom prst="rect">
            <a:avLst/>
          </a:prstGeom>
        </p:spPr>
      </p:pic>
      <p:pic>
        <p:nvPicPr>
          <p:cNvPr id="11" name="Afbeelding 10" descr="Afbeelding met schermopname, zwart, ontwerp&#10;&#10;Automatisch gegenereerde beschrijving">
            <a:extLst>
              <a:ext uri="{FF2B5EF4-FFF2-40B4-BE49-F238E27FC236}">
                <a16:creationId xmlns:a16="http://schemas.microsoft.com/office/drawing/2014/main" id="{C5F5E5C8-691B-E206-93AB-C00526AB93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73137" y="1861544"/>
            <a:ext cx="9018734" cy="4785612"/>
          </a:xfrm>
          <a:prstGeom prst="rect">
            <a:avLst/>
          </a:prstGeom>
        </p:spPr>
      </p:pic>
      <p:sp>
        <p:nvSpPr>
          <p:cNvPr id="5" name="TextBox 29">
            <a:extLst>
              <a:ext uri="{FF2B5EF4-FFF2-40B4-BE49-F238E27FC236}">
                <a16:creationId xmlns:a16="http://schemas.microsoft.com/office/drawing/2014/main" id="{36CE8104-B1F3-3DA6-5EF2-145876B9D48A}"/>
              </a:ext>
            </a:extLst>
          </p:cNvPr>
          <p:cNvSpPr txBox="1"/>
          <p:nvPr/>
        </p:nvSpPr>
        <p:spPr>
          <a:xfrm>
            <a:off x="6613907" y="1118187"/>
            <a:ext cx="4841574" cy="616534"/>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b="1" dirty="0">
                <a:solidFill>
                  <a:schemeClr val="bg1"/>
                </a:solidFill>
                <a:latin typeface="Avenir Book" panose="02000503020000020003" pitchFamily="2" charset="0"/>
                <a:ea typeface="Roboto Light" panose="02000000000000000000" pitchFamily="2" charset="0"/>
              </a:rPr>
              <a:t>Op je achttiende verandert er veel….</a:t>
            </a:r>
          </a:p>
        </p:txBody>
      </p:sp>
      <p:pic>
        <p:nvPicPr>
          <p:cNvPr id="7" name="Afbeelding 6">
            <a:extLst>
              <a:ext uri="{FF2B5EF4-FFF2-40B4-BE49-F238E27FC236}">
                <a16:creationId xmlns:a16="http://schemas.microsoft.com/office/drawing/2014/main" id="{831A9229-74ED-7962-B471-0A3BDD897E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3253" y="595792"/>
            <a:ext cx="5602228" cy="421484"/>
          </a:xfrm>
          <a:prstGeom prst="rect">
            <a:avLst/>
          </a:prstGeom>
        </p:spPr>
      </p:pic>
      <p:sp>
        <p:nvSpPr>
          <p:cNvPr id="9" name="TextBox 18">
            <a:extLst>
              <a:ext uri="{FF2B5EF4-FFF2-40B4-BE49-F238E27FC236}">
                <a16:creationId xmlns:a16="http://schemas.microsoft.com/office/drawing/2014/main" id="{C133EF9F-99CF-E380-46B0-2845D4C38EC5}"/>
              </a:ext>
            </a:extLst>
          </p:cNvPr>
          <p:cNvSpPr txBox="1"/>
          <p:nvPr/>
        </p:nvSpPr>
        <p:spPr>
          <a:xfrm>
            <a:off x="7011294" y="595792"/>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INKOMSTEN EN UITGAVEN</a:t>
            </a:r>
          </a:p>
        </p:txBody>
      </p:sp>
      <p:sp>
        <p:nvSpPr>
          <p:cNvPr id="10" name="Afgeronde rechthoek 9">
            <a:extLst>
              <a:ext uri="{FF2B5EF4-FFF2-40B4-BE49-F238E27FC236}">
                <a16:creationId xmlns:a16="http://schemas.microsoft.com/office/drawing/2014/main" id="{163A5DB4-D720-4995-2596-24F0559BD4D0}"/>
              </a:ext>
            </a:extLst>
          </p:cNvPr>
          <p:cNvSpPr/>
          <p:nvPr/>
        </p:nvSpPr>
        <p:spPr>
          <a:xfrm>
            <a:off x="2299445" y="6378800"/>
            <a:ext cx="1053459" cy="382455"/>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3" name="TextBox 2">
            <a:extLst>
              <a:ext uri="{FF2B5EF4-FFF2-40B4-BE49-F238E27FC236}">
                <a16:creationId xmlns:a16="http://schemas.microsoft.com/office/drawing/2014/main" id="{4A31B790-5F11-DEED-C4EA-572545680800}"/>
              </a:ext>
            </a:extLst>
          </p:cNvPr>
          <p:cNvSpPr txBox="1"/>
          <p:nvPr/>
        </p:nvSpPr>
        <p:spPr>
          <a:xfrm>
            <a:off x="1996088" y="592949"/>
            <a:ext cx="2369559"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RECHTEN EN PLICHTEN</a:t>
            </a:r>
          </a:p>
        </p:txBody>
      </p:sp>
      <p:sp>
        <p:nvSpPr>
          <p:cNvPr id="12" name="Afgeronde rechthoek 11">
            <a:extLst>
              <a:ext uri="{FF2B5EF4-FFF2-40B4-BE49-F238E27FC236}">
                <a16:creationId xmlns:a16="http://schemas.microsoft.com/office/drawing/2014/main" id="{CC94B819-9783-3623-C1F5-9C56D51ADBAA}"/>
              </a:ext>
            </a:extLst>
          </p:cNvPr>
          <p:cNvSpPr/>
          <p:nvPr/>
        </p:nvSpPr>
        <p:spPr>
          <a:xfrm>
            <a:off x="8700611" y="6372250"/>
            <a:ext cx="1053459" cy="382455"/>
          </a:xfrm>
          <a:prstGeom prst="roundRect">
            <a:avLst/>
          </a:prstGeom>
          <a:solidFill>
            <a:srgbClr val="1E1E1E">
              <a:alpha val="0"/>
            </a:srgbClr>
          </a:solidFill>
          <a:ln w="12700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7" name="Ovaal 16">
            <a:extLst>
              <a:ext uri="{FF2B5EF4-FFF2-40B4-BE49-F238E27FC236}">
                <a16:creationId xmlns:a16="http://schemas.microsoft.com/office/drawing/2014/main" id="{B003DC15-54CE-65C5-CC00-CB8B06367736}"/>
              </a:ext>
            </a:extLst>
          </p:cNvPr>
          <p:cNvSpPr/>
          <p:nvPr/>
        </p:nvSpPr>
        <p:spPr>
          <a:xfrm>
            <a:off x="9882747" y="2828998"/>
            <a:ext cx="477602" cy="477816"/>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8" name="Afgeronde rechthoek 17">
            <a:extLst>
              <a:ext uri="{FF2B5EF4-FFF2-40B4-BE49-F238E27FC236}">
                <a16:creationId xmlns:a16="http://schemas.microsoft.com/office/drawing/2014/main" id="{7E123E10-3B1E-0BD7-94C8-865F0FA5979E}"/>
              </a:ext>
            </a:extLst>
          </p:cNvPr>
          <p:cNvSpPr/>
          <p:nvPr/>
        </p:nvSpPr>
        <p:spPr>
          <a:xfrm rot="19120985">
            <a:off x="9746288" y="2999490"/>
            <a:ext cx="750517" cy="136519"/>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19" name="Ovaal 18">
            <a:extLst>
              <a:ext uri="{FF2B5EF4-FFF2-40B4-BE49-F238E27FC236}">
                <a16:creationId xmlns:a16="http://schemas.microsoft.com/office/drawing/2014/main" id="{A127D987-7F03-773E-30F5-4EA247F2CDFC}"/>
              </a:ext>
            </a:extLst>
          </p:cNvPr>
          <p:cNvSpPr/>
          <p:nvPr/>
        </p:nvSpPr>
        <p:spPr>
          <a:xfrm>
            <a:off x="9876731" y="4071767"/>
            <a:ext cx="477602" cy="477816"/>
          </a:xfrm>
          <a:prstGeom prst="ellipse">
            <a:avLst/>
          </a:prstGeom>
          <a:solidFill>
            <a:srgbClr val="1E1E1E"/>
          </a:solidFill>
          <a:ln w="825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20" name="Afgeronde rechthoek 19">
            <a:extLst>
              <a:ext uri="{FF2B5EF4-FFF2-40B4-BE49-F238E27FC236}">
                <a16:creationId xmlns:a16="http://schemas.microsoft.com/office/drawing/2014/main" id="{3E229596-9EC3-535B-2324-A173BC327929}"/>
              </a:ext>
            </a:extLst>
          </p:cNvPr>
          <p:cNvSpPr/>
          <p:nvPr/>
        </p:nvSpPr>
        <p:spPr>
          <a:xfrm rot="16200000">
            <a:off x="9740105" y="4242290"/>
            <a:ext cx="750853" cy="136458"/>
          </a:xfrm>
          <a:prstGeom prst="roundRect">
            <a:avLst/>
          </a:prstGeom>
          <a:solidFill>
            <a:srgbClr val="E7E5E6"/>
          </a:solidFill>
          <a:ln w="57150">
            <a:solidFill>
              <a:srgbClr val="1E1E1E"/>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nl-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sp>
        <p:nvSpPr>
          <p:cNvPr id="4" name="TextBox 1">
            <a:extLst>
              <a:ext uri="{FF2B5EF4-FFF2-40B4-BE49-F238E27FC236}">
                <a16:creationId xmlns:a16="http://schemas.microsoft.com/office/drawing/2014/main" id="{DDE098AF-3855-94C2-B5B8-9E1F1D9BBE8E}"/>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18447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Rechthoek&#10;&#10;Automatisch gegenereerde beschrijving">
            <a:extLst>
              <a:ext uri="{FF2B5EF4-FFF2-40B4-BE49-F238E27FC236}">
                <a16:creationId xmlns:a16="http://schemas.microsoft.com/office/drawing/2014/main" id="{69EBC9F2-E45B-9F93-3895-2BFDA5880D4B}"/>
              </a:ext>
            </a:extLst>
          </p:cNvPr>
          <p:cNvPicPr>
            <a:picLocks noChangeAspect="1"/>
          </p:cNvPicPr>
          <p:nvPr/>
        </p:nvPicPr>
        <p:blipFill>
          <a:blip r:embed="rId2" cstate="screen">
            <a:duotone>
              <a:schemeClr val="accent4">
                <a:shade val="45000"/>
                <a:satMod val="135000"/>
              </a:schemeClr>
              <a:prstClr val="white"/>
            </a:duotone>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a:ext>
            </a:extLst>
          </a:blip>
          <a:srcRect/>
          <a:stretch/>
        </p:blipFill>
        <p:spPr>
          <a:xfrm rot="5400000">
            <a:off x="6220401" y="1002131"/>
            <a:ext cx="5585331" cy="4928992"/>
          </a:xfrm>
          <a:prstGeom prst="rect">
            <a:avLst/>
          </a:prstGeom>
          <a:effectLst>
            <a:outerShdw dist="63500" dir="3000000" algn="tl" rotWithShape="0">
              <a:prstClr val="black"/>
            </a:outerShdw>
          </a:effectLst>
        </p:spPr>
      </p:pic>
      <p:sp>
        <p:nvSpPr>
          <p:cNvPr id="43" name="TextBox 42">
            <a:extLst>
              <a:ext uri="{FF2B5EF4-FFF2-40B4-BE49-F238E27FC236}">
                <a16:creationId xmlns:a16="http://schemas.microsoft.com/office/drawing/2014/main" id="{35ABA3B6-73FC-168D-A321-5FA255158736}"/>
              </a:ext>
            </a:extLst>
          </p:cNvPr>
          <p:cNvSpPr txBox="1"/>
          <p:nvPr/>
        </p:nvSpPr>
        <p:spPr>
          <a:xfrm>
            <a:off x="1996088" y="592949"/>
            <a:ext cx="2369559"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RECHTEN EN PLICHTEN</a:t>
            </a:r>
          </a:p>
        </p:txBody>
      </p:sp>
      <p:cxnSp>
        <p:nvCxnSpPr>
          <p:cNvPr id="9" name="Straight Connector 10">
            <a:extLst>
              <a:ext uri="{FF2B5EF4-FFF2-40B4-BE49-F238E27FC236}">
                <a16:creationId xmlns:a16="http://schemas.microsoft.com/office/drawing/2014/main" id="{F78E68C0-7204-0A00-A7F0-5C008224BA85}"/>
              </a:ext>
            </a:extLst>
          </p:cNvPr>
          <p:cNvCxnSpPr>
            <a:cxnSpLocks/>
          </p:cNvCxnSpPr>
          <p:nvPr/>
        </p:nvCxnSpPr>
        <p:spPr>
          <a:xfrm flipH="1">
            <a:off x="6656146" y="732558"/>
            <a:ext cx="4723665" cy="539288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9">
            <a:extLst>
              <a:ext uri="{FF2B5EF4-FFF2-40B4-BE49-F238E27FC236}">
                <a16:creationId xmlns:a16="http://schemas.microsoft.com/office/drawing/2014/main" id="{CCD9641F-4F27-2BC3-A79F-F1181758DB17}"/>
              </a:ext>
            </a:extLst>
          </p:cNvPr>
          <p:cNvSpPr txBox="1"/>
          <p:nvPr/>
        </p:nvSpPr>
        <p:spPr>
          <a:xfrm>
            <a:off x="9513828" y="5210703"/>
            <a:ext cx="1917896" cy="987706"/>
          </a:xfrm>
          <a:prstGeom prst="rect">
            <a:avLst/>
          </a:prstGeom>
          <a:noFill/>
        </p:spPr>
        <p:txBody>
          <a:bodyPr wrap="none" rtlCol="0">
            <a:spAutoFit/>
          </a:bodyPr>
          <a:lstStyle/>
          <a:p>
            <a:pPr algn="r">
              <a:lnSpc>
                <a:spcPct val="150000"/>
              </a:lnSpc>
            </a:pPr>
            <a:r>
              <a:rPr lang="en-NL" sz="2600" b="1" i="0" dirty="0">
                <a:latin typeface="Avenir Book" panose="02000503020000020003" pitchFamily="2" charset="0"/>
                <a:ea typeface="Roboto Light" panose="02000000000000000000" pitchFamily="2" charset="0"/>
              </a:rPr>
              <a:t>Mijn recht! </a:t>
            </a:r>
          </a:p>
          <a:p>
            <a:pPr algn="r">
              <a:lnSpc>
                <a:spcPct val="150000"/>
              </a:lnSpc>
            </a:pPr>
            <a:r>
              <a:rPr lang="en-NL" sz="1400" dirty="0">
                <a:latin typeface="Avenir Book" panose="02000503020000020003" pitchFamily="2" charset="0"/>
                <a:ea typeface="Roboto Light" panose="02000000000000000000" pitchFamily="2" charset="0"/>
              </a:rPr>
              <a:t>Dit mag of krijg ik</a:t>
            </a:r>
            <a:endParaRPr lang="en-NL" sz="1400" b="0" i="0" dirty="0">
              <a:latin typeface="Avenir Book" panose="02000503020000020003" pitchFamily="2" charset="0"/>
              <a:ea typeface="Roboto Light" panose="02000000000000000000" pitchFamily="2" charset="0"/>
            </a:endParaRPr>
          </a:p>
        </p:txBody>
      </p:sp>
      <p:sp>
        <p:nvSpPr>
          <p:cNvPr id="12" name="TextBox 21">
            <a:extLst>
              <a:ext uri="{FF2B5EF4-FFF2-40B4-BE49-F238E27FC236}">
                <a16:creationId xmlns:a16="http://schemas.microsoft.com/office/drawing/2014/main" id="{1CE8ED55-6EB3-8ECF-70E0-BFD9785412C7}"/>
              </a:ext>
            </a:extLst>
          </p:cNvPr>
          <p:cNvSpPr txBox="1"/>
          <p:nvPr/>
        </p:nvSpPr>
        <p:spPr>
          <a:xfrm>
            <a:off x="6609251" y="732558"/>
            <a:ext cx="1805302" cy="987706"/>
          </a:xfrm>
          <a:prstGeom prst="rect">
            <a:avLst/>
          </a:prstGeom>
          <a:noFill/>
        </p:spPr>
        <p:txBody>
          <a:bodyPr wrap="none" rtlCol="0">
            <a:spAutoFit/>
          </a:bodyPr>
          <a:lstStyle/>
          <a:p>
            <a:pPr algn="l">
              <a:lnSpc>
                <a:spcPct val="150000"/>
              </a:lnSpc>
            </a:pPr>
            <a:r>
              <a:rPr lang="en-NL" sz="2600" b="1" i="0" dirty="0">
                <a:latin typeface="Avenir Book" panose="02000503020000020003" pitchFamily="2" charset="0"/>
                <a:ea typeface="Roboto Light" panose="02000000000000000000" pitchFamily="2" charset="0"/>
              </a:rPr>
              <a:t>Mijn plicht</a:t>
            </a:r>
          </a:p>
          <a:p>
            <a:pPr algn="l">
              <a:lnSpc>
                <a:spcPct val="150000"/>
              </a:lnSpc>
            </a:pPr>
            <a:r>
              <a:rPr lang="en-NL" sz="1400" dirty="0">
                <a:latin typeface="Avenir Book" panose="02000503020000020003" pitchFamily="2" charset="0"/>
                <a:ea typeface="Roboto Light" panose="02000000000000000000" pitchFamily="2" charset="0"/>
              </a:rPr>
              <a:t>Dit moet ik</a:t>
            </a:r>
            <a:endParaRPr lang="en-NL" sz="1400" b="0" i="0" dirty="0">
              <a:latin typeface="Avenir Book" panose="02000503020000020003" pitchFamily="2" charset="0"/>
              <a:ea typeface="Roboto Light" panose="02000000000000000000" pitchFamily="2" charset="0"/>
            </a:endParaRPr>
          </a:p>
        </p:txBody>
      </p:sp>
      <p:pic>
        <p:nvPicPr>
          <p:cNvPr id="3" name="Afbeelding 25">
            <a:extLst>
              <a:ext uri="{FF2B5EF4-FFF2-40B4-BE49-F238E27FC236}">
                <a16:creationId xmlns:a16="http://schemas.microsoft.com/office/drawing/2014/main" id="{158C17D6-F690-C9A2-8377-7C4F283B69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9900" y="1875427"/>
            <a:ext cx="5602228" cy="421484"/>
          </a:xfrm>
          <a:prstGeom prst="rect">
            <a:avLst/>
          </a:prstGeom>
        </p:spPr>
      </p:pic>
      <p:sp>
        <p:nvSpPr>
          <p:cNvPr id="4" name="TextBox 18">
            <a:extLst>
              <a:ext uri="{FF2B5EF4-FFF2-40B4-BE49-F238E27FC236}">
                <a16:creationId xmlns:a16="http://schemas.microsoft.com/office/drawing/2014/main" id="{7EE34172-1D17-424B-3501-5ED19CDF73E4}"/>
              </a:ext>
            </a:extLst>
          </p:cNvPr>
          <p:cNvSpPr txBox="1"/>
          <p:nvPr/>
        </p:nvSpPr>
        <p:spPr>
          <a:xfrm>
            <a:off x="1053918" y="1842388"/>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MOET HET OF MAG HET?</a:t>
            </a:r>
          </a:p>
        </p:txBody>
      </p:sp>
      <p:sp>
        <p:nvSpPr>
          <p:cNvPr id="5" name="TextBox 29">
            <a:extLst>
              <a:ext uri="{FF2B5EF4-FFF2-40B4-BE49-F238E27FC236}">
                <a16:creationId xmlns:a16="http://schemas.microsoft.com/office/drawing/2014/main" id="{F2246ED6-8959-8E0F-447C-7997DE591E8D}"/>
              </a:ext>
            </a:extLst>
          </p:cNvPr>
          <p:cNvSpPr txBox="1"/>
          <p:nvPr/>
        </p:nvSpPr>
        <p:spPr>
          <a:xfrm>
            <a:off x="682527" y="2446678"/>
            <a:ext cx="4841574" cy="2550909"/>
          </a:xfrm>
          <a:prstGeom prst="rect">
            <a:avLst/>
          </a:prstGeom>
          <a:solidFill>
            <a:srgbClr val="EBB50D"/>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b="1" i="0" dirty="0">
                <a:latin typeface="Avenir Book" panose="02000503020000020003" pitchFamily="2" charset="0"/>
                <a:ea typeface="Roboto Light" panose="02000000000000000000" pitchFamily="2" charset="0"/>
              </a:rPr>
              <a:t>Zoals je in het filmpje zag, mag je een boel dingen als je achttien wordt, maar moet je ook veel. Wat is een recht en wat is een plicht?</a:t>
            </a:r>
          </a:p>
          <a:p>
            <a:pPr marL="285750" indent="-285750" algn="l">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Pak een A4. </a:t>
            </a:r>
          </a:p>
          <a:p>
            <a:pPr marL="285750" indent="-285750" algn="l">
              <a:lnSpc>
                <a:spcPct val="150000"/>
              </a:lnSpc>
              <a:buFont typeface="Arial" panose="020B0604020202020204" pitchFamily="34" charset="0"/>
              <a:buChar char="•"/>
            </a:pPr>
            <a:r>
              <a:rPr lang="nl-NL" sz="1200" i="0" dirty="0">
                <a:latin typeface="Avenir Book" panose="02000503020000020003" pitchFamily="2" charset="0"/>
                <a:ea typeface="Roboto Light" panose="02000000000000000000" pitchFamily="2" charset="0"/>
              </a:rPr>
              <a:t>Bespreek in viertallen of de onderstaande dingen een recht of een plicht zijn. Bespreek eerst de termen </a:t>
            </a:r>
            <a:r>
              <a:rPr lang="nl-NL" sz="1200" dirty="0">
                <a:latin typeface="Avenir Book" panose="02000503020000020003" pitchFamily="2" charset="0"/>
                <a:ea typeface="Roboto Light" panose="02000000000000000000" pitchFamily="2" charset="0"/>
              </a:rPr>
              <a:t>zodat je zeker weet waar het over gaat. </a:t>
            </a:r>
            <a:endParaRPr lang="nl-NL" sz="1200" i="0" dirty="0">
              <a:latin typeface="Avenir Book" panose="02000503020000020003" pitchFamily="2" charset="0"/>
              <a:ea typeface="Roboto Light" panose="02000000000000000000" pitchFamily="2" charset="0"/>
            </a:endParaRPr>
          </a:p>
          <a:p>
            <a:pPr marL="285750" indent="-285750" algn="l">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Kijk gezamenlijk na.</a:t>
            </a:r>
            <a:endParaRPr lang="nl-NL" sz="1200" i="0" dirty="0">
              <a:latin typeface="Avenir Book" panose="02000503020000020003" pitchFamily="2" charset="0"/>
              <a:ea typeface="Roboto Light" panose="02000000000000000000" pitchFamily="2" charset="0"/>
            </a:endParaRPr>
          </a:p>
        </p:txBody>
      </p:sp>
      <p:sp>
        <p:nvSpPr>
          <p:cNvPr id="6" name="TextBox 1">
            <a:extLst>
              <a:ext uri="{FF2B5EF4-FFF2-40B4-BE49-F238E27FC236}">
                <a16:creationId xmlns:a16="http://schemas.microsoft.com/office/drawing/2014/main" id="{7C2C98B7-C404-7B84-A5E5-4DB89E4F794D}"/>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4161361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A28E2031-1006-9DBC-0BE7-FD44804F6FE4}"/>
              </a:ext>
            </a:extLst>
          </p:cNvPr>
          <p:cNvSpPr txBox="1"/>
          <p:nvPr/>
        </p:nvSpPr>
        <p:spPr>
          <a:xfrm rot="411763">
            <a:off x="1021777" y="1841219"/>
            <a:ext cx="1558440"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WIA, WW of AOW</a:t>
            </a:r>
          </a:p>
        </p:txBody>
      </p:sp>
      <p:sp>
        <p:nvSpPr>
          <p:cNvPr id="35" name="TextBox 34">
            <a:extLst>
              <a:ext uri="{FF2B5EF4-FFF2-40B4-BE49-F238E27FC236}">
                <a16:creationId xmlns:a16="http://schemas.microsoft.com/office/drawing/2014/main" id="{54A3F756-6EF5-271A-8A1E-D75C9AF7D47F}"/>
              </a:ext>
            </a:extLst>
          </p:cNvPr>
          <p:cNvSpPr txBox="1"/>
          <p:nvPr/>
        </p:nvSpPr>
        <p:spPr>
          <a:xfrm rot="20976379">
            <a:off x="3814512" y="1794795"/>
            <a:ext cx="1087157" cy="292388"/>
          </a:xfrm>
          <a:prstGeom prst="rect">
            <a:avLst/>
          </a:prstGeom>
          <a:noFill/>
        </p:spPr>
        <p:txBody>
          <a:bodyPr wrap="none" rtlCol="0">
            <a:spAutoFit/>
          </a:bodyPr>
          <a:lstStyle/>
          <a:p>
            <a:pPr algn="l"/>
            <a:r>
              <a:rPr lang="en-NL" sz="1300" b="1" dirty="0">
                <a:latin typeface="Avenir Book" panose="02000503020000020003" pitchFamily="2" charset="0"/>
                <a:ea typeface="Roboto Light" panose="02000000000000000000" pitchFamily="2" charset="0"/>
                <a:cs typeface="MV Boli" panose="02000500030200090000" pitchFamily="2" charset="0"/>
              </a:rPr>
              <a:t>Zorgtoeslag</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36" name="TextBox 35">
            <a:extLst>
              <a:ext uri="{FF2B5EF4-FFF2-40B4-BE49-F238E27FC236}">
                <a16:creationId xmlns:a16="http://schemas.microsoft.com/office/drawing/2014/main" id="{F7F76BCF-5F78-5213-9D26-2B53ABE22300}"/>
              </a:ext>
            </a:extLst>
          </p:cNvPr>
          <p:cNvSpPr txBox="1"/>
          <p:nvPr/>
        </p:nvSpPr>
        <p:spPr>
          <a:xfrm rot="340613">
            <a:off x="1977228" y="2878063"/>
            <a:ext cx="1842171"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Begeleiding bij uitval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van </a:t>
            </a:r>
            <a:r>
              <a:rPr lang="en-NL" sz="1300" b="1" i="0">
                <a:latin typeface="Avenir Book" panose="02000503020000020003" pitchFamily="2" charset="0"/>
                <a:ea typeface="Roboto Light" panose="02000000000000000000" pitchFamily="2" charset="0"/>
                <a:cs typeface="MV Boli" panose="02000500030200090000" pitchFamily="2" charset="0"/>
              </a:rPr>
              <a:t>je opleiding</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37" name="TextBox 36">
            <a:extLst>
              <a:ext uri="{FF2B5EF4-FFF2-40B4-BE49-F238E27FC236}">
                <a16:creationId xmlns:a16="http://schemas.microsoft.com/office/drawing/2014/main" id="{7A7FC6C9-A20A-D7D3-8864-6A63086372AB}"/>
              </a:ext>
            </a:extLst>
          </p:cNvPr>
          <p:cNvSpPr txBox="1"/>
          <p:nvPr/>
        </p:nvSpPr>
        <p:spPr>
          <a:xfrm rot="465918">
            <a:off x="3784785" y="2406193"/>
            <a:ext cx="1268296" cy="492443"/>
          </a:xfrm>
          <a:prstGeom prst="rect">
            <a:avLst/>
          </a:prstGeom>
          <a:noFill/>
        </p:spPr>
        <p:txBody>
          <a:bodyPr wrap="none" rtlCol="0">
            <a:spAutoFit/>
          </a:bodyPr>
          <a:lstStyle/>
          <a:p>
            <a:pPr algn="l"/>
            <a:r>
              <a:rPr lang="en-NL" sz="1300" b="1" dirty="0">
                <a:latin typeface="Avenir Book" panose="02000503020000020003" pitchFamily="2" charset="0"/>
                <a:ea typeface="Roboto Light" panose="02000000000000000000" pitchFamily="2" charset="0"/>
                <a:cs typeface="MV Boli" panose="02000500030200090000" pitchFamily="2" charset="0"/>
              </a:rPr>
              <a:t>Zelf medische </a:t>
            </a:r>
          </a:p>
          <a:p>
            <a:pPr algn="l"/>
            <a:r>
              <a:rPr lang="en-NL" sz="1300" b="1" dirty="0">
                <a:latin typeface="Avenir Book" panose="02000503020000020003" pitchFamily="2" charset="0"/>
                <a:ea typeface="Roboto Light" panose="02000000000000000000" pitchFamily="2" charset="0"/>
                <a:cs typeface="MV Boli" panose="02000500030200090000" pitchFamily="2" charset="0"/>
              </a:rPr>
              <a:t>keuzes maken</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38" name="TextBox 37">
            <a:extLst>
              <a:ext uri="{FF2B5EF4-FFF2-40B4-BE49-F238E27FC236}">
                <a16:creationId xmlns:a16="http://schemas.microsoft.com/office/drawing/2014/main" id="{B5E46582-C60D-A4D5-5091-F2953B51AA79}"/>
              </a:ext>
            </a:extLst>
          </p:cNvPr>
          <p:cNvSpPr txBox="1"/>
          <p:nvPr/>
        </p:nvSpPr>
        <p:spPr>
          <a:xfrm rot="20982744">
            <a:off x="1208052" y="4571718"/>
            <a:ext cx="1576072"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Belasting betalen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over je loon</a:t>
            </a:r>
          </a:p>
        </p:txBody>
      </p:sp>
      <p:sp>
        <p:nvSpPr>
          <p:cNvPr id="39" name="TextBox 38">
            <a:extLst>
              <a:ext uri="{FF2B5EF4-FFF2-40B4-BE49-F238E27FC236}">
                <a16:creationId xmlns:a16="http://schemas.microsoft.com/office/drawing/2014/main" id="{61F29F05-A888-1827-B726-C7E434AF2F8A}"/>
              </a:ext>
            </a:extLst>
          </p:cNvPr>
          <p:cNvSpPr txBox="1"/>
          <p:nvPr/>
        </p:nvSpPr>
        <p:spPr>
          <a:xfrm>
            <a:off x="2576845" y="1586429"/>
            <a:ext cx="915635"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Stemmen</a:t>
            </a:r>
          </a:p>
        </p:txBody>
      </p:sp>
      <p:sp>
        <p:nvSpPr>
          <p:cNvPr id="40" name="TextBox 39">
            <a:extLst>
              <a:ext uri="{FF2B5EF4-FFF2-40B4-BE49-F238E27FC236}">
                <a16:creationId xmlns:a16="http://schemas.microsoft.com/office/drawing/2014/main" id="{E9553C77-114D-711B-BDB9-15C144504E73}"/>
              </a:ext>
            </a:extLst>
          </p:cNvPr>
          <p:cNvSpPr txBox="1"/>
          <p:nvPr/>
        </p:nvSpPr>
        <p:spPr>
          <a:xfrm>
            <a:off x="1053574" y="3694552"/>
            <a:ext cx="1558440"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Een bedrijf starten</a:t>
            </a:r>
          </a:p>
        </p:txBody>
      </p:sp>
      <p:sp>
        <p:nvSpPr>
          <p:cNvPr id="41" name="TextBox 40">
            <a:extLst>
              <a:ext uri="{FF2B5EF4-FFF2-40B4-BE49-F238E27FC236}">
                <a16:creationId xmlns:a16="http://schemas.microsoft.com/office/drawing/2014/main" id="{14A87048-AD3E-DE47-E9DD-CB934D769557}"/>
              </a:ext>
            </a:extLst>
          </p:cNvPr>
          <p:cNvSpPr txBox="1"/>
          <p:nvPr/>
        </p:nvSpPr>
        <p:spPr>
          <a:xfrm rot="20757623">
            <a:off x="969897" y="2520802"/>
            <a:ext cx="989373"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Autorijden</a:t>
            </a:r>
          </a:p>
        </p:txBody>
      </p:sp>
      <p:sp>
        <p:nvSpPr>
          <p:cNvPr id="42" name="TextBox 41">
            <a:extLst>
              <a:ext uri="{FF2B5EF4-FFF2-40B4-BE49-F238E27FC236}">
                <a16:creationId xmlns:a16="http://schemas.microsoft.com/office/drawing/2014/main" id="{584D673E-949C-5747-A651-9CA69ECAC047}"/>
              </a:ext>
            </a:extLst>
          </p:cNvPr>
          <p:cNvSpPr txBox="1"/>
          <p:nvPr/>
        </p:nvSpPr>
        <p:spPr>
          <a:xfrm rot="21105927">
            <a:off x="4236672" y="3178386"/>
            <a:ext cx="987771"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Pensioen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opbouwen</a:t>
            </a:r>
          </a:p>
        </p:txBody>
      </p:sp>
      <p:sp>
        <p:nvSpPr>
          <p:cNvPr id="2" name="TextBox 1">
            <a:extLst>
              <a:ext uri="{FF2B5EF4-FFF2-40B4-BE49-F238E27FC236}">
                <a16:creationId xmlns:a16="http://schemas.microsoft.com/office/drawing/2014/main" id="{85A55901-052A-6BDF-305E-9D03C9690D19}"/>
              </a:ext>
            </a:extLst>
          </p:cNvPr>
          <p:cNvSpPr txBox="1"/>
          <p:nvPr/>
        </p:nvSpPr>
        <p:spPr>
          <a:xfrm rot="546914">
            <a:off x="3340675" y="4128656"/>
            <a:ext cx="1625766"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Juridische</a:t>
            </a:r>
            <a:r>
              <a:rPr lang="nl-NL" sz="1300" b="1" i="0" dirty="0">
                <a:latin typeface="Avenir Book" panose="02000503020000020003" pitchFamily="2" charset="0"/>
                <a:ea typeface="Roboto Light" panose="02000000000000000000" pitchFamily="2" charset="0"/>
                <a:cs typeface="MV Boli" panose="02000500030200090000" pitchFamily="2" charset="0"/>
              </a:rPr>
              <a:t> </a:t>
            </a:r>
            <a:r>
              <a:rPr lang="en-NL" sz="1300" b="1" i="0" dirty="0">
                <a:latin typeface="Avenir Book" panose="02000503020000020003" pitchFamily="2" charset="0"/>
                <a:ea typeface="Roboto Light" panose="02000000000000000000" pitchFamily="2" charset="0"/>
                <a:cs typeface="MV Boli" panose="02000500030200090000" pitchFamily="2" charset="0"/>
              </a:rPr>
              <a:t>bijstand</a:t>
            </a:r>
          </a:p>
        </p:txBody>
      </p:sp>
      <p:sp>
        <p:nvSpPr>
          <p:cNvPr id="3" name="TextBox 2">
            <a:extLst>
              <a:ext uri="{FF2B5EF4-FFF2-40B4-BE49-F238E27FC236}">
                <a16:creationId xmlns:a16="http://schemas.microsoft.com/office/drawing/2014/main" id="{70A09FE7-1CB2-D6DC-5E44-3BD3B4848D26}"/>
              </a:ext>
            </a:extLst>
          </p:cNvPr>
          <p:cNvSpPr txBox="1"/>
          <p:nvPr/>
        </p:nvSpPr>
        <p:spPr>
          <a:xfrm rot="21270004">
            <a:off x="1124314" y="5802298"/>
            <a:ext cx="2106667"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Jezelf identificeren</a:t>
            </a:r>
          </a:p>
          <a:p>
            <a:pPr algn="l"/>
            <a:r>
              <a:rPr lang="en-GB" sz="1300" b="1" dirty="0">
                <a:latin typeface="Avenir Book" panose="02000503020000020003" pitchFamily="2" charset="0"/>
                <a:ea typeface="Roboto Light" panose="02000000000000000000" pitchFamily="2" charset="0"/>
                <a:cs typeface="MV Boli" panose="02000500030200090000" pitchFamily="2" charset="0"/>
              </a:rPr>
              <a:t>a</a:t>
            </a:r>
            <a:r>
              <a:rPr lang="en-NL" sz="1300" b="1" dirty="0">
                <a:latin typeface="Avenir Book" panose="02000503020000020003" pitchFamily="2" charset="0"/>
                <a:ea typeface="Roboto Light" panose="02000000000000000000" pitchFamily="2" charset="0"/>
                <a:cs typeface="MV Boli" panose="02000500030200090000" pitchFamily="2" charset="0"/>
              </a:rPr>
              <a:t>ls erom wordt gevraagd</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5" name="TextBox 4">
            <a:extLst>
              <a:ext uri="{FF2B5EF4-FFF2-40B4-BE49-F238E27FC236}">
                <a16:creationId xmlns:a16="http://schemas.microsoft.com/office/drawing/2014/main" id="{96D8C9CB-2E38-C324-7B7E-6972098AC145}"/>
              </a:ext>
            </a:extLst>
          </p:cNvPr>
          <p:cNvSpPr txBox="1"/>
          <p:nvPr/>
        </p:nvSpPr>
        <p:spPr>
          <a:xfrm rot="361574">
            <a:off x="2889172" y="5472210"/>
            <a:ext cx="2138727"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Z</a:t>
            </a:r>
            <a:r>
              <a:rPr lang="en-GB" sz="1300" b="1" i="0" dirty="0">
                <a:latin typeface="Avenir Book" panose="02000503020000020003" pitchFamily="2" charset="0"/>
                <a:ea typeface="Roboto Light" panose="02000000000000000000" pitchFamily="2" charset="0"/>
                <a:cs typeface="MV Boli" panose="02000500030200090000" pitchFamily="2" charset="0"/>
              </a:rPr>
              <a:t>o</a:t>
            </a:r>
            <a:r>
              <a:rPr lang="en-NL" sz="1300" b="1" i="0" dirty="0">
                <a:latin typeface="Avenir Book" panose="02000503020000020003" pitchFamily="2" charset="0"/>
                <a:ea typeface="Roboto Light" panose="02000000000000000000" pitchFamily="2" charset="0"/>
                <a:cs typeface="MV Boli" panose="02000500030200090000" pitchFamily="2" charset="0"/>
              </a:rPr>
              <a:t>rgverzekering afsluiten</a:t>
            </a:r>
          </a:p>
        </p:txBody>
      </p:sp>
      <p:sp>
        <p:nvSpPr>
          <p:cNvPr id="6" name="TextBox 5">
            <a:extLst>
              <a:ext uri="{FF2B5EF4-FFF2-40B4-BE49-F238E27FC236}">
                <a16:creationId xmlns:a16="http://schemas.microsoft.com/office/drawing/2014/main" id="{6471CCEF-42A8-A861-ACF2-C37C6B8540A2}"/>
              </a:ext>
            </a:extLst>
          </p:cNvPr>
          <p:cNvSpPr txBox="1"/>
          <p:nvPr/>
        </p:nvSpPr>
        <p:spPr>
          <a:xfrm rot="21266407">
            <a:off x="3294692" y="4779005"/>
            <a:ext cx="1529586"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Studiefinanciering</a:t>
            </a:r>
          </a:p>
        </p:txBody>
      </p:sp>
      <p:sp>
        <p:nvSpPr>
          <p:cNvPr id="7" name="TextBox 6">
            <a:extLst>
              <a:ext uri="{FF2B5EF4-FFF2-40B4-BE49-F238E27FC236}">
                <a16:creationId xmlns:a16="http://schemas.microsoft.com/office/drawing/2014/main" id="{A75BF444-8D67-FC2F-5C08-9D8270B06E97}"/>
              </a:ext>
            </a:extLst>
          </p:cNvPr>
          <p:cNvSpPr txBox="1"/>
          <p:nvPr/>
        </p:nvSpPr>
        <p:spPr>
          <a:xfrm>
            <a:off x="1996088" y="592949"/>
            <a:ext cx="2369559"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RECHTEN EN PLICHTEN</a:t>
            </a:r>
          </a:p>
        </p:txBody>
      </p:sp>
      <p:pic>
        <p:nvPicPr>
          <p:cNvPr id="4" name="Afbeelding 3" descr="Afbeelding met Rechthoek&#10;&#10;Automatisch gegenereerde beschrijving">
            <a:extLst>
              <a:ext uri="{FF2B5EF4-FFF2-40B4-BE49-F238E27FC236}">
                <a16:creationId xmlns:a16="http://schemas.microsoft.com/office/drawing/2014/main" id="{90BF4656-D315-0899-354E-6366C858DD56}"/>
              </a:ext>
            </a:extLst>
          </p:cNvPr>
          <p:cNvPicPr>
            <a:picLocks noChangeAspect="1"/>
          </p:cNvPicPr>
          <p:nvPr/>
        </p:nvPicPr>
        <p:blipFill>
          <a:blip r:embed="rId2" cstate="screen">
            <a:duotone>
              <a:schemeClr val="accent4">
                <a:shade val="45000"/>
                <a:satMod val="135000"/>
              </a:schemeClr>
              <a:prstClr val="white"/>
            </a:duotone>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a:ext>
            </a:extLst>
          </a:blip>
          <a:srcRect/>
          <a:stretch/>
        </p:blipFill>
        <p:spPr>
          <a:xfrm rot="5400000">
            <a:off x="6220401" y="1002131"/>
            <a:ext cx="5585331" cy="4928992"/>
          </a:xfrm>
          <a:prstGeom prst="rect">
            <a:avLst/>
          </a:prstGeom>
          <a:effectLst>
            <a:outerShdw dist="63500" dir="3000000" algn="tl" rotWithShape="0">
              <a:prstClr val="black"/>
            </a:outerShdw>
          </a:effectLst>
        </p:spPr>
      </p:pic>
      <p:cxnSp>
        <p:nvCxnSpPr>
          <p:cNvPr id="9" name="Straight Connector 10">
            <a:extLst>
              <a:ext uri="{FF2B5EF4-FFF2-40B4-BE49-F238E27FC236}">
                <a16:creationId xmlns:a16="http://schemas.microsoft.com/office/drawing/2014/main" id="{54040B2C-D2A7-7F8F-0B51-41213B20FBC2}"/>
              </a:ext>
            </a:extLst>
          </p:cNvPr>
          <p:cNvCxnSpPr>
            <a:cxnSpLocks/>
          </p:cNvCxnSpPr>
          <p:nvPr/>
        </p:nvCxnSpPr>
        <p:spPr>
          <a:xfrm flipH="1">
            <a:off x="6656146" y="732558"/>
            <a:ext cx="4723665" cy="539288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9">
            <a:extLst>
              <a:ext uri="{FF2B5EF4-FFF2-40B4-BE49-F238E27FC236}">
                <a16:creationId xmlns:a16="http://schemas.microsoft.com/office/drawing/2014/main" id="{623604EF-6DA7-B389-E9E2-A733A115B6CF}"/>
              </a:ext>
            </a:extLst>
          </p:cNvPr>
          <p:cNvSpPr txBox="1"/>
          <p:nvPr/>
        </p:nvSpPr>
        <p:spPr>
          <a:xfrm>
            <a:off x="9513828" y="5210703"/>
            <a:ext cx="1917896" cy="987706"/>
          </a:xfrm>
          <a:prstGeom prst="rect">
            <a:avLst/>
          </a:prstGeom>
          <a:noFill/>
        </p:spPr>
        <p:txBody>
          <a:bodyPr wrap="none" rtlCol="0">
            <a:spAutoFit/>
          </a:bodyPr>
          <a:lstStyle/>
          <a:p>
            <a:pPr algn="r">
              <a:lnSpc>
                <a:spcPct val="150000"/>
              </a:lnSpc>
            </a:pPr>
            <a:r>
              <a:rPr lang="en-NL" sz="2600" b="1" i="0" dirty="0">
                <a:latin typeface="Avenir Book" panose="02000503020000020003" pitchFamily="2" charset="0"/>
                <a:ea typeface="Roboto Light" panose="02000000000000000000" pitchFamily="2" charset="0"/>
              </a:rPr>
              <a:t>Mijn recht! </a:t>
            </a:r>
          </a:p>
          <a:p>
            <a:pPr algn="r">
              <a:lnSpc>
                <a:spcPct val="150000"/>
              </a:lnSpc>
            </a:pPr>
            <a:r>
              <a:rPr lang="en-NL" sz="1400" dirty="0">
                <a:latin typeface="Avenir Book" panose="02000503020000020003" pitchFamily="2" charset="0"/>
                <a:ea typeface="Roboto Light" panose="02000000000000000000" pitchFamily="2" charset="0"/>
              </a:rPr>
              <a:t>Dit mag of krijg ik</a:t>
            </a:r>
            <a:endParaRPr lang="en-NL" sz="1400" b="0" i="0" dirty="0">
              <a:latin typeface="Avenir Book" panose="02000503020000020003" pitchFamily="2" charset="0"/>
              <a:ea typeface="Roboto Light" panose="02000000000000000000" pitchFamily="2" charset="0"/>
            </a:endParaRPr>
          </a:p>
        </p:txBody>
      </p:sp>
      <p:sp>
        <p:nvSpPr>
          <p:cNvPr id="11" name="TextBox 21">
            <a:extLst>
              <a:ext uri="{FF2B5EF4-FFF2-40B4-BE49-F238E27FC236}">
                <a16:creationId xmlns:a16="http://schemas.microsoft.com/office/drawing/2014/main" id="{44E16804-C119-4F8C-63C3-DF1A1235B744}"/>
              </a:ext>
            </a:extLst>
          </p:cNvPr>
          <p:cNvSpPr txBox="1"/>
          <p:nvPr/>
        </p:nvSpPr>
        <p:spPr>
          <a:xfrm>
            <a:off x="6609251" y="732558"/>
            <a:ext cx="1805302" cy="987706"/>
          </a:xfrm>
          <a:prstGeom prst="rect">
            <a:avLst/>
          </a:prstGeom>
          <a:noFill/>
        </p:spPr>
        <p:txBody>
          <a:bodyPr wrap="none" rtlCol="0">
            <a:spAutoFit/>
          </a:bodyPr>
          <a:lstStyle/>
          <a:p>
            <a:pPr algn="l">
              <a:lnSpc>
                <a:spcPct val="150000"/>
              </a:lnSpc>
            </a:pPr>
            <a:r>
              <a:rPr lang="en-NL" sz="2600" b="1" i="0" dirty="0">
                <a:latin typeface="Avenir Book" panose="02000503020000020003" pitchFamily="2" charset="0"/>
                <a:ea typeface="Roboto Light" panose="02000000000000000000" pitchFamily="2" charset="0"/>
              </a:rPr>
              <a:t>Mijn plicht</a:t>
            </a:r>
          </a:p>
          <a:p>
            <a:pPr algn="l">
              <a:lnSpc>
                <a:spcPct val="150000"/>
              </a:lnSpc>
            </a:pPr>
            <a:r>
              <a:rPr lang="en-NL" sz="1400" dirty="0">
                <a:latin typeface="Avenir Book" panose="02000503020000020003" pitchFamily="2" charset="0"/>
                <a:ea typeface="Roboto Light" panose="02000000000000000000" pitchFamily="2" charset="0"/>
              </a:rPr>
              <a:t>Dit moet ik</a:t>
            </a:r>
            <a:endParaRPr lang="en-NL" sz="1400" b="0" i="0" dirty="0">
              <a:latin typeface="Avenir Book" panose="02000503020000020003" pitchFamily="2" charset="0"/>
              <a:ea typeface="Roboto Light" panose="02000000000000000000" pitchFamily="2" charset="0"/>
            </a:endParaRPr>
          </a:p>
        </p:txBody>
      </p:sp>
      <p:sp>
        <p:nvSpPr>
          <p:cNvPr id="12" name="TextBox 1">
            <a:extLst>
              <a:ext uri="{FF2B5EF4-FFF2-40B4-BE49-F238E27FC236}">
                <a16:creationId xmlns:a16="http://schemas.microsoft.com/office/drawing/2014/main" id="{528563EE-3661-FA0C-23C2-CC86ED1A7CE8}"/>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596849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Rechthoek&#10;&#10;Automatisch gegenereerde beschrijving">
            <a:extLst>
              <a:ext uri="{FF2B5EF4-FFF2-40B4-BE49-F238E27FC236}">
                <a16:creationId xmlns:a16="http://schemas.microsoft.com/office/drawing/2014/main" id="{A0B41AA2-F5B6-EB9E-A278-8C7A06408E37}"/>
              </a:ext>
            </a:extLst>
          </p:cNvPr>
          <p:cNvPicPr>
            <a:picLocks noChangeAspect="1"/>
          </p:cNvPicPr>
          <p:nvPr/>
        </p:nvPicPr>
        <p:blipFill>
          <a:blip r:embed="rId2" cstate="screen">
            <a:duotone>
              <a:schemeClr val="accent4">
                <a:shade val="45000"/>
                <a:satMod val="135000"/>
              </a:schemeClr>
              <a:prstClr val="white"/>
            </a:duotone>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a:ext>
            </a:extLst>
          </a:blip>
          <a:srcRect/>
          <a:stretch/>
        </p:blipFill>
        <p:spPr>
          <a:xfrm rot="5400000">
            <a:off x="6220401" y="1002131"/>
            <a:ext cx="5585331" cy="4928992"/>
          </a:xfrm>
          <a:prstGeom prst="rect">
            <a:avLst/>
          </a:prstGeom>
          <a:effectLst>
            <a:outerShdw dist="63500" dir="3000000" algn="tl" rotWithShape="0">
              <a:prstClr val="black"/>
            </a:outerShdw>
          </a:effectLst>
        </p:spPr>
      </p:pic>
      <p:cxnSp>
        <p:nvCxnSpPr>
          <p:cNvPr id="9" name="Straight Connector 10">
            <a:extLst>
              <a:ext uri="{FF2B5EF4-FFF2-40B4-BE49-F238E27FC236}">
                <a16:creationId xmlns:a16="http://schemas.microsoft.com/office/drawing/2014/main" id="{B4228859-7806-81CA-4073-8375DAA65424}"/>
              </a:ext>
            </a:extLst>
          </p:cNvPr>
          <p:cNvCxnSpPr>
            <a:cxnSpLocks/>
          </p:cNvCxnSpPr>
          <p:nvPr/>
        </p:nvCxnSpPr>
        <p:spPr>
          <a:xfrm flipH="1">
            <a:off x="6656146" y="732558"/>
            <a:ext cx="4723665" cy="539288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21">
            <a:extLst>
              <a:ext uri="{FF2B5EF4-FFF2-40B4-BE49-F238E27FC236}">
                <a16:creationId xmlns:a16="http://schemas.microsoft.com/office/drawing/2014/main" id="{F2AC620D-70C1-556B-2613-87D1FE100949}"/>
              </a:ext>
            </a:extLst>
          </p:cNvPr>
          <p:cNvSpPr txBox="1"/>
          <p:nvPr/>
        </p:nvSpPr>
        <p:spPr>
          <a:xfrm>
            <a:off x="6609251" y="732558"/>
            <a:ext cx="1805302" cy="987706"/>
          </a:xfrm>
          <a:prstGeom prst="rect">
            <a:avLst/>
          </a:prstGeom>
          <a:noFill/>
        </p:spPr>
        <p:txBody>
          <a:bodyPr wrap="none" rtlCol="0">
            <a:spAutoFit/>
          </a:bodyPr>
          <a:lstStyle/>
          <a:p>
            <a:pPr algn="l">
              <a:lnSpc>
                <a:spcPct val="150000"/>
              </a:lnSpc>
            </a:pPr>
            <a:r>
              <a:rPr lang="en-NL" sz="2600" b="1" i="0" dirty="0">
                <a:latin typeface="Avenir Book" panose="02000503020000020003" pitchFamily="2" charset="0"/>
                <a:ea typeface="Roboto Light" panose="02000000000000000000" pitchFamily="2" charset="0"/>
              </a:rPr>
              <a:t>Mijn plicht</a:t>
            </a:r>
          </a:p>
          <a:p>
            <a:pPr algn="l">
              <a:lnSpc>
                <a:spcPct val="150000"/>
              </a:lnSpc>
            </a:pPr>
            <a:r>
              <a:rPr lang="en-NL" sz="1400" b="1" dirty="0">
                <a:latin typeface="Avenir Book" panose="02000503020000020003" pitchFamily="2" charset="0"/>
                <a:ea typeface="Roboto Light" panose="02000000000000000000" pitchFamily="2" charset="0"/>
              </a:rPr>
              <a:t>Dit moet ik</a:t>
            </a:r>
            <a:endParaRPr lang="en-NL" sz="1400" b="1" i="0" dirty="0">
              <a:latin typeface="Avenir Book" panose="02000503020000020003" pitchFamily="2" charset="0"/>
              <a:ea typeface="Roboto Light" panose="02000000000000000000" pitchFamily="2" charset="0"/>
            </a:endParaRPr>
          </a:p>
        </p:txBody>
      </p:sp>
      <p:sp>
        <p:nvSpPr>
          <p:cNvPr id="34" name="TextBox 33">
            <a:extLst>
              <a:ext uri="{FF2B5EF4-FFF2-40B4-BE49-F238E27FC236}">
                <a16:creationId xmlns:a16="http://schemas.microsoft.com/office/drawing/2014/main" id="{A28E2031-1006-9DBC-0BE7-FD44804F6FE4}"/>
              </a:ext>
            </a:extLst>
          </p:cNvPr>
          <p:cNvSpPr txBox="1"/>
          <p:nvPr/>
        </p:nvSpPr>
        <p:spPr>
          <a:xfrm rot="21001390">
            <a:off x="7149348" y="5667954"/>
            <a:ext cx="1558440"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WIA, WW of AOW</a:t>
            </a:r>
          </a:p>
        </p:txBody>
      </p:sp>
      <p:sp>
        <p:nvSpPr>
          <p:cNvPr id="35" name="TextBox 34">
            <a:extLst>
              <a:ext uri="{FF2B5EF4-FFF2-40B4-BE49-F238E27FC236}">
                <a16:creationId xmlns:a16="http://schemas.microsoft.com/office/drawing/2014/main" id="{54A3F756-6EF5-271A-8A1E-D75C9AF7D47F}"/>
              </a:ext>
            </a:extLst>
          </p:cNvPr>
          <p:cNvSpPr txBox="1"/>
          <p:nvPr/>
        </p:nvSpPr>
        <p:spPr>
          <a:xfrm rot="788547">
            <a:off x="10388152" y="2090320"/>
            <a:ext cx="1087157" cy="292388"/>
          </a:xfrm>
          <a:prstGeom prst="rect">
            <a:avLst/>
          </a:prstGeom>
          <a:noFill/>
        </p:spPr>
        <p:txBody>
          <a:bodyPr wrap="none" rtlCol="0">
            <a:spAutoFit/>
          </a:bodyPr>
          <a:lstStyle/>
          <a:p>
            <a:pPr algn="l"/>
            <a:r>
              <a:rPr lang="en-NL" sz="1300" b="1" dirty="0">
                <a:latin typeface="Avenir Book" panose="02000503020000020003" pitchFamily="2" charset="0"/>
                <a:ea typeface="Roboto Light" panose="02000000000000000000" pitchFamily="2" charset="0"/>
                <a:cs typeface="MV Boli" panose="02000500030200090000" pitchFamily="2" charset="0"/>
              </a:rPr>
              <a:t>Zorgtoeslag</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36" name="TextBox 35">
            <a:extLst>
              <a:ext uri="{FF2B5EF4-FFF2-40B4-BE49-F238E27FC236}">
                <a16:creationId xmlns:a16="http://schemas.microsoft.com/office/drawing/2014/main" id="{F7F76BCF-5F78-5213-9D26-2B53ABE22300}"/>
              </a:ext>
            </a:extLst>
          </p:cNvPr>
          <p:cNvSpPr txBox="1"/>
          <p:nvPr/>
        </p:nvSpPr>
        <p:spPr>
          <a:xfrm rot="340613">
            <a:off x="9210692" y="3328162"/>
            <a:ext cx="1842171"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Begeleiding bij uitval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van je opleiding</a:t>
            </a:r>
          </a:p>
        </p:txBody>
      </p:sp>
      <p:sp>
        <p:nvSpPr>
          <p:cNvPr id="37" name="TextBox 36">
            <a:extLst>
              <a:ext uri="{FF2B5EF4-FFF2-40B4-BE49-F238E27FC236}">
                <a16:creationId xmlns:a16="http://schemas.microsoft.com/office/drawing/2014/main" id="{7A7FC6C9-A20A-D7D3-8864-6A63086372AB}"/>
              </a:ext>
            </a:extLst>
          </p:cNvPr>
          <p:cNvSpPr txBox="1"/>
          <p:nvPr/>
        </p:nvSpPr>
        <p:spPr>
          <a:xfrm rot="1176482">
            <a:off x="9317992" y="1061306"/>
            <a:ext cx="1268296" cy="492443"/>
          </a:xfrm>
          <a:prstGeom prst="rect">
            <a:avLst/>
          </a:prstGeom>
          <a:noFill/>
        </p:spPr>
        <p:txBody>
          <a:bodyPr wrap="none" rtlCol="0">
            <a:spAutoFit/>
          </a:bodyPr>
          <a:lstStyle/>
          <a:p>
            <a:pPr algn="l"/>
            <a:r>
              <a:rPr lang="en-NL" sz="1300" b="1" dirty="0">
                <a:latin typeface="Avenir Book" panose="02000503020000020003" pitchFamily="2" charset="0"/>
                <a:ea typeface="Roboto Light" panose="02000000000000000000" pitchFamily="2" charset="0"/>
                <a:cs typeface="MV Boli" panose="02000500030200090000" pitchFamily="2" charset="0"/>
              </a:rPr>
              <a:t>Zelf medische </a:t>
            </a:r>
          </a:p>
          <a:p>
            <a:pPr algn="l"/>
            <a:r>
              <a:rPr lang="en-NL" sz="1300" b="1" dirty="0">
                <a:latin typeface="Avenir Book" panose="02000503020000020003" pitchFamily="2" charset="0"/>
                <a:ea typeface="Roboto Light" panose="02000000000000000000" pitchFamily="2" charset="0"/>
                <a:cs typeface="MV Boli" panose="02000500030200090000" pitchFamily="2" charset="0"/>
              </a:rPr>
              <a:t>keuzes maken</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38" name="TextBox 37">
            <a:extLst>
              <a:ext uri="{FF2B5EF4-FFF2-40B4-BE49-F238E27FC236}">
                <a16:creationId xmlns:a16="http://schemas.microsoft.com/office/drawing/2014/main" id="{B5E46582-C60D-A4D5-5091-F2953B51AA79}"/>
              </a:ext>
            </a:extLst>
          </p:cNvPr>
          <p:cNvSpPr txBox="1"/>
          <p:nvPr/>
        </p:nvSpPr>
        <p:spPr>
          <a:xfrm rot="20982744">
            <a:off x="7912960" y="1505189"/>
            <a:ext cx="1576072"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Belasting betalen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over je loon</a:t>
            </a:r>
          </a:p>
        </p:txBody>
      </p:sp>
      <p:sp>
        <p:nvSpPr>
          <p:cNvPr id="39" name="TextBox 38">
            <a:extLst>
              <a:ext uri="{FF2B5EF4-FFF2-40B4-BE49-F238E27FC236}">
                <a16:creationId xmlns:a16="http://schemas.microsoft.com/office/drawing/2014/main" id="{61F29F05-A888-1827-B726-C7E434AF2F8A}"/>
              </a:ext>
            </a:extLst>
          </p:cNvPr>
          <p:cNvSpPr txBox="1"/>
          <p:nvPr/>
        </p:nvSpPr>
        <p:spPr>
          <a:xfrm rot="1407370">
            <a:off x="10104452" y="4444014"/>
            <a:ext cx="915635"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Stemmen</a:t>
            </a:r>
          </a:p>
        </p:txBody>
      </p:sp>
      <p:sp>
        <p:nvSpPr>
          <p:cNvPr id="40" name="TextBox 39">
            <a:extLst>
              <a:ext uri="{FF2B5EF4-FFF2-40B4-BE49-F238E27FC236}">
                <a16:creationId xmlns:a16="http://schemas.microsoft.com/office/drawing/2014/main" id="{E9553C77-114D-711B-BDB9-15C144504E73}"/>
              </a:ext>
            </a:extLst>
          </p:cNvPr>
          <p:cNvSpPr txBox="1"/>
          <p:nvPr/>
        </p:nvSpPr>
        <p:spPr>
          <a:xfrm rot="20809941">
            <a:off x="9166485" y="5100746"/>
            <a:ext cx="1558440"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Een bedrijf starten</a:t>
            </a:r>
          </a:p>
        </p:txBody>
      </p:sp>
      <p:sp>
        <p:nvSpPr>
          <p:cNvPr id="41" name="TextBox 40">
            <a:extLst>
              <a:ext uri="{FF2B5EF4-FFF2-40B4-BE49-F238E27FC236}">
                <a16:creationId xmlns:a16="http://schemas.microsoft.com/office/drawing/2014/main" id="{14A87048-AD3E-DE47-E9DD-CB934D769557}"/>
              </a:ext>
            </a:extLst>
          </p:cNvPr>
          <p:cNvSpPr txBox="1"/>
          <p:nvPr/>
        </p:nvSpPr>
        <p:spPr>
          <a:xfrm>
            <a:off x="8937145" y="4588644"/>
            <a:ext cx="989373"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Autorijden</a:t>
            </a:r>
          </a:p>
        </p:txBody>
      </p:sp>
      <p:sp>
        <p:nvSpPr>
          <p:cNvPr id="42" name="TextBox 41">
            <a:extLst>
              <a:ext uri="{FF2B5EF4-FFF2-40B4-BE49-F238E27FC236}">
                <a16:creationId xmlns:a16="http://schemas.microsoft.com/office/drawing/2014/main" id="{584D673E-949C-5747-A651-9CA69ECAC047}"/>
              </a:ext>
            </a:extLst>
          </p:cNvPr>
          <p:cNvSpPr txBox="1"/>
          <p:nvPr/>
        </p:nvSpPr>
        <p:spPr>
          <a:xfrm rot="21105927">
            <a:off x="7798379" y="4864813"/>
            <a:ext cx="987771"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Pensioen </a:t>
            </a:r>
          </a:p>
          <a:p>
            <a:pPr algn="l"/>
            <a:r>
              <a:rPr lang="en-NL" sz="1300" b="1" i="0" dirty="0">
                <a:latin typeface="Avenir Book" panose="02000503020000020003" pitchFamily="2" charset="0"/>
                <a:ea typeface="Roboto Light" panose="02000000000000000000" pitchFamily="2" charset="0"/>
                <a:cs typeface="MV Boli" panose="02000500030200090000" pitchFamily="2" charset="0"/>
              </a:rPr>
              <a:t>opbouwen</a:t>
            </a:r>
          </a:p>
        </p:txBody>
      </p:sp>
      <p:sp>
        <p:nvSpPr>
          <p:cNvPr id="2" name="TextBox 1">
            <a:extLst>
              <a:ext uri="{FF2B5EF4-FFF2-40B4-BE49-F238E27FC236}">
                <a16:creationId xmlns:a16="http://schemas.microsoft.com/office/drawing/2014/main" id="{85A55901-052A-6BDF-305E-9D03C9690D19}"/>
              </a:ext>
            </a:extLst>
          </p:cNvPr>
          <p:cNvSpPr txBox="1"/>
          <p:nvPr/>
        </p:nvSpPr>
        <p:spPr>
          <a:xfrm rot="546914">
            <a:off x="9513875" y="2788507"/>
            <a:ext cx="1625766"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Juridische bijstand</a:t>
            </a:r>
          </a:p>
        </p:txBody>
      </p:sp>
      <p:sp>
        <p:nvSpPr>
          <p:cNvPr id="3" name="TextBox 2">
            <a:extLst>
              <a:ext uri="{FF2B5EF4-FFF2-40B4-BE49-F238E27FC236}">
                <a16:creationId xmlns:a16="http://schemas.microsoft.com/office/drawing/2014/main" id="{70A09FE7-1CB2-D6DC-5E44-3BD3B4848D26}"/>
              </a:ext>
            </a:extLst>
          </p:cNvPr>
          <p:cNvSpPr txBox="1"/>
          <p:nvPr/>
        </p:nvSpPr>
        <p:spPr>
          <a:xfrm rot="20527372">
            <a:off x="6695545" y="3364914"/>
            <a:ext cx="2106667" cy="492443"/>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Jezelf identificeren</a:t>
            </a:r>
          </a:p>
          <a:p>
            <a:pPr algn="l"/>
            <a:r>
              <a:rPr lang="en-GB" sz="1300" b="1" dirty="0">
                <a:latin typeface="Avenir Book" panose="02000503020000020003" pitchFamily="2" charset="0"/>
                <a:ea typeface="Roboto Light" panose="02000000000000000000" pitchFamily="2" charset="0"/>
                <a:cs typeface="MV Boli" panose="02000500030200090000" pitchFamily="2" charset="0"/>
              </a:rPr>
              <a:t>a</a:t>
            </a:r>
            <a:r>
              <a:rPr lang="en-NL" sz="1300" b="1" dirty="0">
                <a:latin typeface="Avenir Book" panose="02000503020000020003" pitchFamily="2" charset="0"/>
                <a:ea typeface="Roboto Light" panose="02000000000000000000" pitchFamily="2" charset="0"/>
                <a:cs typeface="MV Boli" panose="02000500030200090000" pitchFamily="2" charset="0"/>
              </a:rPr>
              <a:t>ls erom wordt gevraagd</a:t>
            </a:r>
            <a:endParaRPr lang="en-NL" sz="1300" b="1" i="0" dirty="0">
              <a:latin typeface="Avenir Book" panose="02000503020000020003" pitchFamily="2" charset="0"/>
              <a:ea typeface="Roboto Light" panose="02000000000000000000" pitchFamily="2" charset="0"/>
              <a:cs typeface="MV Boli" panose="02000500030200090000" pitchFamily="2" charset="0"/>
            </a:endParaRPr>
          </a:p>
        </p:txBody>
      </p:sp>
      <p:sp>
        <p:nvSpPr>
          <p:cNvPr id="5" name="TextBox 4">
            <a:extLst>
              <a:ext uri="{FF2B5EF4-FFF2-40B4-BE49-F238E27FC236}">
                <a16:creationId xmlns:a16="http://schemas.microsoft.com/office/drawing/2014/main" id="{96D8C9CB-2E38-C324-7B7E-6972098AC145}"/>
              </a:ext>
            </a:extLst>
          </p:cNvPr>
          <p:cNvSpPr txBox="1"/>
          <p:nvPr/>
        </p:nvSpPr>
        <p:spPr>
          <a:xfrm rot="361574">
            <a:off x="6717774" y="2486658"/>
            <a:ext cx="2138727"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Z</a:t>
            </a:r>
            <a:r>
              <a:rPr lang="en-GB" sz="1300" b="1" i="0" dirty="0">
                <a:latin typeface="Avenir Book" panose="02000503020000020003" pitchFamily="2" charset="0"/>
                <a:ea typeface="Roboto Light" panose="02000000000000000000" pitchFamily="2" charset="0"/>
                <a:cs typeface="MV Boli" panose="02000500030200090000" pitchFamily="2" charset="0"/>
              </a:rPr>
              <a:t>o</a:t>
            </a:r>
            <a:r>
              <a:rPr lang="en-NL" sz="1300" b="1" i="0" dirty="0">
                <a:latin typeface="Avenir Book" panose="02000503020000020003" pitchFamily="2" charset="0"/>
                <a:ea typeface="Roboto Light" panose="02000000000000000000" pitchFamily="2" charset="0"/>
                <a:cs typeface="MV Boli" panose="02000500030200090000" pitchFamily="2" charset="0"/>
              </a:rPr>
              <a:t>rgverzekering afsluiten</a:t>
            </a:r>
          </a:p>
        </p:txBody>
      </p:sp>
      <p:sp>
        <p:nvSpPr>
          <p:cNvPr id="7" name="TextBox 6">
            <a:extLst>
              <a:ext uri="{FF2B5EF4-FFF2-40B4-BE49-F238E27FC236}">
                <a16:creationId xmlns:a16="http://schemas.microsoft.com/office/drawing/2014/main" id="{25E18EDC-7B1D-8128-8AC2-48A4C02EEBE0}"/>
              </a:ext>
            </a:extLst>
          </p:cNvPr>
          <p:cNvSpPr txBox="1"/>
          <p:nvPr/>
        </p:nvSpPr>
        <p:spPr>
          <a:xfrm rot="21178326">
            <a:off x="8598991" y="4007949"/>
            <a:ext cx="1529586" cy="292388"/>
          </a:xfrm>
          <a:prstGeom prst="rect">
            <a:avLst/>
          </a:prstGeom>
          <a:noFill/>
        </p:spPr>
        <p:txBody>
          <a:bodyPr wrap="none" rtlCol="0">
            <a:spAutoFit/>
          </a:bodyPr>
          <a:lstStyle/>
          <a:p>
            <a:pPr algn="l"/>
            <a:r>
              <a:rPr lang="en-NL" sz="1300" b="1" i="0" dirty="0">
                <a:latin typeface="Avenir Book" panose="02000503020000020003" pitchFamily="2" charset="0"/>
                <a:ea typeface="Roboto Light" panose="02000000000000000000" pitchFamily="2" charset="0"/>
                <a:cs typeface="MV Boli" panose="02000500030200090000" pitchFamily="2" charset="0"/>
              </a:rPr>
              <a:t>Studiefinanciering</a:t>
            </a:r>
          </a:p>
        </p:txBody>
      </p:sp>
      <p:sp>
        <p:nvSpPr>
          <p:cNvPr id="17" name="TextBox 16">
            <a:extLst>
              <a:ext uri="{FF2B5EF4-FFF2-40B4-BE49-F238E27FC236}">
                <a16:creationId xmlns:a16="http://schemas.microsoft.com/office/drawing/2014/main" id="{21CDDB7C-D0D9-F5A7-6CAF-CED0C5B4E848}"/>
              </a:ext>
            </a:extLst>
          </p:cNvPr>
          <p:cNvSpPr txBox="1"/>
          <p:nvPr/>
        </p:nvSpPr>
        <p:spPr>
          <a:xfrm>
            <a:off x="1996088" y="592949"/>
            <a:ext cx="2369559"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RECHTEN EN PLICHTEN</a:t>
            </a:r>
          </a:p>
        </p:txBody>
      </p:sp>
      <p:sp>
        <p:nvSpPr>
          <p:cNvPr id="43" name="TextBox 19">
            <a:extLst>
              <a:ext uri="{FF2B5EF4-FFF2-40B4-BE49-F238E27FC236}">
                <a16:creationId xmlns:a16="http://schemas.microsoft.com/office/drawing/2014/main" id="{414A7AAC-7CC7-2377-C4FF-F61F51A31A6A}"/>
              </a:ext>
            </a:extLst>
          </p:cNvPr>
          <p:cNvSpPr txBox="1"/>
          <p:nvPr/>
        </p:nvSpPr>
        <p:spPr>
          <a:xfrm>
            <a:off x="9513828" y="5210703"/>
            <a:ext cx="1917896" cy="987706"/>
          </a:xfrm>
          <a:prstGeom prst="rect">
            <a:avLst/>
          </a:prstGeom>
          <a:noFill/>
        </p:spPr>
        <p:txBody>
          <a:bodyPr wrap="none" rtlCol="0">
            <a:spAutoFit/>
          </a:bodyPr>
          <a:lstStyle/>
          <a:p>
            <a:pPr algn="r">
              <a:lnSpc>
                <a:spcPct val="150000"/>
              </a:lnSpc>
            </a:pPr>
            <a:r>
              <a:rPr lang="en-NL" sz="2600" b="1" i="0" dirty="0">
                <a:latin typeface="Avenir Book" panose="02000503020000020003" pitchFamily="2" charset="0"/>
                <a:ea typeface="Roboto Light" panose="02000000000000000000" pitchFamily="2" charset="0"/>
              </a:rPr>
              <a:t>Mijn recht! </a:t>
            </a:r>
          </a:p>
          <a:p>
            <a:pPr algn="r">
              <a:lnSpc>
                <a:spcPct val="150000"/>
              </a:lnSpc>
            </a:pPr>
            <a:r>
              <a:rPr lang="en-NL" sz="1400" b="1" dirty="0">
                <a:latin typeface="Avenir Book" panose="02000503020000020003" pitchFamily="2" charset="0"/>
                <a:ea typeface="Roboto Light" panose="02000000000000000000" pitchFamily="2" charset="0"/>
              </a:rPr>
              <a:t>Dit mag of krijg ik</a:t>
            </a:r>
            <a:endParaRPr lang="en-NL" sz="1400" b="1" i="0" dirty="0">
              <a:latin typeface="Avenir Book" panose="02000503020000020003" pitchFamily="2" charset="0"/>
              <a:ea typeface="Roboto Light" panose="02000000000000000000" pitchFamily="2" charset="0"/>
            </a:endParaRPr>
          </a:p>
        </p:txBody>
      </p:sp>
      <p:sp>
        <p:nvSpPr>
          <p:cNvPr id="26" name="TextBox 1">
            <a:extLst>
              <a:ext uri="{FF2B5EF4-FFF2-40B4-BE49-F238E27FC236}">
                <a16:creationId xmlns:a16="http://schemas.microsoft.com/office/drawing/2014/main" id="{5F393591-9974-F6C7-1A9D-4C8FBFB8410E}"/>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939493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D44CFCD-E108-4E47-A30C-B4795BD1A1EB}"/>
              </a:ext>
            </a:extLst>
          </p:cNvPr>
          <p:cNvGrpSpPr/>
          <p:nvPr/>
        </p:nvGrpSpPr>
        <p:grpSpPr>
          <a:xfrm>
            <a:off x="662040" y="3597458"/>
            <a:ext cx="4848399" cy="3139200"/>
            <a:chOff x="524933" y="3031066"/>
            <a:chExt cx="5161337" cy="3389024"/>
          </a:xfrm>
        </p:grpSpPr>
        <p:sp>
          <p:nvSpPr>
            <p:cNvPr id="3" name="Rectangle 33">
              <a:extLst>
                <a:ext uri="{FF2B5EF4-FFF2-40B4-BE49-F238E27FC236}">
                  <a16:creationId xmlns:a16="http://schemas.microsoft.com/office/drawing/2014/main" id="{3FB9724C-59D4-D0CC-170F-9013EB754B84}"/>
                </a:ext>
              </a:extLst>
            </p:cNvPr>
            <p:cNvSpPr/>
            <p:nvPr/>
          </p:nvSpPr>
          <p:spPr>
            <a:xfrm>
              <a:off x="524933" y="3031066"/>
              <a:ext cx="5161337" cy="3389024"/>
            </a:xfrm>
            <a:prstGeom prst="rect">
              <a:avLst/>
            </a:prstGeom>
            <a:solidFill>
              <a:srgbClr val="32549B"/>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4" name="Picture 31" descr="A screenshot of a cell phone&#10;&#10;Description automatically generated">
              <a:extLst>
                <a:ext uri="{FF2B5EF4-FFF2-40B4-BE49-F238E27FC236}">
                  <a16:creationId xmlns:a16="http://schemas.microsoft.com/office/drawing/2014/main" id="{46E5D4F4-B082-2CD1-D64E-04F8E9A54F1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35623" y="3154842"/>
              <a:ext cx="2326952" cy="3172978"/>
            </a:xfrm>
            <a:prstGeom prst="rect">
              <a:avLst/>
            </a:prstGeom>
          </p:spPr>
        </p:pic>
        <p:sp>
          <p:nvSpPr>
            <p:cNvPr id="5" name="TextBox 37">
              <a:extLst>
                <a:ext uri="{FF2B5EF4-FFF2-40B4-BE49-F238E27FC236}">
                  <a16:creationId xmlns:a16="http://schemas.microsoft.com/office/drawing/2014/main" id="{8726F238-768B-7714-511C-A433F23299CE}"/>
                </a:ext>
              </a:extLst>
            </p:cNvPr>
            <p:cNvSpPr txBox="1"/>
            <p:nvPr/>
          </p:nvSpPr>
          <p:spPr>
            <a:xfrm>
              <a:off x="3037298" y="3061928"/>
              <a:ext cx="2482970" cy="2985446"/>
            </a:xfrm>
            <a:prstGeom prst="rect">
              <a:avLst/>
            </a:prstGeom>
            <a:noFill/>
          </p:spPr>
          <p:txBody>
            <a:bodyPr wrap="square" rtlCol="0">
              <a:spAutoFit/>
            </a:bodyPr>
            <a:lstStyle/>
            <a:p>
              <a:pPr>
                <a:lnSpc>
                  <a:spcPct val="150000"/>
                </a:lnSpc>
              </a:pPr>
              <a:r>
                <a:rPr lang="en-GB" sz="1300" dirty="0">
                  <a:solidFill>
                    <a:schemeClr val="bg1"/>
                  </a:solidFill>
                  <a:effectLst/>
                  <a:latin typeface="Avenir Book" panose="02000503020000020003" pitchFamily="2" charset="0"/>
                  <a:ea typeface="Roboto Thin" panose="02000000000000000000" pitchFamily="2" charset="0"/>
                </a:rPr>
                <a:t>Naam: Kay</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Leeftijd</a:t>
              </a:r>
              <a:r>
                <a:rPr lang="en-GB" sz="1300" dirty="0">
                  <a:solidFill>
                    <a:schemeClr val="bg1"/>
                  </a:solidFill>
                  <a:latin typeface="Avenir Book" panose="02000503020000020003" pitchFamily="2" charset="0"/>
                  <a:ea typeface="Roboto Thin" panose="02000000000000000000" pitchFamily="2" charset="0"/>
                </a:rPr>
                <a:t>: 22 </a:t>
              </a:r>
            </a:p>
            <a:p>
              <a:pPr>
                <a:lnSpc>
                  <a:spcPct val="150000"/>
                </a:lnSpc>
              </a:pPr>
              <a:r>
                <a:rPr lang="en-GB" sz="1300" dirty="0">
                  <a:solidFill>
                    <a:schemeClr val="bg1"/>
                  </a:solidFill>
                  <a:latin typeface="Avenir Book" panose="02000503020000020003" pitchFamily="2" charset="0"/>
                  <a:ea typeface="Roboto Thin" panose="02000000000000000000" pitchFamily="2" charset="0"/>
                </a:rPr>
                <a:t>Schuld: </a:t>
              </a:r>
              <a:r>
                <a:rPr lang="en-NL" sz="1300" b="0" i="0">
                  <a:solidFill>
                    <a:schemeClr val="bg1"/>
                  </a:solidFill>
                  <a:latin typeface="Avenir Book" panose="02000503020000020003" pitchFamily="2" charset="0"/>
                  <a:ea typeface="Roboto Thin" panose="02000000000000000000" pitchFamily="2" charset="0"/>
                </a:rPr>
                <a:t>€</a:t>
              </a:r>
              <a:r>
                <a:rPr lang="en-GB" sz="1300" dirty="0">
                  <a:solidFill>
                    <a:schemeClr val="bg1"/>
                  </a:solidFill>
                  <a:latin typeface="Avenir Book" panose="02000503020000020003" pitchFamily="2" charset="0"/>
                  <a:ea typeface="Roboto Thin" panose="02000000000000000000" pitchFamily="2" charset="0"/>
                </a:rPr>
                <a:t>13.000,-</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Reden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overzicht</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verloren</a:t>
              </a:r>
              <a:r>
                <a:rPr lang="en-GB" sz="1300" dirty="0">
                  <a:solidFill>
                    <a:schemeClr val="bg1"/>
                  </a:solidFill>
                  <a:latin typeface="Avenir Book" panose="02000503020000020003" pitchFamily="2" charset="0"/>
                  <a:ea typeface="Roboto Thin" panose="02000000000000000000" pitchFamily="2" charset="0"/>
                </a:rPr>
                <a:t> over </a:t>
              </a:r>
              <a:r>
                <a:rPr lang="en-GB" sz="1300" dirty="0" err="1">
                  <a:solidFill>
                    <a:schemeClr val="bg1"/>
                  </a:solidFill>
                  <a:latin typeface="Avenir Book" panose="02000503020000020003" pitchFamily="2" charset="0"/>
                  <a:ea typeface="Roboto Thin" panose="02000000000000000000" pitchFamily="2" charset="0"/>
                </a:rPr>
                <a:t>achteraf</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Kay had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weinig</a:t>
              </a:r>
              <a:r>
                <a:rPr lang="en-GB" sz="1300" dirty="0">
                  <a:solidFill>
                    <a:schemeClr val="bg1"/>
                  </a:solidFill>
                  <a:latin typeface="Avenir Book" panose="02000503020000020003" pitchFamily="2" charset="0"/>
                  <a:ea typeface="Roboto Thin" panose="02000000000000000000" pitchFamily="2" charset="0"/>
                </a:rPr>
                <a:t> geld om de </a:t>
              </a:r>
              <a:r>
                <a:rPr lang="en-GB" sz="1300" dirty="0" err="1">
                  <a:solidFill>
                    <a:schemeClr val="bg1"/>
                  </a:solidFill>
                  <a:latin typeface="Avenir Book" panose="02000503020000020003" pitchFamily="2" charset="0"/>
                  <a:ea typeface="Roboto Thin" panose="02000000000000000000" pitchFamily="2" charset="0"/>
                </a:rPr>
                <a:t>uiteindelijke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rekening</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en</a:t>
              </a:r>
              <a:r>
                <a:rPr lang="en-GB" sz="1300" dirty="0">
                  <a:solidFill>
                    <a:schemeClr val="bg1"/>
                  </a:solidFill>
                  <a:latin typeface="Avenir Book" panose="02000503020000020003" pitchFamily="2" charset="0"/>
                  <a:ea typeface="Roboto Thin" panose="02000000000000000000" pitchFamily="2" charset="0"/>
                </a:rPr>
                <a:t> de </a:t>
              </a:r>
              <a:r>
                <a:rPr lang="en-GB" sz="1300" dirty="0" err="1">
                  <a:solidFill>
                    <a:schemeClr val="bg1"/>
                  </a:solidFill>
                  <a:latin typeface="Avenir Book" panose="02000503020000020003" pitchFamily="2" charset="0"/>
                  <a:ea typeface="Roboto Thin" panose="02000000000000000000" pitchFamily="2" charset="0"/>
                </a:rPr>
                <a:t>kosten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liepen</a:t>
              </a:r>
              <a:r>
                <a:rPr lang="en-GB" sz="1300" dirty="0">
                  <a:solidFill>
                    <a:schemeClr val="bg1"/>
                  </a:solidFill>
                  <a:latin typeface="Avenir Book" panose="02000503020000020003" pitchFamily="2" charset="0"/>
                  <a:ea typeface="Roboto Thin" panose="02000000000000000000" pitchFamily="2" charset="0"/>
                </a:rPr>
                <a:t> zo </a:t>
              </a:r>
              <a:r>
                <a:rPr lang="en-GB" sz="1300" dirty="0" err="1">
                  <a:solidFill>
                    <a:schemeClr val="bg1"/>
                  </a:solidFill>
                  <a:latin typeface="Avenir Book" panose="02000503020000020003" pitchFamily="2" charset="0"/>
                  <a:ea typeface="Roboto Thin" panose="02000000000000000000" pitchFamily="2" charset="0"/>
                </a:rPr>
                <a:t>uit</a:t>
              </a:r>
              <a:r>
                <a:rPr lang="en-GB" sz="1300" dirty="0">
                  <a:solidFill>
                    <a:schemeClr val="bg1"/>
                  </a:solidFill>
                  <a:latin typeface="Avenir Book" panose="02000503020000020003" pitchFamily="2" charset="0"/>
                  <a:ea typeface="Roboto Thin" panose="02000000000000000000" pitchFamily="2" charset="0"/>
                </a:rPr>
                <a:t> de hand</a:t>
              </a:r>
              <a:r>
                <a:rPr lang="en-GB" sz="1300" dirty="0">
                  <a:solidFill>
                    <a:srgbClr val="E5D7BC"/>
                  </a:solidFill>
                  <a:latin typeface="Roboto Thin" panose="02000000000000000000" pitchFamily="2" charset="0"/>
                  <a:ea typeface="Roboto Thin" panose="02000000000000000000" pitchFamily="2" charset="0"/>
                </a:rPr>
                <a:t>. </a:t>
              </a:r>
            </a:p>
          </p:txBody>
        </p:sp>
      </p:grpSp>
      <p:sp>
        <p:nvSpPr>
          <p:cNvPr id="6" name="Rectangle 2">
            <a:extLst>
              <a:ext uri="{FF2B5EF4-FFF2-40B4-BE49-F238E27FC236}">
                <a16:creationId xmlns:a16="http://schemas.microsoft.com/office/drawing/2014/main" id="{5199CE90-444D-C4F0-A94A-C2ABCAF0D728}"/>
              </a:ext>
            </a:extLst>
          </p:cNvPr>
          <p:cNvSpPr/>
          <p:nvPr/>
        </p:nvSpPr>
        <p:spPr>
          <a:xfrm>
            <a:off x="6503159" y="568959"/>
            <a:ext cx="5079619" cy="6107842"/>
          </a:xfrm>
          <a:prstGeom prst="rect">
            <a:avLst/>
          </a:prstGeom>
          <a:solidFill>
            <a:srgbClr val="E5D7BC"/>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aphicFrame>
        <p:nvGraphicFramePr>
          <p:cNvPr id="7" name="Table 3">
            <a:extLst>
              <a:ext uri="{FF2B5EF4-FFF2-40B4-BE49-F238E27FC236}">
                <a16:creationId xmlns:a16="http://schemas.microsoft.com/office/drawing/2014/main" id="{09FB0A6F-9D3F-2A0F-A882-893D7E346FA0}"/>
              </a:ext>
            </a:extLst>
          </p:cNvPr>
          <p:cNvGraphicFramePr>
            <a:graphicFrameLocks noGrp="1"/>
          </p:cNvGraphicFramePr>
          <p:nvPr/>
        </p:nvGraphicFramePr>
        <p:xfrm>
          <a:off x="6634290" y="1016001"/>
          <a:ext cx="2033995" cy="5471160"/>
        </p:xfrm>
        <a:graphic>
          <a:graphicData uri="http://schemas.openxmlformats.org/drawingml/2006/table">
            <a:tbl>
              <a:tblPr firstRow="1" bandRow="1">
                <a:tableStyleId>{8A107856-5554-42FB-B03E-39F5DBC370BA}</a:tableStyleId>
              </a:tblPr>
              <a:tblGrid>
                <a:gridCol w="1211488">
                  <a:extLst>
                    <a:ext uri="{9D8B030D-6E8A-4147-A177-3AD203B41FA5}">
                      <a16:colId xmlns:a16="http://schemas.microsoft.com/office/drawing/2014/main" val="3654860008"/>
                    </a:ext>
                  </a:extLst>
                </a:gridCol>
                <a:gridCol w="822507">
                  <a:extLst>
                    <a:ext uri="{9D8B030D-6E8A-4147-A177-3AD203B41FA5}">
                      <a16:colId xmlns:a16="http://schemas.microsoft.com/office/drawing/2014/main" val="335446111"/>
                    </a:ext>
                  </a:extLst>
                </a:gridCol>
              </a:tblGrid>
              <a:tr h="508017">
                <a:tc>
                  <a:txBody>
                    <a:bodyPr/>
                    <a:lstStyle/>
                    <a:p>
                      <a:r>
                        <a:rPr lang="en-NL" sz="1200" b="0" i="0" dirty="0">
                          <a:solidFill>
                            <a:schemeClr val="tx1"/>
                          </a:solidFill>
                          <a:latin typeface="Avenir Book" panose="02000503020000020003" pitchFamily="2" charset="0"/>
                          <a:ea typeface="Roboto Thin" panose="02000000000000000000" pitchFamily="2" charset="0"/>
                        </a:rPr>
                        <a:t>Betalings-achterstand</a:t>
                      </a:r>
                    </a:p>
                  </a:txBody>
                  <a:tcPr>
                    <a:noFill/>
                  </a:tcPr>
                </a:tc>
                <a:tc>
                  <a:txBody>
                    <a:bodyPr/>
                    <a:lstStyle/>
                    <a:p>
                      <a:r>
                        <a:rPr lang="en-NL" sz="1200" b="0" i="0" dirty="0">
                          <a:solidFill>
                            <a:schemeClr val="tx1"/>
                          </a:solidFill>
                          <a:latin typeface="Avenir Book" panose="02000503020000020003" pitchFamily="2" charset="0"/>
                          <a:ea typeface="Roboto Thin" panose="02000000000000000000" pitchFamily="2" charset="0"/>
                        </a:rPr>
                        <a:t>Ja,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13.000,-</a:t>
                      </a:r>
                    </a:p>
                  </a:txBody>
                  <a:tcPr>
                    <a:noFill/>
                  </a:tcPr>
                </a:tc>
                <a:extLst>
                  <a:ext uri="{0D108BD9-81ED-4DB2-BD59-A6C34878D82A}">
                    <a16:rowId xmlns:a16="http://schemas.microsoft.com/office/drawing/2014/main" val="1158875682"/>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Dreiging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uithuiszetting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a:t>
                      </a:r>
                      <a:r>
                        <a:rPr lang="en-GB" sz="1200" b="0" i="0" dirty="0" err="1">
                          <a:solidFill>
                            <a:schemeClr val="tx1"/>
                          </a:solidFill>
                          <a:latin typeface="Avenir Book" panose="02000503020000020003" pitchFamily="2" charset="0"/>
                          <a:ea typeface="Roboto Thin" panose="02000000000000000000" pitchFamily="2" charset="0"/>
                        </a:rPr>
                        <a:t>gelukkig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niet</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35358542"/>
                  </a:ext>
                </a:extLst>
              </a:tr>
              <a:tr h="920781">
                <a:tc>
                  <a:txBody>
                    <a:bodyPr/>
                    <a:lstStyle/>
                    <a:p>
                      <a:r>
                        <a:rPr lang="en-GB" sz="1200" b="0" i="0" dirty="0" err="1">
                          <a:solidFill>
                            <a:schemeClr val="tx1"/>
                          </a:solidFill>
                          <a:latin typeface="Avenir Book" panose="02000503020000020003" pitchFamily="2" charset="0"/>
                          <a:ea typeface="Roboto Thin" panose="02000000000000000000" pitchFamily="2" charset="0"/>
                        </a:rPr>
                        <a:t>Loonbeslag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maar er is mee </a:t>
                      </a:r>
                      <a:r>
                        <a:rPr lang="en-GB" sz="1200" b="0" i="0" dirty="0" err="1">
                          <a:solidFill>
                            <a:schemeClr val="tx1"/>
                          </a:solidFill>
                          <a:latin typeface="Avenir Book" panose="02000503020000020003" pitchFamily="2" charset="0"/>
                          <a:ea typeface="Roboto Thin" panose="02000000000000000000" pitchFamily="2" charset="0"/>
                        </a:rPr>
                        <a:t>gedreigd</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767007380"/>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Thuiswonende</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kinderen</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1564712552"/>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Samen</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wonend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2063369634"/>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Netto</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vakantiegeld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GB" sz="1200" b="0" i="0" dirty="0">
                          <a:solidFill>
                            <a:schemeClr val="tx1"/>
                          </a:solidFill>
                          <a:latin typeface="Avenir Book" panose="02000503020000020003" pitchFamily="2" charset="0"/>
                          <a:ea typeface="Roboto Thin" panose="02000000000000000000" pitchFamily="2" charset="0"/>
                        </a:rPr>
                        <a:t>1159,- </a:t>
                      </a:r>
                    </a:p>
                  </a:txBody>
                  <a:tcPr>
                    <a:noFill/>
                  </a:tcPr>
                </a:tc>
                <a:extLst>
                  <a:ext uri="{0D108BD9-81ED-4DB2-BD59-A6C34878D82A}">
                    <a16:rowId xmlns:a16="http://schemas.microsoft.com/office/drawing/2014/main" val="16223051"/>
                  </a:ext>
                </a:extLst>
              </a:tr>
              <a:tr h="301635">
                <a:tc>
                  <a:txBody>
                    <a:bodyPr/>
                    <a:lstStyle/>
                    <a:p>
                      <a:r>
                        <a:rPr lang="en-NL" sz="1200" b="0" i="0" dirty="0">
                          <a:solidFill>
                            <a:schemeClr val="tx1"/>
                          </a:solidFill>
                          <a:latin typeface="Avenir Book" panose="02000503020000020003" pitchFamily="2" charset="0"/>
                          <a:ea typeface="Roboto Thin" panose="02000000000000000000" pitchFamily="2" charset="0"/>
                        </a:rPr>
                        <a:t>Zorgtoeslag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a:t>
                      </a:r>
                    </a:p>
                  </a:txBody>
                  <a:tcPr>
                    <a:noFill/>
                  </a:tcPr>
                </a:tc>
                <a:extLst>
                  <a:ext uri="{0D108BD9-81ED-4DB2-BD59-A6C34878D82A}">
                    <a16:rowId xmlns:a16="http://schemas.microsoft.com/office/drawing/2014/main" val="934821566"/>
                  </a:ext>
                </a:extLst>
              </a:tr>
              <a:tr h="508017">
                <a:tc>
                  <a:txBody>
                    <a:bodyPr/>
                    <a:lstStyle/>
                    <a:p>
                      <a:r>
                        <a:rPr lang="en-NL" sz="1200" b="0" i="0" dirty="0">
                          <a:solidFill>
                            <a:schemeClr val="tx1"/>
                          </a:solidFill>
                          <a:latin typeface="Avenir Book" panose="02000503020000020003" pitchFamily="2" charset="0"/>
                          <a:ea typeface="Roboto Thin" panose="02000000000000000000" pitchFamily="2" charset="0"/>
                        </a:rPr>
                        <a:t>Voorlopige teruggaaf</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339,-</a:t>
                      </a:r>
                    </a:p>
                  </a:txBody>
                  <a:tcPr>
                    <a:noFill/>
                  </a:tcPr>
                </a:tc>
                <a:extLst>
                  <a:ext uri="{0D108BD9-81ED-4DB2-BD59-A6C34878D82A}">
                    <a16:rowId xmlns:a16="http://schemas.microsoft.com/office/drawing/2014/main" val="3258428044"/>
                  </a:ext>
                </a:extLst>
              </a:tr>
              <a:tr h="787878">
                <a:tc>
                  <a:txBody>
                    <a:bodyPr/>
                    <a:lstStyle/>
                    <a:p>
                      <a:r>
                        <a:rPr lang="en-NL" sz="1200" b="0" i="0" dirty="0">
                          <a:solidFill>
                            <a:schemeClr val="tx1"/>
                          </a:solidFill>
                          <a:latin typeface="Avenir Book" panose="02000503020000020003" pitchFamily="2" charset="0"/>
                          <a:ea typeface="Roboto Thin" panose="02000000000000000000" pitchFamily="2" charset="0"/>
                        </a:rPr>
                        <a:t>Overige inkomsten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G</a:t>
                      </a:r>
                      <a:r>
                        <a:rPr lang="en-NL" sz="1200" b="0" i="0" dirty="0">
                          <a:solidFill>
                            <a:schemeClr val="tx1"/>
                          </a:solidFill>
                          <a:latin typeface="Avenir Book" panose="02000503020000020003" pitchFamily="2" charset="0"/>
                          <a:ea typeface="Roboto Thin" panose="02000000000000000000" pitchFamily="2" charset="0"/>
                        </a:rPr>
                        <a:t>een</a:t>
                      </a:r>
                    </a:p>
                  </a:txBody>
                  <a:tcPr>
                    <a:noFill/>
                  </a:tcPr>
                </a:tc>
                <a:extLst>
                  <a:ext uri="{0D108BD9-81ED-4DB2-BD59-A6C34878D82A}">
                    <a16:rowId xmlns:a16="http://schemas.microsoft.com/office/drawing/2014/main" val="2954416576"/>
                  </a:ext>
                </a:extLst>
              </a:tr>
            </a:tbl>
          </a:graphicData>
        </a:graphic>
      </p:graphicFrame>
      <p:graphicFrame>
        <p:nvGraphicFramePr>
          <p:cNvPr id="8" name="Table 4">
            <a:extLst>
              <a:ext uri="{FF2B5EF4-FFF2-40B4-BE49-F238E27FC236}">
                <a16:creationId xmlns:a16="http://schemas.microsoft.com/office/drawing/2014/main" id="{92CE0D41-9BAE-716B-32C9-A8251528E2E0}"/>
              </a:ext>
            </a:extLst>
          </p:cNvPr>
          <p:cNvGraphicFramePr>
            <a:graphicFrameLocks noGrp="1"/>
          </p:cNvGraphicFramePr>
          <p:nvPr/>
        </p:nvGraphicFramePr>
        <p:xfrm>
          <a:off x="8809466" y="1016001"/>
          <a:ext cx="2669754" cy="5471160"/>
        </p:xfrm>
        <a:graphic>
          <a:graphicData uri="http://schemas.openxmlformats.org/drawingml/2006/table">
            <a:tbl>
              <a:tblPr firstRow="1" bandRow="1">
                <a:tableStyleId>{8A107856-5554-42FB-B03E-39F5DBC370BA}</a:tableStyleId>
              </a:tblPr>
              <a:tblGrid>
                <a:gridCol w="1497290">
                  <a:extLst>
                    <a:ext uri="{9D8B030D-6E8A-4147-A177-3AD203B41FA5}">
                      <a16:colId xmlns:a16="http://schemas.microsoft.com/office/drawing/2014/main" val="3949124415"/>
                    </a:ext>
                  </a:extLst>
                </a:gridCol>
                <a:gridCol w="1172464">
                  <a:extLst>
                    <a:ext uri="{9D8B030D-6E8A-4147-A177-3AD203B41FA5}">
                      <a16:colId xmlns:a16="http://schemas.microsoft.com/office/drawing/2014/main" val="3844783894"/>
                    </a:ext>
                  </a:extLst>
                </a:gridCol>
              </a:tblGrid>
              <a:tr h="0">
                <a:tc>
                  <a:txBody>
                    <a:bodyPr/>
                    <a:lstStyle/>
                    <a:p>
                      <a:r>
                        <a:rPr lang="en-NL" sz="1200" b="0" i="0" dirty="0">
                          <a:solidFill>
                            <a:schemeClr val="tx1"/>
                          </a:solidFill>
                          <a:latin typeface="Avenir Book" panose="02000503020000020003" pitchFamily="2" charset="0"/>
                          <a:ea typeface="Roboto Thin" panose="02000000000000000000" pitchFamily="2" charset="0"/>
                        </a:rPr>
                        <a:t>Woning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H</a:t>
                      </a:r>
                      <a:r>
                        <a:rPr lang="en-NL" sz="1200" b="0" i="0" dirty="0">
                          <a:solidFill>
                            <a:schemeClr val="tx1"/>
                          </a:solidFill>
                          <a:latin typeface="Avenir Book" panose="02000503020000020003" pitchFamily="2" charset="0"/>
                          <a:ea typeface="Roboto Thin" panose="02000000000000000000" pitchFamily="2" charset="0"/>
                        </a:rPr>
                        <a:t>uur-appartement uit 1978,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990,- per maand</a:t>
                      </a:r>
                    </a:p>
                  </a:txBody>
                  <a:tcPr>
                    <a:noFill/>
                  </a:tcPr>
                </a:tc>
                <a:extLst>
                  <a:ext uri="{0D108BD9-81ED-4DB2-BD59-A6C34878D82A}">
                    <a16:rowId xmlns:a16="http://schemas.microsoft.com/office/drawing/2014/main" val="223495752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Auto</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J</a:t>
                      </a:r>
                      <a:r>
                        <a:rPr lang="en-NL" sz="1200" b="0" i="0" dirty="0">
                          <a:solidFill>
                            <a:schemeClr val="tx1"/>
                          </a:solidFill>
                          <a:latin typeface="Avenir Book" panose="02000503020000020003" pitchFamily="2" charset="0"/>
                          <a:ea typeface="Roboto Thin" panose="02000000000000000000" pitchFamily="2" charset="0"/>
                        </a:rPr>
                        <a:t>a,</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15.000 km per jaar</a:t>
                      </a:r>
                    </a:p>
                  </a:txBody>
                  <a:tcPr>
                    <a:noFill/>
                  </a:tcPr>
                </a:tc>
                <a:extLst>
                  <a:ext uri="{0D108BD9-81ED-4DB2-BD59-A6C34878D82A}">
                    <a16:rowId xmlns:a16="http://schemas.microsoft.com/office/drawing/2014/main" val="2103046121"/>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Energie en lokale lasten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224,-</a:t>
                      </a:r>
                    </a:p>
                  </a:txBody>
                  <a:tcPr>
                    <a:noFill/>
                  </a:tcPr>
                </a:tc>
                <a:extLst>
                  <a:ext uri="{0D108BD9-81ED-4DB2-BD59-A6C34878D82A}">
                    <a16:rowId xmlns:a16="http://schemas.microsoft.com/office/drawing/2014/main" val="84285836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Verzekeringen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200,-</a:t>
                      </a:r>
                    </a:p>
                  </a:txBody>
                  <a:tcPr>
                    <a:noFill/>
                  </a:tcPr>
                </a:tc>
                <a:extLst>
                  <a:ext uri="{0D108BD9-81ED-4DB2-BD59-A6C34878D82A}">
                    <a16:rowId xmlns:a16="http://schemas.microsoft.com/office/drawing/2014/main" val="85454374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Abonnementen (streaming, telefoon etc.)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66,-</a:t>
                      </a:r>
                    </a:p>
                  </a:txBody>
                  <a:tcPr>
                    <a:noFill/>
                  </a:tcPr>
                </a:tc>
                <a:extLst>
                  <a:ext uri="{0D108BD9-81ED-4DB2-BD59-A6C34878D82A}">
                    <a16:rowId xmlns:a16="http://schemas.microsoft.com/office/drawing/2014/main" val="309216372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Vervoer (fietsonderhoud, ov)</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369,-</a:t>
                      </a:r>
                    </a:p>
                  </a:txBody>
                  <a:tcPr>
                    <a:noFill/>
                  </a:tcPr>
                </a:tc>
                <a:extLst>
                  <a:ext uri="{0D108BD9-81ED-4DB2-BD59-A6C34878D82A}">
                    <a16:rowId xmlns:a16="http://schemas.microsoft.com/office/drawing/2014/main" val="94757356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Boodschappen</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287,-</a:t>
                      </a:r>
                    </a:p>
                  </a:txBody>
                  <a:tcPr>
                    <a:noFill/>
                  </a:tcPr>
                </a:tc>
                <a:extLst>
                  <a:ext uri="{0D108BD9-81ED-4DB2-BD59-A6C34878D82A}">
                    <a16:rowId xmlns:a16="http://schemas.microsoft.com/office/drawing/2014/main" val="168349723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Kleding</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85,-</a:t>
                      </a:r>
                    </a:p>
                  </a:txBody>
                  <a:tcPr>
                    <a:noFill/>
                  </a:tcPr>
                </a:tc>
                <a:extLst>
                  <a:ext uri="{0D108BD9-81ED-4DB2-BD59-A6C34878D82A}">
                    <a16:rowId xmlns:a16="http://schemas.microsoft.com/office/drawing/2014/main" val="3356360010"/>
                  </a:ext>
                </a:extLst>
              </a:tr>
              <a:tr h="264583">
                <a:tc>
                  <a:txBody>
                    <a:bodyPr/>
                    <a:lstStyle/>
                    <a:p>
                      <a:r>
                        <a:rPr lang="en-GB" sz="1200" b="0" i="0" dirty="0">
                          <a:solidFill>
                            <a:schemeClr val="tx1"/>
                          </a:solidFill>
                          <a:latin typeface="Avenir Book" panose="02000503020000020003" pitchFamily="2" charset="0"/>
                          <a:ea typeface="Roboto Thin" panose="02000000000000000000" pitchFamily="2" charset="0"/>
                        </a:rPr>
                        <a:t>I</a:t>
                      </a:r>
                      <a:r>
                        <a:rPr lang="en-NL" sz="1200" b="0" i="0" dirty="0">
                          <a:solidFill>
                            <a:schemeClr val="tx1"/>
                          </a:solidFill>
                          <a:latin typeface="Avenir Book" panose="02000503020000020003" pitchFamily="2" charset="0"/>
                          <a:ea typeface="Roboto Thin" panose="02000000000000000000" pitchFamily="2" charset="0"/>
                        </a:rPr>
                        <a:t>nboedel (meubels, balkon)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100,-</a:t>
                      </a:r>
                    </a:p>
                  </a:txBody>
                  <a:tcPr>
                    <a:noFill/>
                  </a:tcPr>
                </a:tc>
                <a:extLst>
                  <a:ext uri="{0D108BD9-81ED-4DB2-BD59-A6C34878D82A}">
                    <a16:rowId xmlns:a16="http://schemas.microsoft.com/office/drawing/2014/main" val="2955461486"/>
                  </a:ext>
                </a:extLst>
              </a:tr>
              <a:tr h="125275">
                <a:tc>
                  <a:txBody>
                    <a:bodyPr/>
                    <a:lstStyle/>
                    <a:p>
                      <a:r>
                        <a:rPr lang="en-NL" sz="1200" b="0" i="0" dirty="0">
                          <a:solidFill>
                            <a:schemeClr val="tx1"/>
                          </a:solidFill>
                          <a:latin typeface="Avenir Book" panose="02000503020000020003" pitchFamily="2" charset="0"/>
                          <a:ea typeface="Roboto Thin" panose="02000000000000000000" pitchFamily="2" charset="0"/>
                        </a:rPr>
                        <a:t>Vrije tijd (gamen, kroeg, hobb</a:t>
                      </a:r>
                      <a:r>
                        <a:rPr lang="nl-NL" sz="1200" b="0" i="0" dirty="0">
                          <a:solidFill>
                            <a:schemeClr val="tx1"/>
                          </a:solidFill>
                          <a:latin typeface="Avenir Book" panose="02000503020000020003" pitchFamily="2" charset="0"/>
                          <a:ea typeface="Roboto Thin" panose="02000000000000000000" pitchFamily="2" charset="0"/>
                        </a:rPr>
                        <a:t>y’</a:t>
                      </a:r>
                      <a:r>
                        <a:rPr lang="en-NL" sz="1200" b="0" i="0">
                          <a:solidFill>
                            <a:schemeClr val="tx1"/>
                          </a:solidFill>
                          <a:latin typeface="Avenir Book" panose="02000503020000020003" pitchFamily="2" charset="0"/>
                          <a:ea typeface="Roboto Thin" panose="02000000000000000000" pitchFamily="2" charset="0"/>
                        </a:rPr>
                        <a:t>s)</a:t>
                      </a:r>
                      <a:endParaRPr lang="nl-NL" sz="1200" b="0" i="0" dirty="0">
                        <a:solidFill>
                          <a:schemeClr val="tx1"/>
                        </a:solidFill>
                        <a:latin typeface="Avenir Book" panose="02000503020000020003" pitchFamily="2" charset="0"/>
                        <a:ea typeface="Roboto Thin" panose="02000000000000000000" pitchFamily="2" charset="0"/>
                      </a:endParaRPr>
                    </a:p>
                    <a:p>
                      <a:endParaRPr lang="en-NL" sz="11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a:t>
                      </a:r>
                    </a:p>
                  </a:txBody>
                  <a:tcPr>
                    <a:noFill/>
                  </a:tcPr>
                </a:tc>
                <a:extLst>
                  <a:ext uri="{0D108BD9-81ED-4DB2-BD59-A6C34878D82A}">
                    <a16:rowId xmlns:a16="http://schemas.microsoft.com/office/drawing/2014/main" val="1180256836"/>
                  </a:ext>
                </a:extLst>
              </a:tr>
            </a:tbl>
          </a:graphicData>
        </a:graphic>
      </p:graphicFrame>
      <p:sp>
        <p:nvSpPr>
          <p:cNvPr id="9" name="TextBox 5">
            <a:extLst>
              <a:ext uri="{FF2B5EF4-FFF2-40B4-BE49-F238E27FC236}">
                <a16:creationId xmlns:a16="http://schemas.microsoft.com/office/drawing/2014/main" id="{9A105157-DA3E-8D99-A6B8-A9EC1F465E86}"/>
              </a:ext>
            </a:extLst>
          </p:cNvPr>
          <p:cNvSpPr txBox="1"/>
          <p:nvPr/>
        </p:nvSpPr>
        <p:spPr>
          <a:xfrm>
            <a:off x="6662503" y="595373"/>
            <a:ext cx="1877437"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Feiten en inkomsten</a:t>
            </a:r>
          </a:p>
        </p:txBody>
      </p:sp>
      <p:sp>
        <p:nvSpPr>
          <p:cNvPr id="10" name="TextBox 6">
            <a:extLst>
              <a:ext uri="{FF2B5EF4-FFF2-40B4-BE49-F238E27FC236}">
                <a16:creationId xmlns:a16="http://schemas.microsoft.com/office/drawing/2014/main" id="{563060AD-2623-4DCE-0054-35F07A8228A6}"/>
              </a:ext>
            </a:extLst>
          </p:cNvPr>
          <p:cNvSpPr txBox="1"/>
          <p:nvPr/>
        </p:nvSpPr>
        <p:spPr>
          <a:xfrm>
            <a:off x="9667719" y="595373"/>
            <a:ext cx="928459"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Uitgaven</a:t>
            </a:r>
          </a:p>
        </p:txBody>
      </p:sp>
      <p:sp>
        <p:nvSpPr>
          <p:cNvPr id="11" name="TextBox 7">
            <a:extLst>
              <a:ext uri="{FF2B5EF4-FFF2-40B4-BE49-F238E27FC236}">
                <a16:creationId xmlns:a16="http://schemas.microsoft.com/office/drawing/2014/main" id="{85B72902-2129-8B40-334E-60537EF931B3}"/>
              </a:ext>
            </a:extLst>
          </p:cNvPr>
          <p:cNvSpPr txBox="1"/>
          <p:nvPr/>
        </p:nvSpPr>
        <p:spPr>
          <a:xfrm>
            <a:off x="1996088" y="592949"/>
            <a:ext cx="2412840"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ZO ZIET SCHULD ERUIT</a:t>
            </a:r>
          </a:p>
        </p:txBody>
      </p:sp>
      <p:pic>
        <p:nvPicPr>
          <p:cNvPr id="13" name="Afbeelding 12">
            <a:extLst>
              <a:ext uri="{FF2B5EF4-FFF2-40B4-BE49-F238E27FC236}">
                <a16:creationId xmlns:a16="http://schemas.microsoft.com/office/drawing/2014/main" id="{515482CA-536D-4C77-2890-A179B433EFEB}"/>
              </a:ext>
            </a:extLst>
          </p:cNvPr>
          <p:cNvPicPr>
            <a:picLocks noChangeAspect="1"/>
          </p:cNvPicPr>
          <p:nvPr/>
        </p:nvPicPr>
        <p:blipFill>
          <a:blip r:embed="rId3"/>
          <a:stretch>
            <a:fillRect/>
          </a:stretch>
        </p:blipFill>
        <p:spPr>
          <a:xfrm>
            <a:off x="662040" y="1321531"/>
            <a:ext cx="5602228" cy="421484"/>
          </a:xfrm>
          <a:prstGeom prst="rect">
            <a:avLst/>
          </a:prstGeom>
        </p:spPr>
      </p:pic>
      <p:sp>
        <p:nvSpPr>
          <p:cNvPr id="14" name="TextBox 18">
            <a:extLst>
              <a:ext uri="{FF2B5EF4-FFF2-40B4-BE49-F238E27FC236}">
                <a16:creationId xmlns:a16="http://schemas.microsoft.com/office/drawing/2014/main" id="{5191541D-DB0D-4209-835C-5B801C050F6F}"/>
              </a:ext>
            </a:extLst>
          </p:cNvPr>
          <p:cNvSpPr txBox="1"/>
          <p:nvPr/>
        </p:nvSpPr>
        <p:spPr>
          <a:xfrm>
            <a:off x="1237286" y="1315954"/>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IN DE SCHULDEN…</a:t>
            </a:r>
          </a:p>
        </p:txBody>
      </p:sp>
      <p:sp>
        <p:nvSpPr>
          <p:cNvPr id="15" name="TextBox 29">
            <a:extLst>
              <a:ext uri="{FF2B5EF4-FFF2-40B4-BE49-F238E27FC236}">
                <a16:creationId xmlns:a16="http://schemas.microsoft.com/office/drawing/2014/main" id="{0F2C747A-23BE-CBF1-1361-CCB99B200B0B}"/>
              </a:ext>
            </a:extLst>
          </p:cNvPr>
          <p:cNvSpPr txBox="1"/>
          <p:nvPr/>
        </p:nvSpPr>
        <p:spPr>
          <a:xfrm>
            <a:off x="668865" y="1869110"/>
            <a:ext cx="4841574" cy="1442914"/>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dirty="0">
                <a:solidFill>
                  <a:schemeClr val="bg1"/>
                </a:solidFill>
                <a:latin typeface="Avenir Book" panose="02000503020000020003" pitchFamily="2" charset="0"/>
                <a:ea typeface="Roboto Light" panose="02000000000000000000" pitchFamily="2" charset="0"/>
              </a:rPr>
              <a:t>Het kan iedereen overkomen: schulden. Een paar keer je telefoonrekening vergeten, is al voldoende. Bespreek de schuld van Kay en kijk of het Nibud (Nationaal Instituut voor Budgetvoorlichting) kan helpen.</a:t>
            </a:r>
          </a:p>
        </p:txBody>
      </p:sp>
      <p:sp>
        <p:nvSpPr>
          <p:cNvPr id="16" name="TextBox 1">
            <a:extLst>
              <a:ext uri="{FF2B5EF4-FFF2-40B4-BE49-F238E27FC236}">
                <a16:creationId xmlns:a16="http://schemas.microsoft.com/office/drawing/2014/main" id="{A246F9A4-CEE3-175B-E378-6D87F0D3DB62}"/>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683539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346D984D-A16E-7325-2FE3-138E7AE4CFD4}"/>
              </a:ext>
            </a:extLst>
          </p:cNvPr>
          <p:cNvSpPr txBox="1"/>
          <p:nvPr/>
        </p:nvSpPr>
        <p:spPr>
          <a:xfrm>
            <a:off x="1996088" y="592949"/>
            <a:ext cx="2412840"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ZO ZIET SCHULD ERUIT</a:t>
            </a:r>
          </a:p>
        </p:txBody>
      </p:sp>
      <p:grpSp>
        <p:nvGrpSpPr>
          <p:cNvPr id="3" name="Group 1">
            <a:extLst>
              <a:ext uri="{FF2B5EF4-FFF2-40B4-BE49-F238E27FC236}">
                <a16:creationId xmlns:a16="http://schemas.microsoft.com/office/drawing/2014/main" id="{093189ED-FEAF-BA14-1073-B5D319646D52}"/>
              </a:ext>
            </a:extLst>
          </p:cNvPr>
          <p:cNvGrpSpPr/>
          <p:nvPr/>
        </p:nvGrpSpPr>
        <p:grpSpPr>
          <a:xfrm>
            <a:off x="3014849" y="1423594"/>
            <a:ext cx="2981380" cy="2274959"/>
            <a:chOff x="7112234" y="563810"/>
            <a:chExt cx="3599728" cy="2597626"/>
          </a:xfrm>
          <a:effectLst>
            <a:outerShdw dist="50800" dir="3000000" algn="tl" rotWithShape="0">
              <a:prstClr val="black"/>
            </a:outerShdw>
          </a:effectLst>
        </p:grpSpPr>
        <p:pic>
          <p:nvPicPr>
            <p:cNvPr id="4" name="Picture 2">
              <a:extLst>
                <a:ext uri="{FF2B5EF4-FFF2-40B4-BE49-F238E27FC236}">
                  <a16:creationId xmlns:a16="http://schemas.microsoft.com/office/drawing/2014/main" id="{272F4439-36AF-4505-54DA-BC1DAAAC0E0A}"/>
                </a:ext>
              </a:extLst>
            </p:cNvPr>
            <p:cNvPicPr>
              <a:picLocks noChangeAspect="1"/>
            </p:cNvPicPr>
            <p:nvPr/>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l="21581" t="72658" r="57502" b="4701"/>
            <a:stretch/>
          </p:blipFill>
          <p:spPr>
            <a:xfrm>
              <a:off x="7112234" y="563810"/>
              <a:ext cx="3599728" cy="2597626"/>
            </a:xfrm>
            <a:prstGeom prst="rect">
              <a:avLst/>
            </a:prstGeom>
          </p:spPr>
        </p:pic>
        <p:sp>
          <p:nvSpPr>
            <p:cNvPr id="5" name="TextBox 3">
              <a:extLst>
                <a:ext uri="{FF2B5EF4-FFF2-40B4-BE49-F238E27FC236}">
                  <a16:creationId xmlns:a16="http://schemas.microsoft.com/office/drawing/2014/main" id="{DE27B4FF-4D76-6691-E3AA-BAA888DBD960}"/>
                </a:ext>
              </a:extLst>
            </p:cNvPr>
            <p:cNvSpPr txBox="1"/>
            <p:nvPr/>
          </p:nvSpPr>
          <p:spPr>
            <a:xfrm>
              <a:off x="8161621" y="1149714"/>
              <a:ext cx="2060292" cy="1097925"/>
            </a:xfrm>
            <a:prstGeom prst="rect">
              <a:avLst/>
            </a:prstGeom>
            <a:noFill/>
          </p:spPr>
          <p:txBody>
            <a:bodyPr wrap="square" rtlCol="0">
              <a:spAutoFit/>
            </a:bodyPr>
            <a:lstStyle/>
            <a:p>
              <a:pPr algn="ctr">
                <a:lnSpc>
                  <a:spcPct val="150000"/>
                </a:lnSpc>
              </a:pPr>
              <a:r>
                <a:rPr lang="en-NL" sz="1300" dirty="0">
                  <a:solidFill>
                    <a:schemeClr val="accent3"/>
                  </a:solidFill>
                  <a:latin typeface="Avenir Book" panose="02000503020000020003" pitchFamily="2" charset="0"/>
                </a:rPr>
                <a:t>Wat zijn Kays totale uitgaven in een maand?</a:t>
              </a:r>
            </a:p>
          </p:txBody>
        </p:sp>
      </p:grpSp>
      <p:grpSp>
        <p:nvGrpSpPr>
          <p:cNvPr id="6" name="Group 4">
            <a:extLst>
              <a:ext uri="{FF2B5EF4-FFF2-40B4-BE49-F238E27FC236}">
                <a16:creationId xmlns:a16="http://schemas.microsoft.com/office/drawing/2014/main" id="{F061CAE8-405F-CF84-9FC4-D8166DCF9BC1}"/>
              </a:ext>
            </a:extLst>
          </p:cNvPr>
          <p:cNvGrpSpPr/>
          <p:nvPr/>
        </p:nvGrpSpPr>
        <p:grpSpPr>
          <a:xfrm>
            <a:off x="766019" y="1382492"/>
            <a:ext cx="2320220" cy="2069998"/>
            <a:chOff x="8832492" y="1123220"/>
            <a:chExt cx="2320220" cy="2069998"/>
          </a:xfrm>
          <a:effectLst>
            <a:outerShdw dist="50800" dir="3000000" algn="tl" rotWithShape="0">
              <a:prstClr val="black"/>
            </a:outerShdw>
          </a:effectLst>
        </p:grpSpPr>
        <p:pic>
          <p:nvPicPr>
            <p:cNvPr id="7" name="Picture 5">
              <a:extLst>
                <a:ext uri="{FF2B5EF4-FFF2-40B4-BE49-F238E27FC236}">
                  <a16:creationId xmlns:a16="http://schemas.microsoft.com/office/drawing/2014/main" id="{5051C235-DAEE-32CE-3CAE-93A66F67BFAA}"/>
                </a:ext>
              </a:extLst>
            </p:cNvPr>
            <p:cNvPicPr>
              <a:picLocks noChangeAspect="1"/>
            </p:cNvPicPr>
            <p:nvPr/>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l="59689" t="36699" r="21797" b="35313"/>
            <a:stretch/>
          </p:blipFill>
          <p:spPr>
            <a:xfrm>
              <a:off x="8832492" y="1123220"/>
              <a:ext cx="2320220" cy="2069998"/>
            </a:xfrm>
            <a:prstGeom prst="rect">
              <a:avLst/>
            </a:prstGeom>
          </p:spPr>
        </p:pic>
        <p:sp>
          <p:nvSpPr>
            <p:cNvPr id="8" name="TextBox 6">
              <a:extLst>
                <a:ext uri="{FF2B5EF4-FFF2-40B4-BE49-F238E27FC236}">
                  <a16:creationId xmlns:a16="http://schemas.microsoft.com/office/drawing/2014/main" id="{36E338F4-56CA-554C-3191-76DB2619FF24}"/>
                </a:ext>
              </a:extLst>
            </p:cNvPr>
            <p:cNvSpPr txBox="1"/>
            <p:nvPr/>
          </p:nvSpPr>
          <p:spPr>
            <a:xfrm>
              <a:off x="9149585" y="1561785"/>
              <a:ext cx="1541688" cy="661463"/>
            </a:xfrm>
            <a:prstGeom prst="rect">
              <a:avLst/>
            </a:prstGeom>
            <a:noFill/>
          </p:spPr>
          <p:txBody>
            <a:bodyPr wrap="square" rtlCol="0">
              <a:spAutoFit/>
            </a:bodyPr>
            <a:lstStyle/>
            <a:p>
              <a:pPr algn="ctr">
                <a:lnSpc>
                  <a:spcPct val="150000"/>
                </a:lnSpc>
              </a:pPr>
              <a:r>
                <a:rPr lang="en-NL" sz="1300" dirty="0">
                  <a:solidFill>
                    <a:schemeClr val="accent3"/>
                  </a:solidFill>
                  <a:latin typeface="Avenir Book" panose="02000503020000020003" pitchFamily="2" charset="0"/>
                </a:rPr>
                <a:t>Wat is het totaal aan inkomsten?</a:t>
              </a:r>
            </a:p>
          </p:txBody>
        </p:sp>
      </p:grpSp>
      <p:sp>
        <p:nvSpPr>
          <p:cNvPr id="9" name="Rectangle 33">
            <a:extLst>
              <a:ext uri="{FF2B5EF4-FFF2-40B4-BE49-F238E27FC236}">
                <a16:creationId xmlns:a16="http://schemas.microsoft.com/office/drawing/2014/main" id="{33A92910-EEF9-3D6A-B844-4F80372578AC}"/>
              </a:ext>
            </a:extLst>
          </p:cNvPr>
          <p:cNvSpPr/>
          <p:nvPr/>
        </p:nvSpPr>
        <p:spPr>
          <a:xfrm>
            <a:off x="662040" y="3597458"/>
            <a:ext cx="4848399" cy="3139200"/>
          </a:xfrm>
          <a:prstGeom prst="rect">
            <a:avLst/>
          </a:prstGeom>
          <a:solidFill>
            <a:srgbClr val="32549B"/>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0" name="Picture 31" descr="A screenshot of a cell phone&#10;&#10;Description automatically generated">
            <a:extLst>
              <a:ext uri="{FF2B5EF4-FFF2-40B4-BE49-F238E27FC236}">
                <a16:creationId xmlns:a16="http://schemas.microsoft.com/office/drawing/2014/main" id="{8745CF9F-89A4-6411-487B-C1854B2E9EC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66019" y="3712110"/>
            <a:ext cx="2185866" cy="2939080"/>
          </a:xfrm>
          <a:prstGeom prst="rect">
            <a:avLst/>
          </a:prstGeom>
        </p:spPr>
      </p:pic>
      <p:sp>
        <p:nvSpPr>
          <p:cNvPr id="11" name="TextBox 37">
            <a:extLst>
              <a:ext uri="{FF2B5EF4-FFF2-40B4-BE49-F238E27FC236}">
                <a16:creationId xmlns:a16="http://schemas.microsoft.com/office/drawing/2014/main" id="{A19579D7-8896-B5CF-27AB-73203BF364AF}"/>
              </a:ext>
            </a:extLst>
          </p:cNvPr>
          <p:cNvSpPr txBox="1"/>
          <p:nvPr/>
        </p:nvSpPr>
        <p:spPr>
          <a:xfrm>
            <a:off x="3022077" y="3626045"/>
            <a:ext cx="2332425" cy="2765372"/>
          </a:xfrm>
          <a:prstGeom prst="rect">
            <a:avLst/>
          </a:prstGeom>
          <a:noFill/>
        </p:spPr>
        <p:txBody>
          <a:bodyPr wrap="square" rtlCol="0">
            <a:spAutoFit/>
          </a:bodyPr>
          <a:lstStyle/>
          <a:p>
            <a:pPr>
              <a:lnSpc>
                <a:spcPct val="150000"/>
              </a:lnSpc>
            </a:pPr>
            <a:r>
              <a:rPr lang="en-GB" sz="1300" dirty="0">
                <a:solidFill>
                  <a:schemeClr val="bg1"/>
                </a:solidFill>
                <a:effectLst/>
                <a:latin typeface="Avenir Book" panose="02000503020000020003" pitchFamily="2" charset="0"/>
                <a:ea typeface="Roboto Thin" panose="02000000000000000000" pitchFamily="2" charset="0"/>
              </a:rPr>
              <a:t>Naam: Kay</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Leeftijd</a:t>
            </a:r>
            <a:r>
              <a:rPr lang="en-GB" sz="1300" dirty="0">
                <a:solidFill>
                  <a:schemeClr val="bg1"/>
                </a:solidFill>
                <a:latin typeface="Avenir Book" panose="02000503020000020003" pitchFamily="2" charset="0"/>
                <a:ea typeface="Roboto Thin" panose="02000000000000000000" pitchFamily="2" charset="0"/>
              </a:rPr>
              <a:t>: 22 </a:t>
            </a:r>
          </a:p>
          <a:p>
            <a:pPr>
              <a:lnSpc>
                <a:spcPct val="150000"/>
              </a:lnSpc>
            </a:pPr>
            <a:r>
              <a:rPr lang="en-GB" sz="1300" dirty="0">
                <a:solidFill>
                  <a:schemeClr val="bg1"/>
                </a:solidFill>
                <a:latin typeface="Avenir Book" panose="02000503020000020003" pitchFamily="2" charset="0"/>
                <a:ea typeface="Roboto Thin" panose="02000000000000000000" pitchFamily="2" charset="0"/>
              </a:rPr>
              <a:t>Schuld: </a:t>
            </a:r>
            <a:r>
              <a:rPr lang="en-NL" sz="1300" b="0" i="0">
                <a:solidFill>
                  <a:schemeClr val="bg1"/>
                </a:solidFill>
                <a:latin typeface="Avenir Book" panose="02000503020000020003" pitchFamily="2" charset="0"/>
                <a:ea typeface="Roboto Thin" panose="02000000000000000000" pitchFamily="2" charset="0"/>
              </a:rPr>
              <a:t>€</a:t>
            </a:r>
            <a:r>
              <a:rPr lang="en-GB" sz="1300" dirty="0">
                <a:solidFill>
                  <a:schemeClr val="bg1"/>
                </a:solidFill>
                <a:latin typeface="Avenir Book" panose="02000503020000020003" pitchFamily="2" charset="0"/>
                <a:ea typeface="Roboto Thin" panose="02000000000000000000" pitchFamily="2" charset="0"/>
              </a:rPr>
              <a:t>13.000,-</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Reden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overzicht</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verloren</a:t>
            </a:r>
            <a:r>
              <a:rPr lang="en-GB" sz="1300" dirty="0">
                <a:solidFill>
                  <a:schemeClr val="bg1"/>
                </a:solidFill>
                <a:latin typeface="Avenir Book" panose="02000503020000020003" pitchFamily="2" charset="0"/>
                <a:ea typeface="Roboto Thin" panose="02000000000000000000" pitchFamily="2" charset="0"/>
              </a:rPr>
              <a:t> over </a:t>
            </a:r>
            <a:r>
              <a:rPr lang="en-GB" sz="1300" dirty="0" err="1">
                <a:solidFill>
                  <a:schemeClr val="bg1"/>
                </a:solidFill>
                <a:latin typeface="Avenir Book" panose="02000503020000020003" pitchFamily="2" charset="0"/>
                <a:ea typeface="Roboto Thin" panose="02000000000000000000" pitchFamily="2" charset="0"/>
              </a:rPr>
              <a:t>achteraf</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Kay had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weinig</a:t>
            </a:r>
            <a:r>
              <a:rPr lang="en-GB" sz="1300" dirty="0">
                <a:solidFill>
                  <a:schemeClr val="bg1"/>
                </a:solidFill>
                <a:latin typeface="Avenir Book" panose="02000503020000020003" pitchFamily="2" charset="0"/>
                <a:ea typeface="Roboto Thin" panose="02000000000000000000" pitchFamily="2" charset="0"/>
              </a:rPr>
              <a:t> geld om de </a:t>
            </a:r>
            <a:r>
              <a:rPr lang="en-GB" sz="1300" dirty="0" err="1">
                <a:solidFill>
                  <a:schemeClr val="bg1"/>
                </a:solidFill>
                <a:latin typeface="Avenir Book" panose="02000503020000020003" pitchFamily="2" charset="0"/>
                <a:ea typeface="Roboto Thin" panose="02000000000000000000" pitchFamily="2" charset="0"/>
              </a:rPr>
              <a:t>uiteindelijke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rekening</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en</a:t>
            </a:r>
            <a:r>
              <a:rPr lang="en-GB" sz="1300" dirty="0">
                <a:solidFill>
                  <a:schemeClr val="bg1"/>
                </a:solidFill>
                <a:latin typeface="Avenir Book" panose="02000503020000020003" pitchFamily="2" charset="0"/>
                <a:ea typeface="Roboto Thin" panose="02000000000000000000" pitchFamily="2" charset="0"/>
              </a:rPr>
              <a:t> de </a:t>
            </a:r>
            <a:r>
              <a:rPr lang="en-GB" sz="1300" dirty="0" err="1">
                <a:solidFill>
                  <a:schemeClr val="bg1"/>
                </a:solidFill>
                <a:latin typeface="Avenir Book" panose="02000503020000020003" pitchFamily="2" charset="0"/>
                <a:ea typeface="Roboto Thin" panose="02000000000000000000" pitchFamily="2" charset="0"/>
              </a:rPr>
              <a:t>kosten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liepen</a:t>
            </a:r>
            <a:r>
              <a:rPr lang="en-GB" sz="1300" dirty="0">
                <a:solidFill>
                  <a:schemeClr val="bg1"/>
                </a:solidFill>
                <a:latin typeface="Avenir Book" panose="02000503020000020003" pitchFamily="2" charset="0"/>
                <a:ea typeface="Roboto Thin" panose="02000000000000000000" pitchFamily="2" charset="0"/>
              </a:rPr>
              <a:t> zo </a:t>
            </a:r>
            <a:r>
              <a:rPr lang="en-GB" sz="1300" dirty="0" err="1">
                <a:solidFill>
                  <a:schemeClr val="bg1"/>
                </a:solidFill>
                <a:latin typeface="Avenir Book" panose="02000503020000020003" pitchFamily="2" charset="0"/>
                <a:ea typeface="Roboto Thin" panose="02000000000000000000" pitchFamily="2" charset="0"/>
              </a:rPr>
              <a:t>uit</a:t>
            </a:r>
            <a:r>
              <a:rPr lang="en-GB" sz="1300" dirty="0">
                <a:solidFill>
                  <a:schemeClr val="bg1"/>
                </a:solidFill>
                <a:latin typeface="Avenir Book" panose="02000503020000020003" pitchFamily="2" charset="0"/>
                <a:ea typeface="Roboto Thin" panose="02000000000000000000" pitchFamily="2" charset="0"/>
              </a:rPr>
              <a:t> de hand</a:t>
            </a:r>
            <a:r>
              <a:rPr lang="en-GB" sz="1300" dirty="0">
                <a:solidFill>
                  <a:srgbClr val="E5D7BC"/>
                </a:solidFill>
                <a:latin typeface="Roboto Thin" panose="02000000000000000000" pitchFamily="2" charset="0"/>
                <a:ea typeface="Roboto Thin" panose="02000000000000000000" pitchFamily="2" charset="0"/>
              </a:rPr>
              <a:t>. </a:t>
            </a:r>
          </a:p>
        </p:txBody>
      </p:sp>
      <p:sp>
        <p:nvSpPr>
          <p:cNvPr id="12" name="Rectangle 2">
            <a:extLst>
              <a:ext uri="{FF2B5EF4-FFF2-40B4-BE49-F238E27FC236}">
                <a16:creationId xmlns:a16="http://schemas.microsoft.com/office/drawing/2014/main" id="{F10ABF16-37FA-7094-02E3-ED883C7FA4F7}"/>
              </a:ext>
            </a:extLst>
          </p:cNvPr>
          <p:cNvSpPr/>
          <p:nvPr/>
        </p:nvSpPr>
        <p:spPr>
          <a:xfrm>
            <a:off x="6503159" y="568959"/>
            <a:ext cx="5079619" cy="6107842"/>
          </a:xfrm>
          <a:prstGeom prst="rect">
            <a:avLst/>
          </a:prstGeom>
          <a:solidFill>
            <a:srgbClr val="E5D7BC"/>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aphicFrame>
        <p:nvGraphicFramePr>
          <p:cNvPr id="13" name="Table 3">
            <a:extLst>
              <a:ext uri="{FF2B5EF4-FFF2-40B4-BE49-F238E27FC236}">
                <a16:creationId xmlns:a16="http://schemas.microsoft.com/office/drawing/2014/main" id="{DBC91850-DDF3-5E02-0FE5-1CBD6F55D314}"/>
              </a:ext>
            </a:extLst>
          </p:cNvPr>
          <p:cNvGraphicFramePr>
            <a:graphicFrameLocks noGrp="1"/>
          </p:cNvGraphicFramePr>
          <p:nvPr/>
        </p:nvGraphicFramePr>
        <p:xfrm>
          <a:off x="6634290" y="1016001"/>
          <a:ext cx="2033995" cy="5471160"/>
        </p:xfrm>
        <a:graphic>
          <a:graphicData uri="http://schemas.openxmlformats.org/drawingml/2006/table">
            <a:tbl>
              <a:tblPr firstRow="1" bandRow="1">
                <a:tableStyleId>{8A107856-5554-42FB-B03E-39F5DBC370BA}</a:tableStyleId>
              </a:tblPr>
              <a:tblGrid>
                <a:gridCol w="1211488">
                  <a:extLst>
                    <a:ext uri="{9D8B030D-6E8A-4147-A177-3AD203B41FA5}">
                      <a16:colId xmlns:a16="http://schemas.microsoft.com/office/drawing/2014/main" val="3654860008"/>
                    </a:ext>
                  </a:extLst>
                </a:gridCol>
                <a:gridCol w="822507">
                  <a:extLst>
                    <a:ext uri="{9D8B030D-6E8A-4147-A177-3AD203B41FA5}">
                      <a16:colId xmlns:a16="http://schemas.microsoft.com/office/drawing/2014/main" val="335446111"/>
                    </a:ext>
                  </a:extLst>
                </a:gridCol>
              </a:tblGrid>
              <a:tr h="508017">
                <a:tc>
                  <a:txBody>
                    <a:bodyPr/>
                    <a:lstStyle/>
                    <a:p>
                      <a:r>
                        <a:rPr lang="en-NL" sz="1200" b="0" i="0" dirty="0">
                          <a:solidFill>
                            <a:schemeClr val="tx1"/>
                          </a:solidFill>
                          <a:latin typeface="Avenir Book" panose="02000503020000020003" pitchFamily="2" charset="0"/>
                          <a:ea typeface="Roboto Thin" panose="02000000000000000000" pitchFamily="2" charset="0"/>
                        </a:rPr>
                        <a:t>Betalings-achterstand</a:t>
                      </a:r>
                    </a:p>
                  </a:txBody>
                  <a:tcPr>
                    <a:noFill/>
                  </a:tcPr>
                </a:tc>
                <a:tc>
                  <a:txBody>
                    <a:bodyPr/>
                    <a:lstStyle/>
                    <a:p>
                      <a:r>
                        <a:rPr lang="en-NL" sz="1200" b="0" i="0" dirty="0">
                          <a:solidFill>
                            <a:schemeClr val="tx1"/>
                          </a:solidFill>
                          <a:latin typeface="Avenir Book" panose="02000503020000020003" pitchFamily="2" charset="0"/>
                          <a:ea typeface="Roboto Thin" panose="02000000000000000000" pitchFamily="2" charset="0"/>
                        </a:rPr>
                        <a:t>Ja,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13.000,-</a:t>
                      </a:r>
                    </a:p>
                  </a:txBody>
                  <a:tcPr>
                    <a:noFill/>
                  </a:tcPr>
                </a:tc>
                <a:extLst>
                  <a:ext uri="{0D108BD9-81ED-4DB2-BD59-A6C34878D82A}">
                    <a16:rowId xmlns:a16="http://schemas.microsoft.com/office/drawing/2014/main" val="1158875682"/>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Dreiging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uithuiszetting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a:t>
                      </a:r>
                      <a:r>
                        <a:rPr lang="en-GB" sz="1200" b="0" i="0" dirty="0" err="1">
                          <a:solidFill>
                            <a:schemeClr val="tx1"/>
                          </a:solidFill>
                          <a:latin typeface="Avenir Book" panose="02000503020000020003" pitchFamily="2" charset="0"/>
                          <a:ea typeface="Roboto Thin" panose="02000000000000000000" pitchFamily="2" charset="0"/>
                        </a:rPr>
                        <a:t>gelukkig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niet</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35358542"/>
                  </a:ext>
                </a:extLst>
              </a:tr>
              <a:tr h="920781">
                <a:tc>
                  <a:txBody>
                    <a:bodyPr/>
                    <a:lstStyle/>
                    <a:p>
                      <a:r>
                        <a:rPr lang="en-GB" sz="1200" b="0" i="0" dirty="0" err="1">
                          <a:solidFill>
                            <a:schemeClr val="tx1"/>
                          </a:solidFill>
                          <a:latin typeface="Avenir Book" panose="02000503020000020003" pitchFamily="2" charset="0"/>
                          <a:ea typeface="Roboto Thin" panose="02000000000000000000" pitchFamily="2" charset="0"/>
                        </a:rPr>
                        <a:t>Loonbeslag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maar er is mee </a:t>
                      </a:r>
                      <a:r>
                        <a:rPr lang="en-GB" sz="1200" b="0" i="0" dirty="0" err="1">
                          <a:solidFill>
                            <a:schemeClr val="tx1"/>
                          </a:solidFill>
                          <a:latin typeface="Avenir Book" panose="02000503020000020003" pitchFamily="2" charset="0"/>
                          <a:ea typeface="Roboto Thin" panose="02000000000000000000" pitchFamily="2" charset="0"/>
                        </a:rPr>
                        <a:t>gedreigd</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767007380"/>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Thuiswonende</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kinderen</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1564712552"/>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Samen</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wonend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2063369634"/>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Netto</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vakantiegeld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GB" sz="1200" b="0" i="0" dirty="0">
                          <a:solidFill>
                            <a:schemeClr val="tx1"/>
                          </a:solidFill>
                          <a:latin typeface="Avenir Book" panose="02000503020000020003" pitchFamily="2" charset="0"/>
                          <a:ea typeface="Roboto Thin" panose="02000000000000000000" pitchFamily="2" charset="0"/>
                        </a:rPr>
                        <a:t>1159,- </a:t>
                      </a:r>
                    </a:p>
                  </a:txBody>
                  <a:tcPr>
                    <a:noFill/>
                  </a:tcPr>
                </a:tc>
                <a:extLst>
                  <a:ext uri="{0D108BD9-81ED-4DB2-BD59-A6C34878D82A}">
                    <a16:rowId xmlns:a16="http://schemas.microsoft.com/office/drawing/2014/main" val="16223051"/>
                  </a:ext>
                </a:extLst>
              </a:tr>
              <a:tr h="301635">
                <a:tc>
                  <a:txBody>
                    <a:bodyPr/>
                    <a:lstStyle/>
                    <a:p>
                      <a:r>
                        <a:rPr lang="en-NL" sz="1200" b="0" i="0" dirty="0">
                          <a:solidFill>
                            <a:schemeClr val="tx1"/>
                          </a:solidFill>
                          <a:latin typeface="Avenir Book" panose="02000503020000020003" pitchFamily="2" charset="0"/>
                          <a:ea typeface="Roboto Thin" panose="02000000000000000000" pitchFamily="2" charset="0"/>
                        </a:rPr>
                        <a:t>Zorgtoeslag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a:t>
                      </a:r>
                    </a:p>
                  </a:txBody>
                  <a:tcPr>
                    <a:noFill/>
                  </a:tcPr>
                </a:tc>
                <a:extLst>
                  <a:ext uri="{0D108BD9-81ED-4DB2-BD59-A6C34878D82A}">
                    <a16:rowId xmlns:a16="http://schemas.microsoft.com/office/drawing/2014/main" val="934821566"/>
                  </a:ext>
                </a:extLst>
              </a:tr>
              <a:tr h="508017">
                <a:tc>
                  <a:txBody>
                    <a:bodyPr/>
                    <a:lstStyle/>
                    <a:p>
                      <a:r>
                        <a:rPr lang="en-NL" sz="1200" b="0" i="0" dirty="0">
                          <a:solidFill>
                            <a:schemeClr val="tx1"/>
                          </a:solidFill>
                          <a:latin typeface="Avenir Book" panose="02000503020000020003" pitchFamily="2" charset="0"/>
                          <a:ea typeface="Roboto Thin" panose="02000000000000000000" pitchFamily="2" charset="0"/>
                        </a:rPr>
                        <a:t>Voorlopige teruggaaf</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339,-</a:t>
                      </a:r>
                    </a:p>
                  </a:txBody>
                  <a:tcPr>
                    <a:noFill/>
                  </a:tcPr>
                </a:tc>
                <a:extLst>
                  <a:ext uri="{0D108BD9-81ED-4DB2-BD59-A6C34878D82A}">
                    <a16:rowId xmlns:a16="http://schemas.microsoft.com/office/drawing/2014/main" val="3258428044"/>
                  </a:ext>
                </a:extLst>
              </a:tr>
              <a:tr h="787878">
                <a:tc>
                  <a:txBody>
                    <a:bodyPr/>
                    <a:lstStyle/>
                    <a:p>
                      <a:r>
                        <a:rPr lang="en-NL" sz="1200" b="0" i="0" dirty="0">
                          <a:solidFill>
                            <a:schemeClr val="tx1"/>
                          </a:solidFill>
                          <a:latin typeface="Avenir Book" panose="02000503020000020003" pitchFamily="2" charset="0"/>
                          <a:ea typeface="Roboto Thin" panose="02000000000000000000" pitchFamily="2" charset="0"/>
                        </a:rPr>
                        <a:t>Overige inkomsten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G</a:t>
                      </a:r>
                      <a:r>
                        <a:rPr lang="en-NL" sz="1200" b="0" i="0" dirty="0">
                          <a:solidFill>
                            <a:schemeClr val="tx1"/>
                          </a:solidFill>
                          <a:latin typeface="Avenir Book" panose="02000503020000020003" pitchFamily="2" charset="0"/>
                          <a:ea typeface="Roboto Thin" panose="02000000000000000000" pitchFamily="2" charset="0"/>
                        </a:rPr>
                        <a:t>een</a:t>
                      </a:r>
                    </a:p>
                  </a:txBody>
                  <a:tcPr>
                    <a:noFill/>
                  </a:tcPr>
                </a:tc>
                <a:extLst>
                  <a:ext uri="{0D108BD9-81ED-4DB2-BD59-A6C34878D82A}">
                    <a16:rowId xmlns:a16="http://schemas.microsoft.com/office/drawing/2014/main" val="2954416576"/>
                  </a:ext>
                </a:extLst>
              </a:tr>
            </a:tbl>
          </a:graphicData>
        </a:graphic>
      </p:graphicFrame>
      <p:graphicFrame>
        <p:nvGraphicFramePr>
          <p:cNvPr id="14" name="Table 4">
            <a:extLst>
              <a:ext uri="{FF2B5EF4-FFF2-40B4-BE49-F238E27FC236}">
                <a16:creationId xmlns:a16="http://schemas.microsoft.com/office/drawing/2014/main" id="{FF84EF53-FF48-8652-DA14-9241266ED7EB}"/>
              </a:ext>
            </a:extLst>
          </p:cNvPr>
          <p:cNvGraphicFramePr>
            <a:graphicFrameLocks noGrp="1"/>
          </p:cNvGraphicFramePr>
          <p:nvPr/>
        </p:nvGraphicFramePr>
        <p:xfrm>
          <a:off x="8809466" y="1016001"/>
          <a:ext cx="2669754" cy="5471160"/>
        </p:xfrm>
        <a:graphic>
          <a:graphicData uri="http://schemas.openxmlformats.org/drawingml/2006/table">
            <a:tbl>
              <a:tblPr firstRow="1" bandRow="1">
                <a:tableStyleId>{8A107856-5554-42FB-B03E-39F5DBC370BA}</a:tableStyleId>
              </a:tblPr>
              <a:tblGrid>
                <a:gridCol w="1497290">
                  <a:extLst>
                    <a:ext uri="{9D8B030D-6E8A-4147-A177-3AD203B41FA5}">
                      <a16:colId xmlns:a16="http://schemas.microsoft.com/office/drawing/2014/main" val="3949124415"/>
                    </a:ext>
                  </a:extLst>
                </a:gridCol>
                <a:gridCol w="1172464">
                  <a:extLst>
                    <a:ext uri="{9D8B030D-6E8A-4147-A177-3AD203B41FA5}">
                      <a16:colId xmlns:a16="http://schemas.microsoft.com/office/drawing/2014/main" val="3844783894"/>
                    </a:ext>
                  </a:extLst>
                </a:gridCol>
              </a:tblGrid>
              <a:tr h="0">
                <a:tc>
                  <a:txBody>
                    <a:bodyPr/>
                    <a:lstStyle/>
                    <a:p>
                      <a:r>
                        <a:rPr lang="en-NL" sz="1200" b="0" i="0" dirty="0">
                          <a:solidFill>
                            <a:schemeClr val="tx1"/>
                          </a:solidFill>
                          <a:latin typeface="Avenir Book" panose="02000503020000020003" pitchFamily="2" charset="0"/>
                          <a:ea typeface="Roboto Thin" panose="02000000000000000000" pitchFamily="2" charset="0"/>
                        </a:rPr>
                        <a:t>Woning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H</a:t>
                      </a:r>
                      <a:r>
                        <a:rPr lang="en-NL" sz="1200" b="0" i="0" dirty="0">
                          <a:solidFill>
                            <a:schemeClr val="tx1"/>
                          </a:solidFill>
                          <a:latin typeface="Avenir Book" panose="02000503020000020003" pitchFamily="2" charset="0"/>
                          <a:ea typeface="Roboto Thin" panose="02000000000000000000" pitchFamily="2" charset="0"/>
                        </a:rPr>
                        <a:t>uur-appartement uit 1978,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990,- per maand</a:t>
                      </a:r>
                    </a:p>
                  </a:txBody>
                  <a:tcPr>
                    <a:noFill/>
                  </a:tcPr>
                </a:tc>
                <a:extLst>
                  <a:ext uri="{0D108BD9-81ED-4DB2-BD59-A6C34878D82A}">
                    <a16:rowId xmlns:a16="http://schemas.microsoft.com/office/drawing/2014/main" val="223495752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Auto</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J</a:t>
                      </a:r>
                      <a:r>
                        <a:rPr lang="en-NL" sz="1200" b="0" i="0" dirty="0">
                          <a:solidFill>
                            <a:schemeClr val="tx1"/>
                          </a:solidFill>
                          <a:latin typeface="Avenir Book" panose="02000503020000020003" pitchFamily="2" charset="0"/>
                          <a:ea typeface="Roboto Thin" panose="02000000000000000000" pitchFamily="2" charset="0"/>
                        </a:rPr>
                        <a:t>a,</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15.000 km per jaar</a:t>
                      </a:r>
                    </a:p>
                  </a:txBody>
                  <a:tcPr>
                    <a:noFill/>
                  </a:tcPr>
                </a:tc>
                <a:extLst>
                  <a:ext uri="{0D108BD9-81ED-4DB2-BD59-A6C34878D82A}">
                    <a16:rowId xmlns:a16="http://schemas.microsoft.com/office/drawing/2014/main" val="2103046121"/>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Energie en lokale lasten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224,-</a:t>
                      </a:r>
                    </a:p>
                  </a:txBody>
                  <a:tcPr>
                    <a:noFill/>
                  </a:tcPr>
                </a:tc>
                <a:extLst>
                  <a:ext uri="{0D108BD9-81ED-4DB2-BD59-A6C34878D82A}">
                    <a16:rowId xmlns:a16="http://schemas.microsoft.com/office/drawing/2014/main" val="84285836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Verzekeringen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200,-</a:t>
                      </a:r>
                    </a:p>
                  </a:txBody>
                  <a:tcPr>
                    <a:noFill/>
                  </a:tcPr>
                </a:tc>
                <a:extLst>
                  <a:ext uri="{0D108BD9-81ED-4DB2-BD59-A6C34878D82A}">
                    <a16:rowId xmlns:a16="http://schemas.microsoft.com/office/drawing/2014/main" val="85454374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Abonnementen (streaming, telefoon etc.)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66,-</a:t>
                      </a:r>
                    </a:p>
                  </a:txBody>
                  <a:tcPr>
                    <a:noFill/>
                  </a:tcPr>
                </a:tc>
                <a:extLst>
                  <a:ext uri="{0D108BD9-81ED-4DB2-BD59-A6C34878D82A}">
                    <a16:rowId xmlns:a16="http://schemas.microsoft.com/office/drawing/2014/main" val="309216372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Vervoer (fietsonderhoud, ov)</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369,-</a:t>
                      </a:r>
                    </a:p>
                  </a:txBody>
                  <a:tcPr>
                    <a:noFill/>
                  </a:tcPr>
                </a:tc>
                <a:extLst>
                  <a:ext uri="{0D108BD9-81ED-4DB2-BD59-A6C34878D82A}">
                    <a16:rowId xmlns:a16="http://schemas.microsoft.com/office/drawing/2014/main" val="94757356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Boodschappen</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287,-</a:t>
                      </a:r>
                    </a:p>
                  </a:txBody>
                  <a:tcPr>
                    <a:noFill/>
                  </a:tcPr>
                </a:tc>
                <a:extLst>
                  <a:ext uri="{0D108BD9-81ED-4DB2-BD59-A6C34878D82A}">
                    <a16:rowId xmlns:a16="http://schemas.microsoft.com/office/drawing/2014/main" val="168349723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Kleding</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85,-</a:t>
                      </a:r>
                    </a:p>
                  </a:txBody>
                  <a:tcPr>
                    <a:noFill/>
                  </a:tcPr>
                </a:tc>
                <a:extLst>
                  <a:ext uri="{0D108BD9-81ED-4DB2-BD59-A6C34878D82A}">
                    <a16:rowId xmlns:a16="http://schemas.microsoft.com/office/drawing/2014/main" val="3356360010"/>
                  </a:ext>
                </a:extLst>
              </a:tr>
              <a:tr h="264583">
                <a:tc>
                  <a:txBody>
                    <a:bodyPr/>
                    <a:lstStyle/>
                    <a:p>
                      <a:r>
                        <a:rPr lang="en-GB" sz="1200" b="0" i="0" dirty="0">
                          <a:solidFill>
                            <a:schemeClr val="tx1"/>
                          </a:solidFill>
                          <a:latin typeface="Avenir Book" panose="02000503020000020003" pitchFamily="2" charset="0"/>
                          <a:ea typeface="Roboto Thin" panose="02000000000000000000" pitchFamily="2" charset="0"/>
                        </a:rPr>
                        <a:t>I</a:t>
                      </a:r>
                      <a:r>
                        <a:rPr lang="en-NL" sz="1200" b="0" i="0" dirty="0">
                          <a:solidFill>
                            <a:schemeClr val="tx1"/>
                          </a:solidFill>
                          <a:latin typeface="Avenir Book" panose="02000503020000020003" pitchFamily="2" charset="0"/>
                          <a:ea typeface="Roboto Thin" panose="02000000000000000000" pitchFamily="2" charset="0"/>
                        </a:rPr>
                        <a:t>nboedel (meubels, balkon)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100,-</a:t>
                      </a:r>
                    </a:p>
                  </a:txBody>
                  <a:tcPr>
                    <a:noFill/>
                  </a:tcPr>
                </a:tc>
                <a:extLst>
                  <a:ext uri="{0D108BD9-81ED-4DB2-BD59-A6C34878D82A}">
                    <a16:rowId xmlns:a16="http://schemas.microsoft.com/office/drawing/2014/main" val="2955461486"/>
                  </a:ext>
                </a:extLst>
              </a:tr>
              <a:tr h="125275">
                <a:tc>
                  <a:txBody>
                    <a:bodyPr/>
                    <a:lstStyle/>
                    <a:p>
                      <a:r>
                        <a:rPr lang="en-NL" sz="1200" b="0" i="0" dirty="0">
                          <a:solidFill>
                            <a:schemeClr val="tx1"/>
                          </a:solidFill>
                          <a:latin typeface="Avenir Book" panose="02000503020000020003" pitchFamily="2" charset="0"/>
                          <a:ea typeface="Roboto Thin" panose="02000000000000000000" pitchFamily="2" charset="0"/>
                        </a:rPr>
                        <a:t>Vrije tijd (gamen, kroeg, hobb</a:t>
                      </a:r>
                      <a:r>
                        <a:rPr lang="nl-NL" sz="1200" b="0" i="0" dirty="0">
                          <a:solidFill>
                            <a:schemeClr val="tx1"/>
                          </a:solidFill>
                          <a:latin typeface="Avenir Book" panose="02000503020000020003" pitchFamily="2" charset="0"/>
                          <a:ea typeface="Roboto Thin" panose="02000000000000000000" pitchFamily="2" charset="0"/>
                        </a:rPr>
                        <a:t>y’</a:t>
                      </a:r>
                      <a:r>
                        <a:rPr lang="en-NL" sz="1200" b="0" i="0">
                          <a:solidFill>
                            <a:schemeClr val="tx1"/>
                          </a:solidFill>
                          <a:latin typeface="Avenir Book" panose="02000503020000020003" pitchFamily="2" charset="0"/>
                          <a:ea typeface="Roboto Thin" panose="02000000000000000000" pitchFamily="2" charset="0"/>
                        </a:rPr>
                        <a:t>s)</a:t>
                      </a:r>
                      <a:endParaRPr lang="nl-NL" sz="1200" b="0" i="0" dirty="0">
                        <a:solidFill>
                          <a:schemeClr val="tx1"/>
                        </a:solidFill>
                        <a:latin typeface="Avenir Book" panose="02000503020000020003" pitchFamily="2" charset="0"/>
                        <a:ea typeface="Roboto Thin" panose="02000000000000000000" pitchFamily="2" charset="0"/>
                      </a:endParaRPr>
                    </a:p>
                    <a:p>
                      <a:endParaRPr lang="en-NL" sz="11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a:t>
                      </a:r>
                    </a:p>
                  </a:txBody>
                  <a:tcPr>
                    <a:noFill/>
                  </a:tcPr>
                </a:tc>
                <a:extLst>
                  <a:ext uri="{0D108BD9-81ED-4DB2-BD59-A6C34878D82A}">
                    <a16:rowId xmlns:a16="http://schemas.microsoft.com/office/drawing/2014/main" val="1180256836"/>
                  </a:ext>
                </a:extLst>
              </a:tr>
            </a:tbl>
          </a:graphicData>
        </a:graphic>
      </p:graphicFrame>
      <p:sp>
        <p:nvSpPr>
          <p:cNvPr id="15" name="TextBox 5">
            <a:extLst>
              <a:ext uri="{FF2B5EF4-FFF2-40B4-BE49-F238E27FC236}">
                <a16:creationId xmlns:a16="http://schemas.microsoft.com/office/drawing/2014/main" id="{608500F6-AA96-30D9-3F60-4EE74A066BFA}"/>
              </a:ext>
            </a:extLst>
          </p:cNvPr>
          <p:cNvSpPr txBox="1"/>
          <p:nvPr/>
        </p:nvSpPr>
        <p:spPr>
          <a:xfrm>
            <a:off x="6662503" y="595373"/>
            <a:ext cx="1877437"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Feiten en inkomsten</a:t>
            </a:r>
          </a:p>
        </p:txBody>
      </p:sp>
      <p:sp>
        <p:nvSpPr>
          <p:cNvPr id="16" name="TextBox 6">
            <a:extLst>
              <a:ext uri="{FF2B5EF4-FFF2-40B4-BE49-F238E27FC236}">
                <a16:creationId xmlns:a16="http://schemas.microsoft.com/office/drawing/2014/main" id="{B24826EA-57AB-63D3-0FA4-B3F9C069702B}"/>
              </a:ext>
            </a:extLst>
          </p:cNvPr>
          <p:cNvSpPr txBox="1"/>
          <p:nvPr/>
        </p:nvSpPr>
        <p:spPr>
          <a:xfrm>
            <a:off x="9667719" y="595373"/>
            <a:ext cx="928459"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Uitgaven</a:t>
            </a:r>
          </a:p>
        </p:txBody>
      </p:sp>
      <p:sp>
        <p:nvSpPr>
          <p:cNvPr id="17" name="TextBox 1">
            <a:extLst>
              <a:ext uri="{FF2B5EF4-FFF2-40B4-BE49-F238E27FC236}">
                <a16:creationId xmlns:a16="http://schemas.microsoft.com/office/drawing/2014/main" id="{2AB3B0B1-40E7-A34A-AE53-70549872E95B}"/>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924961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BDC6485B-4D7A-ADA0-2F31-5D70BEB15A29}"/>
              </a:ext>
            </a:extLst>
          </p:cNvPr>
          <p:cNvSpPr txBox="1"/>
          <p:nvPr/>
        </p:nvSpPr>
        <p:spPr>
          <a:xfrm>
            <a:off x="1996088" y="592949"/>
            <a:ext cx="2412840"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ZO ZIET SCHULD ERUIT</a:t>
            </a:r>
          </a:p>
        </p:txBody>
      </p:sp>
      <p:grpSp>
        <p:nvGrpSpPr>
          <p:cNvPr id="3" name="Group 1">
            <a:extLst>
              <a:ext uri="{FF2B5EF4-FFF2-40B4-BE49-F238E27FC236}">
                <a16:creationId xmlns:a16="http://schemas.microsoft.com/office/drawing/2014/main" id="{DD608E96-DB7A-A418-2721-FC2623C3DFE2}"/>
              </a:ext>
            </a:extLst>
          </p:cNvPr>
          <p:cNvGrpSpPr/>
          <p:nvPr/>
        </p:nvGrpSpPr>
        <p:grpSpPr>
          <a:xfrm>
            <a:off x="3014849" y="1423594"/>
            <a:ext cx="2981380" cy="2274959"/>
            <a:chOff x="7112234" y="563810"/>
            <a:chExt cx="3599728" cy="2597626"/>
          </a:xfrm>
          <a:effectLst>
            <a:outerShdw dist="50800" dir="3000000" algn="ctr" rotWithShape="0">
              <a:srgbClr val="000000"/>
            </a:outerShdw>
          </a:effectLst>
        </p:grpSpPr>
        <p:pic>
          <p:nvPicPr>
            <p:cNvPr id="4" name="Picture 2">
              <a:extLst>
                <a:ext uri="{FF2B5EF4-FFF2-40B4-BE49-F238E27FC236}">
                  <a16:creationId xmlns:a16="http://schemas.microsoft.com/office/drawing/2014/main" id="{A38800B9-8FDE-F6F2-8257-6BE032A6C8F4}"/>
                </a:ext>
              </a:extLst>
            </p:cNvPr>
            <p:cNvPicPr>
              <a:picLocks noChangeAspect="1"/>
            </p:cNvPicPr>
            <p:nvPr/>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l="21581" t="72658" r="57502" b="4701"/>
            <a:stretch/>
          </p:blipFill>
          <p:spPr>
            <a:xfrm>
              <a:off x="7112234" y="563810"/>
              <a:ext cx="3599728" cy="2597626"/>
            </a:xfrm>
            <a:prstGeom prst="rect">
              <a:avLst/>
            </a:prstGeom>
          </p:spPr>
        </p:pic>
        <p:sp>
          <p:nvSpPr>
            <p:cNvPr id="5" name="TextBox 3">
              <a:extLst>
                <a:ext uri="{FF2B5EF4-FFF2-40B4-BE49-F238E27FC236}">
                  <a16:creationId xmlns:a16="http://schemas.microsoft.com/office/drawing/2014/main" id="{F0601631-9CCB-92F0-407E-552B19DE5D5C}"/>
                </a:ext>
              </a:extLst>
            </p:cNvPr>
            <p:cNvSpPr txBox="1"/>
            <p:nvPr/>
          </p:nvSpPr>
          <p:spPr>
            <a:xfrm>
              <a:off x="8161621" y="1149714"/>
              <a:ext cx="2060292" cy="1097925"/>
            </a:xfrm>
            <a:prstGeom prst="rect">
              <a:avLst/>
            </a:prstGeom>
            <a:noFill/>
          </p:spPr>
          <p:txBody>
            <a:bodyPr wrap="square" rtlCol="0">
              <a:spAutoFit/>
            </a:bodyPr>
            <a:lstStyle/>
            <a:p>
              <a:pPr algn="ctr">
                <a:lnSpc>
                  <a:spcPct val="150000"/>
                </a:lnSpc>
              </a:pPr>
              <a:r>
                <a:rPr lang="nl-NL" sz="1300" dirty="0">
                  <a:solidFill>
                    <a:schemeClr val="accent3"/>
                  </a:solidFill>
                  <a:latin typeface="Avenir Book" panose="02000503020000020003" pitchFamily="2" charset="0"/>
                </a:rPr>
                <a:t>Hoeveel houdt hij over of hoeveel komt hij tekort?</a:t>
              </a:r>
              <a:endParaRPr lang="en-NL" sz="1300" dirty="0">
                <a:solidFill>
                  <a:schemeClr val="accent3"/>
                </a:solidFill>
                <a:latin typeface="Avenir Book" panose="02000503020000020003" pitchFamily="2" charset="0"/>
              </a:endParaRPr>
            </a:p>
          </p:txBody>
        </p:sp>
      </p:grpSp>
      <p:grpSp>
        <p:nvGrpSpPr>
          <p:cNvPr id="6" name="Group 4">
            <a:extLst>
              <a:ext uri="{FF2B5EF4-FFF2-40B4-BE49-F238E27FC236}">
                <a16:creationId xmlns:a16="http://schemas.microsoft.com/office/drawing/2014/main" id="{074824B8-3150-10A6-66EC-E802C965EC85}"/>
              </a:ext>
            </a:extLst>
          </p:cNvPr>
          <p:cNvGrpSpPr/>
          <p:nvPr/>
        </p:nvGrpSpPr>
        <p:grpSpPr>
          <a:xfrm>
            <a:off x="766019" y="1396752"/>
            <a:ext cx="2299386" cy="2069998"/>
            <a:chOff x="8832492" y="1137480"/>
            <a:chExt cx="2299386" cy="2069998"/>
          </a:xfrm>
          <a:effectLst>
            <a:outerShdw dist="50800" dir="3000000" algn="ctr" rotWithShape="0">
              <a:srgbClr val="000000"/>
            </a:outerShdw>
          </a:effectLst>
        </p:grpSpPr>
        <p:pic>
          <p:nvPicPr>
            <p:cNvPr id="7" name="Picture 5">
              <a:extLst>
                <a:ext uri="{FF2B5EF4-FFF2-40B4-BE49-F238E27FC236}">
                  <a16:creationId xmlns:a16="http://schemas.microsoft.com/office/drawing/2014/main" id="{6645FDF5-A204-E8AA-7133-51B91E430A78}"/>
                </a:ext>
              </a:extLst>
            </p:cNvPr>
            <p:cNvPicPr>
              <a:picLocks noChangeAspect="1"/>
            </p:cNvPicPr>
            <p:nvPr/>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l="59856" t="36699" r="21797" b="35313"/>
            <a:stretch/>
          </p:blipFill>
          <p:spPr>
            <a:xfrm>
              <a:off x="8832492" y="1137480"/>
              <a:ext cx="2299386" cy="2069998"/>
            </a:xfrm>
            <a:prstGeom prst="rect">
              <a:avLst/>
            </a:prstGeom>
          </p:spPr>
        </p:pic>
        <p:sp>
          <p:nvSpPr>
            <p:cNvPr id="8" name="TextBox 6">
              <a:extLst>
                <a:ext uri="{FF2B5EF4-FFF2-40B4-BE49-F238E27FC236}">
                  <a16:creationId xmlns:a16="http://schemas.microsoft.com/office/drawing/2014/main" id="{821DCE54-85DC-4778-6DEB-E0B287E8673A}"/>
                </a:ext>
              </a:extLst>
            </p:cNvPr>
            <p:cNvSpPr txBox="1"/>
            <p:nvPr/>
          </p:nvSpPr>
          <p:spPr>
            <a:xfrm>
              <a:off x="9152300" y="1453499"/>
              <a:ext cx="1541688" cy="961545"/>
            </a:xfrm>
            <a:prstGeom prst="rect">
              <a:avLst/>
            </a:prstGeom>
            <a:noFill/>
          </p:spPr>
          <p:txBody>
            <a:bodyPr wrap="square" rtlCol="0">
              <a:spAutoFit/>
            </a:bodyPr>
            <a:lstStyle/>
            <a:p>
              <a:pPr algn="ctr">
                <a:lnSpc>
                  <a:spcPct val="150000"/>
                </a:lnSpc>
              </a:pPr>
              <a:r>
                <a:rPr lang="nl-NL" sz="1300" dirty="0">
                  <a:solidFill>
                    <a:schemeClr val="accent3"/>
                  </a:solidFill>
                  <a:latin typeface="Avenir Book" panose="02000503020000020003" pitchFamily="2" charset="0"/>
                </a:rPr>
                <a:t>Wat kun je hem vertellen over zijn aflosruimte?</a:t>
              </a:r>
            </a:p>
          </p:txBody>
        </p:sp>
      </p:grpSp>
      <p:sp>
        <p:nvSpPr>
          <p:cNvPr id="9" name="Rectangle 33">
            <a:extLst>
              <a:ext uri="{FF2B5EF4-FFF2-40B4-BE49-F238E27FC236}">
                <a16:creationId xmlns:a16="http://schemas.microsoft.com/office/drawing/2014/main" id="{0C2E012D-264E-D0F8-D974-B944573C2AF2}"/>
              </a:ext>
            </a:extLst>
          </p:cNvPr>
          <p:cNvSpPr/>
          <p:nvPr/>
        </p:nvSpPr>
        <p:spPr>
          <a:xfrm>
            <a:off x="662040" y="3597458"/>
            <a:ext cx="4848399" cy="3139200"/>
          </a:xfrm>
          <a:prstGeom prst="rect">
            <a:avLst/>
          </a:prstGeom>
          <a:solidFill>
            <a:srgbClr val="32549B"/>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10" name="Picture 31" descr="A screenshot of a cell phone&#10;&#10;Description automatically generated">
            <a:extLst>
              <a:ext uri="{FF2B5EF4-FFF2-40B4-BE49-F238E27FC236}">
                <a16:creationId xmlns:a16="http://schemas.microsoft.com/office/drawing/2014/main" id="{F1AD74F9-B7E8-9E2A-562D-7A223BA3AA2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66019" y="3712110"/>
            <a:ext cx="2185866" cy="2939080"/>
          </a:xfrm>
          <a:prstGeom prst="rect">
            <a:avLst/>
          </a:prstGeom>
        </p:spPr>
      </p:pic>
      <p:sp>
        <p:nvSpPr>
          <p:cNvPr id="11" name="TextBox 37">
            <a:extLst>
              <a:ext uri="{FF2B5EF4-FFF2-40B4-BE49-F238E27FC236}">
                <a16:creationId xmlns:a16="http://schemas.microsoft.com/office/drawing/2014/main" id="{687E4815-F6A6-B50C-C519-F44F102A3607}"/>
              </a:ext>
            </a:extLst>
          </p:cNvPr>
          <p:cNvSpPr txBox="1"/>
          <p:nvPr/>
        </p:nvSpPr>
        <p:spPr>
          <a:xfrm>
            <a:off x="3022077" y="3626045"/>
            <a:ext cx="2332425" cy="2765372"/>
          </a:xfrm>
          <a:prstGeom prst="rect">
            <a:avLst/>
          </a:prstGeom>
          <a:noFill/>
        </p:spPr>
        <p:txBody>
          <a:bodyPr wrap="square" rtlCol="0">
            <a:spAutoFit/>
          </a:bodyPr>
          <a:lstStyle/>
          <a:p>
            <a:pPr>
              <a:lnSpc>
                <a:spcPct val="150000"/>
              </a:lnSpc>
            </a:pPr>
            <a:r>
              <a:rPr lang="en-GB" sz="1300" dirty="0">
                <a:solidFill>
                  <a:schemeClr val="bg1"/>
                </a:solidFill>
                <a:effectLst/>
                <a:latin typeface="Avenir Book" panose="02000503020000020003" pitchFamily="2" charset="0"/>
                <a:ea typeface="Roboto Thin" panose="02000000000000000000" pitchFamily="2" charset="0"/>
              </a:rPr>
              <a:t>Naam: Kay</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Leeftijd</a:t>
            </a:r>
            <a:r>
              <a:rPr lang="en-GB" sz="1300" dirty="0">
                <a:solidFill>
                  <a:schemeClr val="bg1"/>
                </a:solidFill>
                <a:latin typeface="Avenir Book" panose="02000503020000020003" pitchFamily="2" charset="0"/>
                <a:ea typeface="Roboto Thin" panose="02000000000000000000" pitchFamily="2" charset="0"/>
              </a:rPr>
              <a:t>: 22 </a:t>
            </a:r>
          </a:p>
          <a:p>
            <a:pPr>
              <a:lnSpc>
                <a:spcPct val="150000"/>
              </a:lnSpc>
            </a:pPr>
            <a:r>
              <a:rPr lang="en-GB" sz="1300" dirty="0">
                <a:solidFill>
                  <a:schemeClr val="bg1"/>
                </a:solidFill>
                <a:latin typeface="Avenir Book" panose="02000503020000020003" pitchFamily="2" charset="0"/>
                <a:ea typeface="Roboto Thin" panose="02000000000000000000" pitchFamily="2" charset="0"/>
              </a:rPr>
              <a:t>Schuld: </a:t>
            </a:r>
            <a:r>
              <a:rPr lang="en-NL" sz="1300" b="0" i="0">
                <a:solidFill>
                  <a:schemeClr val="bg1"/>
                </a:solidFill>
                <a:latin typeface="Avenir Book" panose="02000503020000020003" pitchFamily="2" charset="0"/>
                <a:ea typeface="Roboto Thin" panose="02000000000000000000" pitchFamily="2" charset="0"/>
              </a:rPr>
              <a:t>€</a:t>
            </a:r>
            <a:r>
              <a:rPr lang="en-GB" sz="1300" dirty="0">
                <a:solidFill>
                  <a:schemeClr val="bg1"/>
                </a:solidFill>
                <a:latin typeface="Avenir Book" panose="02000503020000020003" pitchFamily="2" charset="0"/>
                <a:ea typeface="Roboto Thin" panose="02000000000000000000" pitchFamily="2" charset="0"/>
              </a:rPr>
              <a:t>13.000,-</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Reden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overzicht</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verloren</a:t>
            </a:r>
            <a:r>
              <a:rPr lang="en-GB" sz="1300" dirty="0">
                <a:solidFill>
                  <a:schemeClr val="bg1"/>
                </a:solidFill>
                <a:latin typeface="Avenir Book" panose="02000503020000020003" pitchFamily="2" charset="0"/>
                <a:ea typeface="Roboto Thin" panose="02000000000000000000" pitchFamily="2" charset="0"/>
              </a:rPr>
              <a:t> over </a:t>
            </a:r>
            <a:r>
              <a:rPr lang="en-GB" sz="1300" dirty="0" err="1">
                <a:solidFill>
                  <a:schemeClr val="bg1"/>
                </a:solidFill>
                <a:latin typeface="Avenir Book" panose="02000503020000020003" pitchFamily="2" charset="0"/>
                <a:ea typeface="Roboto Thin" panose="02000000000000000000" pitchFamily="2" charset="0"/>
              </a:rPr>
              <a:t>achteraf</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Kay had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weinig</a:t>
            </a:r>
            <a:r>
              <a:rPr lang="en-GB" sz="1300" dirty="0">
                <a:solidFill>
                  <a:schemeClr val="bg1"/>
                </a:solidFill>
                <a:latin typeface="Avenir Book" panose="02000503020000020003" pitchFamily="2" charset="0"/>
                <a:ea typeface="Roboto Thin" panose="02000000000000000000" pitchFamily="2" charset="0"/>
              </a:rPr>
              <a:t> geld om de </a:t>
            </a:r>
            <a:r>
              <a:rPr lang="en-GB" sz="1300" dirty="0" err="1">
                <a:solidFill>
                  <a:schemeClr val="bg1"/>
                </a:solidFill>
                <a:latin typeface="Avenir Book" panose="02000503020000020003" pitchFamily="2" charset="0"/>
                <a:ea typeface="Roboto Thin" panose="02000000000000000000" pitchFamily="2" charset="0"/>
              </a:rPr>
              <a:t>uiteindelijke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rekening</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en</a:t>
            </a:r>
            <a:r>
              <a:rPr lang="en-GB" sz="1300" dirty="0">
                <a:solidFill>
                  <a:schemeClr val="bg1"/>
                </a:solidFill>
                <a:latin typeface="Avenir Book" panose="02000503020000020003" pitchFamily="2" charset="0"/>
                <a:ea typeface="Roboto Thin" panose="02000000000000000000" pitchFamily="2" charset="0"/>
              </a:rPr>
              <a:t> de </a:t>
            </a:r>
            <a:r>
              <a:rPr lang="en-GB" sz="1300" dirty="0" err="1">
                <a:solidFill>
                  <a:schemeClr val="bg1"/>
                </a:solidFill>
                <a:latin typeface="Avenir Book" panose="02000503020000020003" pitchFamily="2" charset="0"/>
                <a:ea typeface="Roboto Thin" panose="02000000000000000000" pitchFamily="2" charset="0"/>
              </a:rPr>
              <a:t>kosten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liepen</a:t>
            </a:r>
            <a:r>
              <a:rPr lang="en-GB" sz="1300" dirty="0">
                <a:solidFill>
                  <a:schemeClr val="bg1"/>
                </a:solidFill>
                <a:latin typeface="Avenir Book" panose="02000503020000020003" pitchFamily="2" charset="0"/>
                <a:ea typeface="Roboto Thin" panose="02000000000000000000" pitchFamily="2" charset="0"/>
              </a:rPr>
              <a:t> zo </a:t>
            </a:r>
            <a:r>
              <a:rPr lang="en-GB" sz="1300" dirty="0" err="1">
                <a:solidFill>
                  <a:schemeClr val="bg1"/>
                </a:solidFill>
                <a:latin typeface="Avenir Book" panose="02000503020000020003" pitchFamily="2" charset="0"/>
                <a:ea typeface="Roboto Thin" panose="02000000000000000000" pitchFamily="2" charset="0"/>
              </a:rPr>
              <a:t>uit</a:t>
            </a:r>
            <a:r>
              <a:rPr lang="en-GB" sz="1300" dirty="0">
                <a:solidFill>
                  <a:schemeClr val="bg1"/>
                </a:solidFill>
                <a:latin typeface="Avenir Book" panose="02000503020000020003" pitchFamily="2" charset="0"/>
                <a:ea typeface="Roboto Thin" panose="02000000000000000000" pitchFamily="2" charset="0"/>
              </a:rPr>
              <a:t> de hand</a:t>
            </a:r>
            <a:r>
              <a:rPr lang="en-GB" sz="1300" dirty="0">
                <a:solidFill>
                  <a:srgbClr val="E5D7BC"/>
                </a:solidFill>
                <a:latin typeface="Roboto Thin" panose="02000000000000000000" pitchFamily="2" charset="0"/>
                <a:ea typeface="Roboto Thin" panose="02000000000000000000" pitchFamily="2" charset="0"/>
              </a:rPr>
              <a:t>. </a:t>
            </a:r>
          </a:p>
        </p:txBody>
      </p:sp>
      <p:sp>
        <p:nvSpPr>
          <p:cNvPr id="12" name="Rectangle 2">
            <a:extLst>
              <a:ext uri="{FF2B5EF4-FFF2-40B4-BE49-F238E27FC236}">
                <a16:creationId xmlns:a16="http://schemas.microsoft.com/office/drawing/2014/main" id="{925C8977-F6A8-250F-2425-CE4128F03262}"/>
              </a:ext>
            </a:extLst>
          </p:cNvPr>
          <p:cNvSpPr/>
          <p:nvPr/>
        </p:nvSpPr>
        <p:spPr>
          <a:xfrm>
            <a:off x="6503159" y="568959"/>
            <a:ext cx="5079619" cy="6107842"/>
          </a:xfrm>
          <a:prstGeom prst="rect">
            <a:avLst/>
          </a:prstGeom>
          <a:solidFill>
            <a:srgbClr val="E5D7BC"/>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aphicFrame>
        <p:nvGraphicFramePr>
          <p:cNvPr id="13" name="Table 3">
            <a:extLst>
              <a:ext uri="{FF2B5EF4-FFF2-40B4-BE49-F238E27FC236}">
                <a16:creationId xmlns:a16="http://schemas.microsoft.com/office/drawing/2014/main" id="{CDEDEE04-A15E-7E1F-E3B8-921570B5A104}"/>
              </a:ext>
            </a:extLst>
          </p:cNvPr>
          <p:cNvGraphicFramePr>
            <a:graphicFrameLocks noGrp="1"/>
          </p:cNvGraphicFramePr>
          <p:nvPr/>
        </p:nvGraphicFramePr>
        <p:xfrm>
          <a:off x="6634290" y="1016001"/>
          <a:ext cx="2033995" cy="5471160"/>
        </p:xfrm>
        <a:graphic>
          <a:graphicData uri="http://schemas.openxmlformats.org/drawingml/2006/table">
            <a:tbl>
              <a:tblPr firstRow="1" bandRow="1">
                <a:tableStyleId>{8A107856-5554-42FB-B03E-39F5DBC370BA}</a:tableStyleId>
              </a:tblPr>
              <a:tblGrid>
                <a:gridCol w="1211488">
                  <a:extLst>
                    <a:ext uri="{9D8B030D-6E8A-4147-A177-3AD203B41FA5}">
                      <a16:colId xmlns:a16="http://schemas.microsoft.com/office/drawing/2014/main" val="3654860008"/>
                    </a:ext>
                  </a:extLst>
                </a:gridCol>
                <a:gridCol w="822507">
                  <a:extLst>
                    <a:ext uri="{9D8B030D-6E8A-4147-A177-3AD203B41FA5}">
                      <a16:colId xmlns:a16="http://schemas.microsoft.com/office/drawing/2014/main" val="335446111"/>
                    </a:ext>
                  </a:extLst>
                </a:gridCol>
              </a:tblGrid>
              <a:tr h="508017">
                <a:tc>
                  <a:txBody>
                    <a:bodyPr/>
                    <a:lstStyle/>
                    <a:p>
                      <a:r>
                        <a:rPr lang="en-NL" sz="1200" b="0" i="0" dirty="0">
                          <a:solidFill>
                            <a:schemeClr val="tx1"/>
                          </a:solidFill>
                          <a:latin typeface="Avenir Book" panose="02000503020000020003" pitchFamily="2" charset="0"/>
                          <a:ea typeface="Roboto Thin" panose="02000000000000000000" pitchFamily="2" charset="0"/>
                        </a:rPr>
                        <a:t>Betalings-achterstand</a:t>
                      </a:r>
                    </a:p>
                  </a:txBody>
                  <a:tcPr>
                    <a:noFill/>
                  </a:tcPr>
                </a:tc>
                <a:tc>
                  <a:txBody>
                    <a:bodyPr/>
                    <a:lstStyle/>
                    <a:p>
                      <a:r>
                        <a:rPr lang="en-NL" sz="1200" b="0" i="0" dirty="0">
                          <a:solidFill>
                            <a:schemeClr val="tx1"/>
                          </a:solidFill>
                          <a:latin typeface="Avenir Book" panose="02000503020000020003" pitchFamily="2" charset="0"/>
                          <a:ea typeface="Roboto Thin" panose="02000000000000000000" pitchFamily="2" charset="0"/>
                        </a:rPr>
                        <a:t>Ja,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13.000,-</a:t>
                      </a:r>
                    </a:p>
                  </a:txBody>
                  <a:tcPr>
                    <a:noFill/>
                  </a:tcPr>
                </a:tc>
                <a:extLst>
                  <a:ext uri="{0D108BD9-81ED-4DB2-BD59-A6C34878D82A}">
                    <a16:rowId xmlns:a16="http://schemas.microsoft.com/office/drawing/2014/main" val="1158875682"/>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Dreiging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uithuiszetting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a:t>
                      </a:r>
                      <a:r>
                        <a:rPr lang="en-GB" sz="1200" b="0" i="0" dirty="0" err="1">
                          <a:solidFill>
                            <a:schemeClr val="tx1"/>
                          </a:solidFill>
                          <a:latin typeface="Avenir Book" panose="02000503020000020003" pitchFamily="2" charset="0"/>
                          <a:ea typeface="Roboto Thin" panose="02000000000000000000" pitchFamily="2" charset="0"/>
                        </a:rPr>
                        <a:t>gelukkig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niet</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35358542"/>
                  </a:ext>
                </a:extLst>
              </a:tr>
              <a:tr h="920781">
                <a:tc>
                  <a:txBody>
                    <a:bodyPr/>
                    <a:lstStyle/>
                    <a:p>
                      <a:r>
                        <a:rPr lang="en-GB" sz="1200" b="0" i="0" dirty="0" err="1">
                          <a:solidFill>
                            <a:schemeClr val="tx1"/>
                          </a:solidFill>
                          <a:latin typeface="Avenir Book" panose="02000503020000020003" pitchFamily="2" charset="0"/>
                          <a:ea typeface="Roboto Thin" panose="02000000000000000000" pitchFamily="2" charset="0"/>
                        </a:rPr>
                        <a:t>Loonbeslag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maar er is mee </a:t>
                      </a:r>
                      <a:r>
                        <a:rPr lang="en-GB" sz="1200" b="0" i="0" dirty="0" err="1">
                          <a:solidFill>
                            <a:schemeClr val="tx1"/>
                          </a:solidFill>
                          <a:latin typeface="Avenir Book" panose="02000503020000020003" pitchFamily="2" charset="0"/>
                          <a:ea typeface="Roboto Thin" panose="02000000000000000000" pitchFamily="2" charset="0"/>
                        </a:rPr>
                        <a:t>gedreigd</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767007380"/>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Thuiswonende</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kinderen</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1564712552"/>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Samen</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wonend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2063369634"/>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Netto</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vakantiegeld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GB" sz="1200" b="0" i="0" dirty="0">
                          <a:solidFill>
                            <a:schemeClr val="tx1"/>
                          </a:solidFill>
                          <a:latin typeface="Avenir Book" panose="02000503020000020003" pitchFamily="2" charset="0"/>
                          <a:ea typeface="Roboto Thin" panose="02000000000000000000" pitchFamily="2" charset="0"/>
                        </a:rPr>
                        <a:t>1159,- </a:t>
                      </a:r>
                    </a:p>
                  </a:txBody>
                  <a:tcPr>
                    <a:noFill/>
                  </a:tcPr>
                </a:tc>
                <a:extLst>
                  <a:ext uri="{0D108BD9-81ED-4DB2-BD59-A6C34878D82A}">
                    <a16:rowId xmlns:a16="http://schemas.microsoft.com/office/drawing/2014/main" val="16223051"/>
                  </a:ext>
                </a:extLst>
              </a:tr>
              <a:tr h="301635">
                <a:tc>
                  <a:txBody>
                    <a:bodyPr/>
                    <a:lstStyle/>
                    <a:p>
                      <a:r>
                        <a:rPr lang="en-NL" sz="1200" b="0" i="0" dirty="0">
                          <a:solidFill>
                            <a:schemeClr val="tx1"/>
                          </a:solidFill>
                          <a:latin typeface="Avenir Book" panose="02000503020000020003" pitchFamily="2" charset="0"/>
                          <a:ea typeface="Roboto Thin" panose="02000000000000000000" pitchFamily="2" charset="0"/>
                        </a:rPr>
                        <a:t>Zorgtoeslag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a:t>
                      </a:r>
                    </a:p>
                  </a:txBody>
                  <a:tcPr>
                    <a:noFill/>
                  </a:tcPr>
                </a:tc>
                <a:extLst>
                  <a:ext uri="{0D108BD9-81ED-4DB2-BD59-A6C34878D82A}">
                    <a16:rowId xmlns:a16="http://schemas.microsoft.com/office/drawing/2014/main" val="934821566"/>
                  </a:ext>
                </a:extLst>
              </a:tr>
              <a:tr h="508017">
                <a:tc>
                  <a:txBody>
                    <a:bodyPr/>
                    <a:lstStyle/>
                    <a:p>
                      <a:r>
                        <a:rPr lang="en-NL" sz="1200" b="0" i="0" dirty="0">
                          <a:solidFill>
                            <a:schemeClr val="tx1"/>
                          </a:solidFill>
                          <a:latin typeface="Avenir Book" panose="02000503020000020003" pitchFamily="2" charset="0"/>
                          <a:ea typeface="Roboto Thin" panose="02000000000000000000" pitchFamily="2" charset="0"/>
                        </a:rPr>
                        <a:t>Voorlopige teruggaaf</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339,-</a:t>
                      </a:r>
                    </a:p>
                  </a:txBody>
                  <a:tcPr>
                    <a:noFill/>
                  </a:tcPr>
                </a:tc>
                <a:extLst>
                  <a:ext uri="{0D108BD9-81ED-4DB2-BD59-A6C34878D82A}">
                    <a16:rowId xmlns:a16="http://schemas.microsoft.com/office/drawing/2014/main" val="3258428044"/>
                  </a:ext>
                </a:extLst>
              </a:tr>
              <a:tr h="787878">
                <a:tc>
                  <a:txBody>
                    <a:bodyPr/>
                    <a:lstStyle/>
                    <a:p>
                      <a:r>
                        <a:rPr lang="en-NL" sz="1200" b="0" i="0" dirty="0">
                          <a:solidFill>
                            <a:schemeClr val="tx1"/>
                          </a:solidFill>
                          <a:latin typeface="Avenir Book" panose="02000503020000020003" pitchFamily="2" charset="0"/>
                          <a:ea typeface="Roboto Thin" panose="02000000000000000000" pitchFamily="2" charset="0"/>
                        </a:rPr>
                        <a:t>Overige inkomsten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G</a:t>
                      </a:r>
                      <a:r>
                        <a:rPr lang="en-NL" sz="1200" b="0" i="0" dirty="0">
                          <a:solidFill>
                            <a:schemeClr val="tx1"/>
                          </a:solidFill>
                          <a:latin typeface="Avenir Book" panose="02000503020000020003" pitchFamily="2" charset="0"/>
                          <a:ea typeface="Roboto Thin" panose="02000000000000000000" pitchFamily="2" charset="0"/>
                        </a:rPr>
                        <a:t>een</a:t>
                      </a:r>
                    </a:p>
                  </a:txBody>
                  <a:tcPr>
                    <a:noFill/>
                  </a:tcPr>
                </a:tc>
                <a:extLst>
                  <a:ext uri="{0D108BD9-81ED-4DB2-BD59-A6C34878D82A}">
                    <a16:rowId xmlns:a16="http://schemas.microsoft.com/office/drawing/2014/main" val="2954416576"/>
                  </a:ext>
                </a:extLst>
              </a:tr>
            </a:tbl>
          </a:graphicData>
        </a:graphic>
      </p:graphicFrame>
      <p:graphicFrame>
        <p:nvGraphicFramePr>
          <p:cNvPr id="14" name="Table 4">
            <a:extLst>
              <a:ext uri="{FF2B5EF4-FFF2-40B4-BE49-F238E27FC236}">
                <a16:creationId xmlns:a16="http://schemas.microsoft.com/office/drawing/2014/main" id="{CEA5F317-F814-DC09-9AEB-3D380CD6761F}"/>
              </a:ext>
            </a:extLst>
          </p:cNvPr>
          <p:cNvGraphicFramePr>
            <a:graphicFrameLocks noGrp="1"/>
          </p:cNvGraphicFramePr>
          <p:nvPr/>
        </p:nvGraphicFramePr>
        <p:xfrm>
          <a:off x="8809466" y="1016001"/>
          <a:ext cx="2669754" cy="5471160"/>
        </p:xfrm>
        <a:graphic>
          <a:graphicData uri="http://schemas.openxmlformats.org/drawingml/2006/table">
            <a:tbl>
              <a:tblPr firstRow="1" bandRow="1">
                <a:tableStyleId>{8A107856-5554-42FB-B03E-39F5DBC370BA}</a:tableStyleId>
              </a:tblPr>
              <a:tblGrid>
                <a:gridCol w="1497290">
                  <a:extLst>
                    <a:ext uri="{9D8B030D-6E8A-4147-A177-3AD203B41FA5}">
                      <a16:colId xmlns:a16="http://schemas.microsoft.com/office/drawing/2014/main" val="3949124415"/>
                    </a:ext>
                  </a:extLst>
                </a:gridCol>
                <a:gridCol w="1172464">
                  <a:extLst>
                    <a:ext uri="{9D8B030D-6E8A-4147-A177-3AD203B41FA5}">
                      <a16:colId xmlns:a16="http://schemas.microsoft.com/office/drawing/2014/main" val="3844783894"/>
                    </a:ext>
                  </a:extLst>
                </a:gridCol>
              </a:tblGrid>
              <a:tr h="0">
                <a:tc>
                  <a:txBody>
                    <a:bodyPr/>
                    <a:lstStyle/>
                    <a:p>
                      <a:r>
                        <a:rPr lang="en-NL" sz="1200" b="0" i="0" dirty="0">
                          <a:solidFill>
                            <a:schemeClr val="tx1"/>
                          </a:solidFill>
                          <a:latin typeface="Avenir Book" panose="02000503020000020003" pitchFamily="2" charset="0"/>
                          <a:ea typeface="Roboto Thin" panose="02000000000000000000" pitchFamily="2" charset="0"/>
                        </a:rPr>
                        <a:t>Woning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H</a:t>
                      </a:r>
                      <a:r>
                        <a:rPr lang="en-NL" sz="1200" b="0" i="0" dirty="0">
                          <a:solidFill>
                            <a:schemeClr val="tx1"/>
                          </a:solidFill>
                          <a:latin typeface="Avenir Book" panose="02000503020000020003" pitchFamily="2" charset="0"/>
                          <a:ea typeface="Roboto Thin" panose="02000000000000000000" pitchFamily="2" charset="0"/>
                        </a:rPr>
                        <a:t>uur-appartement uit 1978,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990,- per maand</a:t>
                      </a:r>
                    </a:p>
                  </a:txBody>
                  <a:tcPr>
                    <a:noFill/>
                  </a:tcPr>
                </a:tc>
                <a:extLst>
                  <a:ext uri="{0D108BD9-81ED-4DB2-BD59-A6C34878D82A}">
                    <a16:rowId xmlns:a16="http://schemas.microsoft.com/office/drawing/2014/main" val="223495752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Auto</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J</a:t>
                      </a:r>
                      <a:r>
                        <a:rPr lang="en-NL" sz="1200" b="0" i="0" dirty="0">
                          <a:solidFill>
                            <a:schemeClr val="tx1"/>
                          </a:solidFill>
                          <a:latin typeface="Avenir Book" panose="02000503020000020003" pitchFamily="2" charset="0"/>
                          <a:ea typeface="Roboto Thin" panose="02000000000000000000" pitchFamily="2" charset="0"/>
                        </a:rPr>
                        <a:t>a,</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15.000 km per jaar</a:t>
                      </a:r>
                    </a:p>
                  </a:txBody>
                  <a:tcPr>
                    <a:noFill/>
                  </a:tcPr>
                </a:tc>
                <a:extLst>
                  <a:ext uri="{0D108BD9-81ED-4DB2-BD59-A6C34878D82A}">
                    <a16:rowId xmlns:a16="http://schemas.microsoft.com/office/drawing/2014/main" val="2103046121"/>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Energie en lokale lasten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224,-</a:t>
                      </a:r>
                    </a:p>
                  </a:txBody>
                  <a:tcPr>
                    <a:noFill/>
                  </a:tcPr>
                </a:tc>
                <a:extLst>
                  <a:ext uri="{0D108BD9-81ED-4DB2-BD59-A6C34878D82A}">
                    <a16:rowId xmlns:a16="http://schemas.microsoft.com/office/drawing/2014/main" val="84285836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Verzekeringen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200,-</a:t>
                      </a:r>
                    </a:p>
                  </a:txBody>
                  <a:tcPr>
                    <a:noFill/>
                  </a:tcPr>
                </a:tc>
                <a:extLst>
                  <a:ext uri="{0D108BD9-81ED-4DB2-BD59-A6C34878D82A}">
                    <a16:rowId xmlns:a16="http://schemas.microsoft.com/office/drawing/2014/main" val="85454374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Abonnementen (streaming, telefoon etc.)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66,-</a:t>
                      </a:r>
                    </a:p>
                  </a:txBody>
                  <a:tcPr>
                    <a:noFill/>
                  </a:tcPr>
                </a:tc>
                <a:extLst>
                  <a:ext uri="{0D108BD9-81ED-4DB2-BD59-A6C34878D82A}">
                    <a16:rowId xmlns:a16="http://schemas.microsoft.com/office/drawing/2014/main" val="309216372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Vervoer (fietsonderhoud, ov)</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369,-</a:t>
                      </a:r>
                    </a:p>
                  </a:txBody>
                  <a:tcPr>
                    <a:noFill/>
                  </a:tcPr>
                </a:tc>
                <a:extLst>
                  <a:ext uri="{0D108BD9-81ED-4DB2-BD59-A6C34878D82A}">
                    <a16:rowId xmlns:a16="http://schemas.microsoft.com/office/drawing/2014/main" val="94757356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Boodschappen</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287,-</a:t>
                      </a:r>
                    </a:p>
                  </a:txBody>
                  <a:tcPr>
                    <a:noFill/>
                  </a:tcPr>
                </a:tc>
                <a:extLst>
                  <a:ext uri="{0D108BD9-81ED-4DB2-BD59-A6C34878D82A}">
                    <a16:rowId xmlns:a16="http://schemas.microsoft.com/office/drawing/2014/main" val="168349723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Kleding</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85,-</a:t>
                      </a:r>
                    </a:p>
                  </a:txBody>
                  <a:tcPr>
                    <a:noFill/>
                  </a:tcPr>
                </a:tc>
                <a:extLst>
                  <a:ext uri="{0D108BD9-81ED-4DB2-BD59-A6C34878D82A}">
                    <a16:rowId xmlns:a16="http://schemas.microsoft.com/office/drawing/2014/main" val="3356360010"/>
                  </a:ext>
                </a:extLst>
              </a:tr>
              <a:tr h="264583">
                <a:tc>
                  <a:txBody>
                    <a:bodyPr/>
                    <a:lstStyle/>
                    <a:p>
                      <a:r>
                        <a:rPr lang="en-GB" sz="1200" b="0" i="0" dirty="0">
                          <a:solidFill>
                            <a:schemeClr val="tx1"/>
                          </a:solidFill>
                          <a:latin typeface="Avenir Book" panose="02000503020000020003" pitchFamily="2" charset="0"/>
                          <a:ea typeface="Roboto Thin" panose="02000000000000000000" pitchFamily="2" charset="0"/>
                        </a:rPr>
                        <a:t>I</a:t>
                      </a:r>
                      <a:r>
                        <a:rPr lang="en-NL" sz="1200" b="0" i="0" dirty="0">
                          <a:solidFill>
                            <a:schemeClr val="tx1"/>
                          </a:solidFill>
                          <a:latin typeface="Avenir Book" panose="02000503020000020003" pitchFamily="2" charset="0"/>
                          <a:ea typeface="Roboto Thin" panose="02000000000000000000" pitchFamily="2" charset="0"/>
                        </a:rPr>
                        <a:t>nboedel (meubels, balkon)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100,-</a:t>
                      </a:r>
                    </a:p>
                  </a:txBody>
                  <a:tcPr>
                    <a:noFill/>
                  </a:tcPr>
                </a:tc>
                <a:extLst>
                  <a:ext uri="{0D108BD9-81ED-4DB2-BD59-A6C34878D82A}">
                    <a16:rowId xmlns:a16="http://schemas.microsoft.com/office/drawing/2014/main" val="2955461486"/>
                  </a:ext>
                </a:extLst>
              </a:tr>
              <a:tr h="125275">
                <a:tc>
                  <a:txBody>
                    <a:bodyPr/>
                    <a:lstStyle/>
                    <a:p>
                      <a:r>
                        <a:rPr lang="en-NL" sz="1200" b="0" i="0" dirty="0">
                          <a:solidFill>
                            <a:schemeClr val="tx1"/>
                          </a:solidFill>
                          <a:latin typeface="Avenir Book" panose="02000503020000020003" pitchFamily="2" charset="0"/>
                          <a:ea typeface="Roboto Thin" panose="02000000000000000000" pitchFamily="2" charset="0"/>
                        </a:rPr>
                        <a:t>Vrije tijd (gamen, kroeg, hobb</a:t>
                      </a:r>
                      <a:r>
                        <a:rPr lang="nl-NL" sz="1200" b="0" i="0" dirty="0">
                          <a:solidFill>
                            <a:schemeClr val="tx1"/>
                          </a:solidFill>
                          <a:latin typeface="Avenir Book" panose="02000503020000020003" pitchFamily="2" charset="0"/>
                          <a:ea typeface="Roboto Thin" panose="02000000000000000000" pitchFamily="2" charset="0"/>
                        </a:rPr>
                        <a:t>y’</a:t>
                      </a:r>
                      <a:r>
                        <a:rPr lang="en-NL" sz="1200" b="0" i="0">
                          <a:solidFill>
                            <a:schemeClr val="tx1"/>
                          </a:solidFill>
                          <a:latin typeface="Avenir Book" panose="02000503020000020003" pitchFamily="2" charset="0"/>
                          <a:ea typeface="Roboto Thin" panose="02000000000000000000" pitchFamily="2" charset="0"/>
                        </a:rPr>
                        <a:t>s)</a:t>
                      </a:r>
                      <a:endParaRPr lang="nl-NL" sz="1200" b="0" i="0" dirty="0">
                        <a:solidFill>
                          <a:schemeClr val="tx1"/>
                        </a:solidFill>
                        <a:latin typeface="Avenir Book" panose="02000503020000020003" pitchFamily="2" charset="0"/>
                        <a:ea typeface="Roboto Thin" panose="02000000000000000000" pitchFamily="2" charset="0"/>
                      </a:endParaRPr>
                    </a:p>
                    <a:p>
                      <a:endParaRPr lang="en-NL" sz="11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a:t>
                      </a:r>
                    </a:p>
                  </a:txBody>
                  <a:tcPr>
                    <a:noFill/>
                  </a:tcPr>
                </a:tc>
                <a:extLst>
                  <a:ext uri="{0D108BD9-81ED-4DB2-BD59-A6C34878D82A}">
                    <a16:rowId xmlns:a16="http://schemas.microsoft.com/office/drawing/2014/main" val="1180256836"/>
                  </a:ext>
                </a:extLst>
              </a:tr>
            </a:tbl>
          </a:graphicData>
        </a:graphic>
      </p:graphicFrame>
      <p:sp>
        <p:nvSpPr>
          <p:cNvPr id="15" name="TextBox 5">
            <a:extLst>
              <a:ext uri="{FF2B5EF4-FFF2-40B4-BE49-F238E27FC236}">
                <a16:creationId xmlns:a16="http://schemas.microsoft.com/office/drawing/2014/main" id="{6C0C6562-A85F-1A06-0C03-EE543AEFB797}"/>
              </a:ext>
            </a:extLst>
          </p:cNvPr>
          <p:cNvSpPr txBox="1"/>
          <p:nvPr/>
        </p:nvSpPr>
        <p:spPr>
          <a:xfrm>
            <a:off x="6662503" y="595373"/>
            <a:ext cx="1877437"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Feiten en inkomsten</a:t>
            </a:r>
          </a:p>
        </p:txBody>
      </p:sp>
      <p:sp>
        <p:nvSpPr>
          <p:cNvPr id="16" name="TextBox 6">
            <a:extLst>
              <a:ext uri="{FF2B5EF4-FFF2-40B4-BE49-F238E27FC236}">
                <a16:creationId xmlns:a16="http://schemas.microsoft.com/office/drawing/2014/main" id="{250E5F90-A8DB-1451-D9F4-FEDDC91E8532}"/>
              </a:ext>
            </a:extLst>
          </p:cNvPr>
          <p:cNvSpPr txBox="1"/>
          <p:nvPr/>
        </p:nvSpPr>
        <p:spPr>
          <a:xfrm>
            <a:off x="9667719" y="595373"/>
            <a:ext cx="928459"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Uitgaven</a:t>
            </a:r>
          </a:p>
        </p:txBody>
      </p:sp>
      <p:sp>
        <p:nvSpPr>
          <p:cNvPr id="17" name="TextBox 1">
            <a:extLst>
              <a:ext uri="{FF2B5EF4-FFF2-40B4-BE49-F238E27FC236}">
                <a16:creationId xmlns:a16="http://schemas.microsoft.com/office/drawing/2014/main" id="{947AA4ED-B75D-8B63-DB63-D437C4C6E7BC}"/>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64895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EBB126B2-43CE-A993-46B3-830D6F619983}"/>
              </a:ext>
            </a:extLst>
          </p:cNvPr>
          <p:cNvSpPr txBox="1"/>
          <p:nvPr/>
        </p:nvSpPr>
        <p:spPr>
          <a:xfrm>
            <a:off x="1996088" y="592949"/>
            <a:ext cx="2412840"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ZO ZIET SCHULD ERUIT</a:t>
            </a:r>
          </a:p>
        </p:txBody>
      </p:sp>
      <p:grpSp>
        <p:nvGrpSpPr>
          <p:cNvPr id="3" name="Group 1">
            <a:extLst>
              <a:ext uri="{FF2B5EF4-FFF2-40B4-BE49-F238E27FC236}">
                <a16:creationId xmlns:a16="http://schemas.microsoft.com/office/drawing/2014/main" id="{9D68734E-EA1B-93CC-6479-B3D2C4811211}"/>
              </a:ext>
            </a:extLst>
          </p:cNvPr>
          <p:cNvGrpSpPr/>
          <p:nvPr/>
        </p:nvGrpSpPr>
        <p:grpSpPr>
          <a:xfrm>
            <a:off x="1711818" y="1347921"/>
            <a:ext cx="2981380" cy="2274959"/>
            <a:chOff x="7112234" y="563810"/>
            <a:chExt cx="3599728" cy="2597626"/>
          </a:xfrm>
          <a:effectLst>
            <a:outerShdw dist="50800" dir="3000000" algn="ctr" rotWithShape="0">
              <a:srgbClr val="000000"/>
            </a:outerShdw>
          </a:effectLst>
        </p:grpSpPr>
        <p:pic>
          <p:nvPicPr>
            <p:cNvPr id="4" name="Picture 2">
              <a:extLst>
                <a:ext uri="{FF2B5EF4-FFF2-40B4-BE49-F238E27FC236}">
                  <a16:creationId xmlns:a16="http://schemas.microsoft.com/office/drawing/2014/main" id="{2DB60DAF-3420-0B1C-5A34-68A511D8D79A}"/>
                </a:ext>
              </a:extLst>
            </p:cNvPr>
            <p:cNvPicPr>
              <a:picLocks noChangeAspect="1"/>
            </p:cNvPicPr>
            <p:nvPr/>
          </p:nvPicPr>
          <p:blipFill rotWithShape="1">
            <a:blip r:embed="rId2" cstate="screen">
              <a:duotone>
                <a:prstClr val="black"/>
                <a:schemeClr val="accent2">
                  <a:tint val="45000"/>
                  <a:satMod val="400000"/>
                </a:schemeClr>
              </a:duotone>
              <a:extLst>
                <a:ext uri="{28A0092B-C50C-407E-A947-70E740481C1C}">
                  <a14:useLocalDpi xmlns:a14="http://schemas.microsoft.com/office/drawing/2010/main"/>
                </a:ext>
              </a:extLst>
            </a:blip>
            <a:srcRect l="21581" t="72658" r="57502" b="4701"/>
            <a:stretch/>
          </p:blipFill>
          <p:spPr>
            <a:xfrm>
              <a:off x="7112234" y="563810"/>
              <a:ext cx="3599728" cy="2597626"/>
            </a:xfrm>
            <a:prstGeom prst="rect">
              <a:avLst/>
            </a:prstGeom>
          </p:spPr>
        </p:pic>
        <p:sp>
          <p:nvSpPr>
            <p:cNvPr id="5" name="TextBox 3">
              <a:extLst>
                <a:ext uri="{FF2B5EF4-FFF2-40B4-BE49-F238E27FC236}">
                  <a16:creationId xmlns:a16="http://schemas.microsoft.com/office/drawing/2014/main" id="{C00D1419-177B-EF0F-4283-0A36D0BABDDC}"/>
                </a:ext>
              </a:extLst>
            </p:cNvPr>
            <p:cNvSpPr txBox="1"/>
            <p:nvPr/>
          </p:nvSpPr>
          <p:spPr>
            <a:xfrm>
              <a:off x="8161621" y="1149714"/>
              <a:ext cx="2060292" cy="1097925"/>
            </a:xfrm>
            <a:prstGeom prst="rect">
              <a:avLst/>
            </a:prstGeom>
            <a:noFill/>
          </p:spPr>
          <p:txBody>
            <a:bodyPr wrap="square" rtlCol="0">
              <a:spAutoFit/>
            </a:bodyPr>
            <a:lstStyle/>
            <a:p>
              <a:pPr algn="ctr">
                <a:lnSpc>
                  <a:spcPct val="150000"/>
                </a:lnSpc>
              </a:pPr>
              <a:r>
                <a:rPr lang="nl-NL" sz="1300" dirty="0">
                  <a:solidFill>
                    <a:schemeClr val="accent3"/>
                  </a:solidFill>
                  <a:latin typeface="Avenir Book" panose="02000503020000020003" pitchFamily="2" charset="0"/>
                </a:rPr>
                <a:t>Wat zou je Kay adviseren om nu te doen?</a:t>
              </a:r>
            </a:p>
          </p:txBody>
        </p:sp>
      </p:grpSp>
      <p:sp>
        <p:nvSpPr>
          <p:cNvPr id="6" name="Rectangle 33">
            <a:extLst>
              <a:ext uri="{FF2B5EF4-FFF2-40B4-BE49-F238E27FC236}">
                <a16:creationId xmlns:a16="http://schemas.microsoft.com/office/drawing/2014/main" id="{F8C0F88F-806E-B105-9EFC-6F6A7D724C79}"/>
              </a:ext>
            </a:extLst>
          </p:cNvPr>
          <p:cNvSpPr/>
          <p:nvPr/>
        </p:nvSpPr>
        <p:spPr>
          <a:xfrm>
            <a:off x="662040" y="3597458"/>
            <a:ext cx="4848399" cy="3139200"/>
          </a:xfrm>
          <a:prstGeom prst="rect">
            <a:avLst/>
          </a:prstGeom>
          <a:solidFill>
            <a:srgbClr val="32549B"/>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pic>
        <p:nvPicPr>
          <p:cNvPr id="7" name="Picture 31" descr="A screenshot of a cell phone&#10;&#10;Description automatically generated">
            <a:extLst>
              <a:ext uri="{FF2B5EF4-FFF2-40B4-BE49-F238E27FC236}">
                <a16:creationId xmlns:a16="http://schemas.microsoft.com/office/drawing/2014/main" id="{BD4F6056-9665-EB4A-2A1E-D260ED4DC13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66019" y="3712110"/>
            <a:ext cx="2185866" cy="2939080"/>
          </a:xfrm>
          <a:prstGeom prst="rect">
            <a:avLst/>
          </a:prstGeom>
        </p:spPr>
      </p:pic>
      <p:sp>
        <p:nvSpPr>
          <p:cNvPr id="8" name="TextBox 37">
            <a:extLst>
              <a:ext uri="{FF2B5EF4-FFF2-40B4-BE49-F238E27FC236}">
                <a16:creationId xmlns:a16="http://schemas.microsoft.com/office/drawing/2014/main" id="{B24BCD05-36D8-4B4F-1C9A-5C91A196E55D}"/>
              </a:ext>
            </a:extLst>
          </p:cNvPr>
          <p:cNvSpPr txBox="1"/>
          <p:nvPr/>
        </p:nvSpPr>
        <p:spPr>
          <a:xfrm>
            <a:off x="3022077" y="3626045"/>
            <a:ext cx="2332425" cy="2765372"/>
          </a:xfrm>
          <a:prstGeom prst="rect">
            <a:avLst/>
          </a:prstGeom>
          <a:noFill/>
        </p:spPr>
        <p:txBody>
          <a:bodyPr wrap="square" rtlCol="0">
            <a:spAutoFit/>
          </a:bodyPr>
          <a:lstStyle/>
          <a:p>
            <a:pPr>
              <a:lnSpc>
                <a:spcPct val="150000"/>
              </a:lnSpc>
            </a:pPr>
            <a:r>
              <a:rPr lang="en-GB" sz="1300" dirty="0">
                <a:solidFill>
                  <a:schemeClr val="bg1"/>
                </a:solidFill>
                <a:effectLst/>
                <a:latin typeface="Avenir Book" panose="02000503020000020003" pitchFamily="2" charset="0"/>
                <a:ea typeface="Roboto Thin" panose="02000000000000000000" pitchFamily="2" charset="0"/>
              </a:rPr>
              <a:t>Naam: Kay</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Leeftijd</a:t>
            </a:r>
            <a:r>
              <a:rPr lang="en-GB" sz="1300" dirty="0">
                <a:solidFill>
                  <a:schemeClr val="bg1"/>
                </a:solidFill>
                <a:latin typeface="Avenir Book" panose="02000503020000020003" pitchFamily="2" charset="0"/>
                <a:ea typeface="Roboto Thin" panose="02000000000000000000" pitchFamily="2" charset="0"/>
              </a:rPr>
              <a:t>: 22 </a:t>
            </a:r>
          </a:p>
          <a:p>
            <a:pPr>
              <a:lnSpc>
                <a:spcPct val="150000"/>
              </a:lnSpc>
            </a:pPr>
            <a:r>
              <a:rPr lang="en-GB" sz="1300" dirty="0">
                <a:solidFill>
                  <a:schemeClr val="bg1"/>
                </a:solidFill>
                <a:latin typeface="Avenir Book" panose="02000503020000020003" pitchFamily="2" charset="0"/>
                <a:ea typeface="Roboto Thin" panose="02000000000000000000" pitchFamily="2" charset="0"/>
              </a:rPr>
              <a:t>Schuld: </a:t>
            </a:r>
            <a:r>
              <a:rPr lang="en-NL" sz="1300" b="0" i="0">
                <a:solidFill>
                  <a:schemeClr val="bg1"/>
                </a:solidFill>
                <a:latin typeface="Avenir Book" panose="02000503020000020003" pitchFamily="2" charset="0"/>
                <a:ea typeface="Roboto Thin" panose="02000000000000000000" pitchFamily="2" charset="0"/>
              </a:rPr>
              <a:t>€</a:t>
            </a:r>
            <a:r>
              <a:rPr lang="en-GB" sz="1300" dirty="0">
                <a:solidFill>
                  <a:schemeClr val="bg1"/>
                </a:solidFill>
                <a:latin typeface="Avenir Book" panose="02000503020000020003" pitchFamily="2" charset="0"/>
                <a:ea typeface="Roboto Thin" panose="02000000000000000000" pitchFamily="2" charset="0"/>
              </a:rPr>
              <a:t>13.000,-</a:t>
            </a:r>
          </a:p>
          <a:p>
            <a:pPr>
              <a:lnSpc>
                <a:spcPct val="150000"/>
              </a:lnSpc>
            </a:pPr>
            <a:r>
              <a:rPr lang="en-GB" sz="1300" dirty="0" err="1">
                <a:solidFill>
                  <a:schemeClr val="bg1"/>
                </a:solidFill>
                <a:latin typeface="Avenir Book" panose="02000503020000020003" pitchFamily="2" charset="0"/>
                <a:ea typeface="Roboto Thin" panose="02000000000000000000" pitchFamily="2" charset="0"/>
              </a:rPr>
              <a:t>Reden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overzicht</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verloren</a:t>
            </a:r>
            <a:r>
              <a:rPr lang="en-GB" sz="1300" dirty="0">
                <a:solidFill>
                  <a:schemeClr val="bg1"/>
                </a:solidFill>
                <a:latin typeface="Avenir Book" panose="02000503020000020003" pitchFamily="2" charset="0"/>
                <a:ea typeface="Roboto Thin" panose="02000000000000000000" pitchFamily="2" charset="0"/>
              </a:rPr>
              <a:t> over </a:t>
            </a:r>
            <a:r>
              <a:rPr lang="en-GB" sz="1300" dirty="0" err="1">
                <a:solidFill>
                  <a:schemeClr val="bg1"/>
                </a:solidFill>
                <a:latin typeface="Avenir Book" panose="02000503020000020003" pitchFamily="2" charset="0"/>
                <a:ea typeface="Roboto Thin" panose="02000000000000000000" pitchFamily="2" charset="0"/>
              </a:rPr>
              <a:t>achteraf</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Kay had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weinig</a:t>
            </a:r>
            <a:r>
              <a:rPr lang="en-GB" sz="1300" dirty="0">
                <a:solidFill>
                  <a:schemeClr val="bg1"/>
                </a:solidFill>
                <a:latin typeface="Avenir Book" panose="02000503020000020003" pitchFamily="2" charset="0"/>
                <a:ea typeface="Roboto Thin" panose="02000000000000000000" pitchFamily="2" charset="0"/>
              </a:rPr>
              <a:t> geld om de </a:t>
            </a:r>
            <a:r>
              <a:rPr lang="en-GB" sz="1300" dirty="0" err="1">
                <a:solidFill>
                  <a:schemeClr val="bg1"/>
                </a:solidFill>
                <a:latin typeface="Avenir Book" panose="02000503020000020003" pitchFamily="2" charset="0"/>
                <a:ea typeface="Roboto Thin" panose="02000000000000000000" pitchFamily="2" charset="0"/>
              </a:rPr>
              <a:t>uiteindelijke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rekening</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te</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betalen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en</a:t>
            </a:r>
            <a:r>
              <a:rPr lang="en-GB" sz="1300" dirty="0">
                <a:solidFill>
                  <a:schemeClr val="bg1"/>
                </a:solidFill>
                <a:latin typeface="Avenir Book" panose="02000503020000020003" pitchFamily="2" charset="0"/>
                <a:ea typeface="Roboto Thin" panose="02000000000000000000" pitchFamily="2" charset="0"/>
              </a:rPr>
              <a:t> de </a:t>
            </a:r>
            <a:r>
              <a:rPr lang="en-GB" sz="1300" dirty="0" err="1">
                <a:solidFill>
                  <a:schemeClr val="bg1"/>
                </a:solidFill>
                <a:latin typeface="Avenir Book" panose="02000503020000020003" pitchFamily="2" charset="0"/>
                <a:ea typeface="Roboto Thin" panose="02000000000000000000" pitchFamily="2" charset="0"/>
              </a:rPr>
              <a:t>kosten</a:t>
            </a:r>
            <a:r>
              <a:rPr lang="en-GB" sz="1300" dirty="0">
                <a:solidFill>
                  <a:schemeClr val="bg1"/>
                </a:solidFill>
                <a:latin typeface="Avenir Book" panose="02000503020000020003" pitchFamily="2" charset="0"/>
                <a:ea typeface="Roboto Thin" panose="02000000000000000000" pitchFamily="2" charset="0"/>
              </a:rPr>
              <a:t> </a:t>
            </a:r>
            <a:r>
              <a:rPr lang="en-GB" sz="1300" dirty="0" err="1">
                <a:solidFill>
                  <a:schemeClr val="bg1"/>
                </a:solidFill>
                <a:latin typeface="Avenir Book" panose="02000503020000020003" pitchFamily="2" charset="0"/>
                <a:ea typeface="Roboto Thin" panose="02000000000000000000" pitchFamily="2" charset="0"/>
              </a:rPr>
              <a:t>liepen</a:t>
            </a:r>
            <a:r>
              <a:rPr lang="en-GB" sz="1300" dirty="0">
                <a:solidFill>
                  <a:schemeClr val="bg1"/>
                </a:solidFill>
                <a:latin typeface="Avenir Book" panose="02000503020000020003" pitchFamily="2" charset="0"/>
                <a:ea typeface="Roboto Thin" panose="02000000000000000000" pitchFamily="2" charset="0"/>
              </a:rPr>
              <a:t> zo </a:t>
            </a:r>
            <a:r>
              <a:rPr lang="en-GB" sz="1300" dirty="0" err="1">
                <a:solidFill>
                  <a:schemeClr val="bg1"/>
                </a:solidFill>
                <a:latin typeface="Avenir Book" panose="02000503020000020003" pitchFamily="2" charset="0"/>
                <a:ea typeface="Roboto Thin" panose="02000000000000000000" pitchFamily="2" charset="0"/>
              </a:rPr>
              <a:t>uit</a:t>
            </a:r>
            <a:r>
              <a:rPr lang="en-GB" sz="1300" dirty="0">
                <a:solidFill>
                  <a:schemeClr val="bg1"/>
                </a:solidFill>
                <a:latin typeface="Avenir Book" panose="02000503020000020003" pitchFamily="2" charset="0"/>
                <a:ea typeface="Roboto Thin" panose="02000000000000000000" pitchFamily="2" charset="0"/>
              </a:rPr>
              <a:t> de hand</a:t>
            </a:r>
            <a:r>
              <a:rPr lang="en-GB" sz="1300" dirty="0">
                <a:solidFill>
                  <a:srgbClr val="E5D7BC"/>
                </a:solidFill>
                <a:latin typeface="Roboto Thin" panose="02000000000000000000" pitchFamily="2" charset="0"/>
                <a:ea typeface="Roboto Thin" panose="02000000000000000000" pitchFamily="2" charset="0"/>
              </a:rPr>
              <a:t>. </a:t>
            </a:r>
          </a:p>
        </p:txBody>
      </p:sp>
      <p:sp>
        <p:nvSpPr>
          <p:cNvPr id="9" name="Rectangle 2">
            <a:extLst>
              <a:ext uri="{FF2B5EF4-FFF2-40B4-BE49-F238E27FC236}">
                <a16:creationId xmlns:a16="http://schemas.microsoft.com/office/drawing/2014/main" id="{DBBCA52B-216B-A850-D6C7-2806A06BD5E7}"/>
              </a:ext>
            </a:extLst>
          </p:cNvPr>
          <p:cNvSpPr/>
          <p:nvPr/>
        </p:nvSpPr>
        <p:spPr>
          <a:xfrm>
            <a:off x="6503159" y="568959"/>
            <a:ext cx="5079619" cy="6107842"/>
          </a:xfrm>
          <a:prstGeom prst="rect">
            <a:avLst/>
          </a:prstGeom>
          <a:solidFill>
            <a:srgbClr val="E5D7BC"/>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aphicFrame>
        <p:nvGraphicFramePr>
          <p:cNvPr id="10" name="Table 3">
            <a:extLst>
              <a:ext uri="{FF2B5EF4-FFF2-40B4-BE49-F238E27FC236}">
                <a16:creationId xmlns:a16="http://schemas.microsoft.com/office/drawing/2014/main" id="{7A0F2A2F-3BEC-3F2A-DCEC-58C8D31C6609}"/>
              </a:ext>
            </a:extLst>
          </p:cNvPr>
          <p:cNvGraphicFramePr>
            <a:graphicFrameLocks noGrp="1"/>
          </p:cNvGraphicFramePr>
          <p:nvPr/>
        </p:nvGraphicFramePr>
        <p:xfrm>
          <a:off x="6634290" y="1016001"/>
          <a:ext cx="2033995" cy="5471160"/>
        </p:xfrm>
        <a:graphic>
          <a:graphicData uri="http://schemas.openxmlformats.org/drawingml/2006/table">
            <a:tbl>
              <a:tblPr firstRow="1" bandRow="1">
                <a:tableStyleId>{8A107856-5554-42FB-B03E-39F5DBC370BA}</a:tableStyleId>
              </a:tblPr>
              <a:tblGrid>
                <a:gridCol w="1211488">
                  <a:extLst>
                    <a:ext uri="{9D8B030D-6E8A-4147-A177-3AD203B41FA5}">
                      <a16:colId xmlns:a16="http://schemas.microsoft.com/office/drawing/2014/main" val="3654860008"/>
                    </a:ext>
                  </a:extLst>
                </a:gridCol>
                <a:gridCol w="822507">
                  <a:extLst>
                    <a:ext uri="{9D8B030D-6E8A-4147-A177-3AD203B41FA5}">
                      <a16:colId xmlns:a16="http://schemas.microsoft.com/office/drawing/2014/main" val="335446111"/>
                    </a:ext>
                  </a:extLst>
                </a:gridCol>
              </a:tblGrid>
              <a:tr h="508017">
                <a:tc>
                  <a:txBody>
                    <a:bodyPr/>
                    <a:lstStyle/>
                    <a:p>
                      <a:r>
                        <a:rPr lang="en-NL" sz="1200" b="0" i="0" dirty="0">
                          <a:solidFill>
                            <a:schemeClr val="tx1"/>
                          </a:solidFill>
                          <a:latin typeface="Avenir Book" panose="02000503020000020003" pitchFamily="2" charset="0"/>
                          <a:ea typeface="Roboto Thin" panose="02000000000000000000" pitchFamily="2" charset="0"/>
                        </a:rPr>
                        <a:t>Betalings-achterstand</a:t>
                      </a:r>
                    </a:p>
                  </a:txBody>
                  <a:tcPr>
                    <a:noFill/>
                  </a:tcPr>
                </a:tc>
                <a:tc>
                  <a:txBody>
                    <a:bodyPr/>
                    <a:lstStyle/>
                    <a:p>
                      <a:r>
                        <a:rPr lang="en-NL" sz="1200" b="0" i="0" dirty="0">
                          <a:solidFill>
                            <a:schemeClr val="tx1"/>
                          </a:solidFill>
                          <a:latin typeface="Avenir Book" panose="02000503020000020003" pitchFamily="2" charset="0"/>
                          <a:ea typeface="Roboto Thin" panose="02000000000000000000" pitchFamily="2" charset="0"/>
                        </a:rPr>
                        <a:t>Ja,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13.000,-</a:t>
                      </a:r>
                    </a:p>
                  </a:txBody>
                  <a:tcPr>
                    <a:noFill/>
                  </a:tcPr>
                </a:tc>
                <a:extLst>
                  <a:ext uri="{0D108BD9-81ED-4DB2-BD59-A6C34878D82A}">
                    <a16:rowId xmlns:a16="http://schemas.microsoft.com/office/drawing/2014/main" val="1158875682"/>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Dreiging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uithuiszetting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a:t>
                      </a:r>
                      <a:r>
                        <a:rPr lang="en-GB" sz="1200" b="0" i="0" dirty="0" err="1">
                          <a:solidFill>
                            <a:schemeClr val="tx1"/>
                          </a:solidFill>
                          <a:latin typeface="Avenir Book" panose="02000503020000020003" pitchFamily="2" charset="0"/>
                          <a:ea typeface="Roboto Thin" panose="02000000000000000000" pitchFamily="2" charset="0"/>
                        </a:rPr>
                        <a:t>gelukkig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niet</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35358542"/>
                  </a:ext>
                </a:extLst>
              </a:tr>
              <a:tr h="920781">
                <a:tc>
                  <a:txBody>
                    <a:bodyPr/>
                    <a:lstStyle/>
                    <a:p>
                      <a:r>
                        <a:rPr lang="en-GB" sz="1200" b="0" i="0" dirty="0" err="1">
                          <a:solidFill>
                            <a:schemeClr val="tx1"/>
                          </a:solidFill>
                          <a:latin typeface="Avenir Book" panose="02000503020000020003" pitchFamily="2" charset="0"/>
                          <a:ea typeface="Roboto Thin" panose="02000000000000000000" pitchFamily="2" charset="0"/>
                        </a:rPr>
                        <a:t>Loonbeslag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maar er is mee </a:t>
                      </a:r>
                      <a:r>
                        <a:rPr lang="en-GB" sz="1200" b="0" i="0" dirty="0" err="1">
                          <a:solidFill>
                            <a:schemeClr val="tx1"/>
                          </a:solidFill>
                          <a:latin typeface="Avenir Book" panose="02000503020000020003" pitchFamily="2" charset="0"/>
                          <a:ea typeface="Roboto Thin" panose="02000000000000000000" pitchFamily="2" charset="0"/>
                        </a:rPr>
                        <a:t>gedreigd</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767007380"/>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Thuiswonende</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kinderen</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1564712552"/>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Samen</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wonend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2063369634"/>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Netto</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vakantiegeld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GB" sz="1200" b="0" i="0" dirty="0">
                          <a:solidFill>
                            <a:schemeClr val="tx1"/>
                          </a:solidFill>
                          <a:latin typeface="Avenir Book" panose="02000503020000020003" pitchFamily="2" charset="0"/>
                          <a:ea typeface="Roboto Thin" panose="02000000000000000000" pitchFamily="2" charset="0"/>
                        </a:rPr>
                        <a:t>1159,- </a:t>
                      </a:r>
                    </a:p>
                  </a:txBody>
                  <a:tcPr>
                    <a:noFill/>
                  </a:tcPr>
                </a:tc>
                <a:extLst>
                  <a:ext uri="{0D108BD9-81ED-4DB2-BD59-A6C34878D82A}">
                    <a16:rowId xmlns:a16="http://schemas.microsoft.com/office/drawing/2014/main" val="16223051"/>
                  </a:ext>
                </a:extLst>
              </a:tr>
              <a:tr h="301635">
                <a:tc>
                  <a:txBody>
                    <a:bodyPr/>
                    <a:lstStyle/>
                    <a:p>
                      <a:r>
                        <a:rPr lang="en-NL" sz="1200" b="0" i="0" dirty="0">
                          <a:solidFill>
                            <a:schemeClr val="tx1"/>
                          </a:solidFill>
                          <a:latin typeface="Avenir Book" panose="02000503020000020003" pitchFamily="2" charset="0"/>
                          <a:ea typeface="Roboto Thin" panose="02000000000000000000" pitchFamily="2" charset="0"/>
                        </a:rPr>
                        <a:t>Zorgtoeslag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a:t>
                      </a:r>
                    </a:p>
                  </a:txBody>
                  <a:tcPr>
                    <a:noFill/>
                  </a:tcPr>
                </a:tc>
                <a:extLst>
                  <a:ext uri="{0D108BD9-81ED-4DB2-BD59-A6C34878D82A}">
                    <a16:rowId xmlns:a16="http://schemas.microsoft.com/office/drawing/2014/main" val="934821566"/>
                  </a:ext>
                </a:extLst>
              </a:tr>
              <a:tr h="508017">
                <a:tc>
                  <a:txBody>
                    <a:bodyPr/>
                    <a:lstStyle/>
                    <a:p>
                      <a:r>
                        <a:rPr lang="en-NL" sz="1200" b="0" i="0" dirty="0">
                          <a:solidFill>
                            <a:schemeClr val="tx1"/>
                          </a:solidFill>
                          <a:latin typeface="Avenir Book" panose="02000503020000020003" pitchFamily="2" charset="0"/>
                          <a:ea typeface="Roboto Thin" panose="02000000000000000000" pitchFamily="2" charset="0"/>
                        </a:rPr>
                        <a:t>Voorlopige teruggaaf</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339,-</a:t>
                      </a:r>
                    </a:p>
                  </a:txBody>
                  <a:tcPr>
                    <a:noFill/>
                  </a:tcPr>
                </a:tc>
                <a:extLst>
                  <a:ext uri="{0D108BD9-81ED-4DB2-BD59-A6C34878D82A}">
                    <a16:rowId xmlns:a16="http://schemas.microsoft.com/office/drawing/2014/main" val="3258428044"/>
                  </a:ext>
                </a:extLst>
              </a:tr>
              <a:tr h="787878">
                <a:tc>
                  <a:txBody>
                    <a:bodyPr/>
                    <a:lstStyle/>
                    <a:p>
                      <a:r>
                        <a:rPr lang="en-NL" sz="1200" b="0" i="0" dirty="0">
                          <a:solidFill>
                            <a:schemeClr val="tx1"/>
                          </a:solidFill>
                          <a:latin typeface="Avenir Book" panose="02000503020000020003" pitchFamily="2" charset="0"/>
                          <a:ea typeface="Roboto Thin" panose="02000000000000000000" pitchFamily="2" charset="0"/>
                        </a:rPr>
                        <a:t>Overige inkomsten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G</a:t>
                      </a:r>
                      <a:r>
                        <a:rPr lang="en-NL" sz="1200" b="0" i="0" dirty="0">
                          <a:solidFill>
                            <a:schemeClr val="tx1"/>
                          </a:solidFill>
                          <a:latin typeface="Avenir Book" panose="02000503020000020003" pitchFamily="2" charset="0"/>
                          <a:ea typeface="Roboto Thin" panose="02000000000000000000" pitchFamily="2" charset="0"/>
                        </a:rPr>
                        <a:t>een</a:t>
                      </a:r>
                    </a:p>
                  </a:txBody>
                  <a:tcPr>
                    <a:noFill/>
                  </a:tcPr>
                </a:tc>
                <a:extLst>
                  <a:ext uri="{0D108BD9-81ED-4DB2-BD59-A6C34878D82A}">
                    <a16:rowId xmlns:a16="http://schemas.microsoft.com/office/drawing/2014/main" val="2954416576"/>
                  </a:ext>
                </a:extLst>
              </a:tr>
            </a:tbl>
          </a:graphicData>
        </a:graphic>
      </p:graphicFrame>
      <p:graphicFrame>
        <p:nvGraphicFramePr>
          <p:cNvPr id="11" name="Table 4">
            <a:extLst>
              <a:ext uri="{FF2B5EF4-FFF2-40B4-BE49-F238E27FC236}">
                <a16:creationId xmlns:a16="http://schemas.microsoft.com/office/drawing/2014/main" id="{D6A37182-8754-5593-AB41-F7A040BA89A5}"/>
              </a:ext>
            </a:extLst>
          </p:cNvPr>
          <p:cNvGraphicFramePr>
            <a:graphicFrameLocks noGrp="1"/>
          </p:cNvGraphicFramePr>
          <p:nvPr/>
        </p:nvGraphicFramePr>
        <p:xfrm>
          <a:off x="8809466" y="1016001"/>
          <a:ext cx="2669754" cy="5471160"/>
        </p:xfrm>
        <a:graphic>
          <a:graphicData uri="http://schemas.openxmlformats.org/drawingml/2006/table">
            <a:tbl>
              <a:tblPr firstRow="1" bandRow="1">
                <a:tableStyleId>{8A107856-5554-42FB-B03E-39F5DBC370BA}</a:tableStyleId>
              </a:tblPr>
              <a:tblGrid>
                <a:gridCol w="1497290">
                  <a:extLst>
                    <a:ext uri="{9D8B030D-6E8A-4147-A177-3AD203B41FA5}">
                      <a16:colId xmlns:a16="http://schemas.microsoft.com/office/drawing/2014/main" val="3949124415"/>
                    </a:ext>
                  </a:extLst>
                </a:gridCol>
                <a:gridCol w="1172464">
                  <a:extLst>
                    <a:ext uri="{9D8B030D-6E8A-4147-A177-3AD203B41FA5}">
                      <a16:colId xmlns:a16="http://schemas.microsoft.com/office/drawing/2014/main" val="3844783894"/>
                    </a:ext>
                  </a:extLst>
                </a:gridCol>
              </a:tblGrid>
              <a:tr h="0">
                <a:tc>
                  <a:txBody>
                    <a:bodyPr/>
                    <a:lstStyle/>
                    <a:p>
                      <a:r>
                        <a:rPr lang="en-NL" sz="1200" b="0" i="0" dirty="0">
                          <a:solidFill>
                            <a:schemeClr val="tx1"/>
                          </a:solidFill>
                          <a:latin typeface="Avenir Book" panose="02000503020000020003" pitchFamily="2" charset="0"/>
                          <a:ea typeface="Roboto Thin" panose="02000000000000000000" pitchFamily="2" charset="0"/>
                        </a:rPr>
                        <a:t>Woning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H</a:t>
                      </a:r>
                      <a:r>
                        <a:rPr lang="en-NL" sz="1200" b="0" i="0" dirty="0">
                          <a:solidFill>
                            <a:schemeClr val="tx1"/>
                          </a:solidFill>
                          <a:latin typeface="Avenir Book" panose="02000503020000020003" pitchFamily="2" charset="0"/>
                          <a:ea typeface="Roboto Thin" panose="02000000000000000000" pitchFamily="2" charset="0"/>
                        </a:rPr>
                        <a:t>uur-appartement uit 1978,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990,- per maand</a:t>
                      </a:r>
                    </a:p>
                  </a:txBody>
                  <a:tcPr>
                    <a:noFill/>
                  </a:tcPr>
                </a:tc>
                <a:extLst>
                  <a:ext uri="{0D108BD9-81ED-4DB2-BD59-A6C34878D82A}">
                    <a16:rowId xmlns:a16="http://schemas.microsoft.com/office/drawing/2014/main" val="223495752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Auto</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J</a:t>
                      </a:r>
                      <a:r>
                        <a:rPr lang="en-NL" sz="1200" b="0" i="0" dirty="0">
                          <a:solidFill>
                            <a:schemeClr val="tx1"/>
                          </a:solidFill>
                          <a:latin typeface="Avenir Book" panose="02000503020000020003" pitchFamily="2" charset="0"/>
                          <a:ea typeface="Roboto Thin" panose="02000000000000000000" pitchFamily="2" charset="0"/>
                        </a:rPr>
                        <a:t>a,</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15.000 km per jaar</a:t>
                      </a:r>
                    </a:p>
                  </a:txBody>
                  <a:tcPr>
                    <a:noFill/>
                  </a:tcPr>
                </a:tc>
                <a:extLst>
                  <a:ext uri="{0D108BD9-81ED-4DB2-BD59-A6C34878D82A}">
                    <a16:rowId xmlns:a16="http://schemas.microsoft.com/office/drawing/2014/main" val="2103046121"/>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Energie en lokale lasten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224,-</a:t>
                      </a:r>
                    </a:p>
                  </a:txBody>
                  <a:tcPr>
                    <a:noFill/>
                  </a:tcPr>
                </a:tc>
                <a:extLst>
                  <a:ext uri="{0D108BD9-81ED-4DB2-BD59-A6C34878D82A}">
                    <a16:rowId xmlns:a16="http://schemas.microsoft.com/office/drawing/2014/main" val="84285836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Verzekeringen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200,-</a:t>
                      </a:r>
                    </a:p>
                  </a:txBody>
                  <a:tcPr>
                    <a:noFill/>
                  </a:tcPr>
                </a:tc>
                <a:extLst>
                  <a:ext uri="{0D108BD9-81ED-4DB2-BD59-A6C34878D82A}">
                    <a16:rowId xmlns:a16="http://schemas.microsoft.com/office/drawing/2014/main" val="85454374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Abonnementen (streaming, telefoon etc.)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66,-</a:t>
                      </a:r>
                    </a:p>
                  </a:txBody>
                  <a:tcPr>
                    <a:noFill/>
                  </a:tcPr>
                </a:tc>
                <a:extLst>
                  <a:ext uri="{0D108BD9-81ED-4DB2-BD59-A6C34878D82A}">
                    <a16:rowId xmlns:a16="http://schemas.microsoft.com/office/drawing/2014/main" val="309216372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Vervoer (fietsonderhoud, ov)</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369,-</a:t>
                      </a:r>
                    </a:p>
                  </a:txBody>
                  <a:tcPr>
                    <a:noFill/>
                  </a:tcPr>
                </a:tc>
                <a:extLst>
                  <a:ext uri="{0D108BD9-81ED-4DB2-BD59-A6C34878D82A}">
                    <a16:rowId xmlns:a16="http://schemas.microsoft.com/office/drawing/2014/main" val="94757356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Boodschappen</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287,-</a:t>
                      </a:r>
                    </a:p>
                  </a:txBody>
                  <a:tcPr>
                    <a:noFill/>
                  </a:tcPr>
                </a:tc>
                <a:extLst>
                  <a:ext uri="{0D108BD9-81ED-4DB2-BD59-A6C34878D82A}">
                    <a16:rowId xmlns:a16="http://schemas.microsoft.com/office/drawing/2014/main" val="168349723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Kleding</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85,-</a:t>
                      </a:r>
                    </a:p>
                  </a:txBody>
                  <a:tcPr>
                    <a:noFill/>
                  </a:tcPr>
                </a:tc>
                <a:extLst>
                  <a:ext uri="{0D108BD9-81ED-4DB2-BD59-A6C34878D82A}">
                    <a16:rowId xmlns:a16="http://schemas.microsoft.com/office/drawing/2014/main" val="3356360010"/>
                  </a:ext>
                </a:extLst>
              </a:tr>
              <a:tr h="264583">
                <a:tc>
                  <a:txBody>
                    <a:bodyPr/>
                    <a:lstStyle/>
                    <a:p>
                      <a:r>
                        <a:rPr lang="en-GB" sz="1200" b="0" i="0" dirty="0">
                          <a:solidFill>
                            <a:schemeClr val="tx1"/>
                          </a:solidFill>
                          <a:latin typeface="Avenir Book" panose="02000503020000020003" pitchFamily="2" charset="0"/>
                          <a:ea typeface="Roboto Thin" panose="02000000000000000000" pitchFamily="2" charset="0"/>
                        </a:rPr>
                        <a:t>I</a:t>
                      </a:r>
                      <a:r>
                        <a:rPr lang="en-NL" sz="1200" b="0" i="0" dirty="0">
                          <a:solidFill>
                            <a:schemeClr val="tx1"/>
                          </a:solidFill>
                          <a:latin typeface="Avenir Book" panose="02000503020000020003" pitchFamily="2" charset="0"/>
                          <a:ea typeface="Roboto Thin" panose="02000000000000000000" pitchFamily="2" charset="0"/>
                        </a:rPr>
                        <a:t>nboedel (meubels, balkon)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100,-</a:t>
                      </a:r>
                    </a:p>
                  </a:txBody>
                  <a:tcPr>
                    <a:noFill/>
                  </a:tcPr>
                </a:tc>
                <a:extLst>
                  <a:ext uri="{0D108BD9-81ED-4DB2-BD59-A6C34878D82A}">
                    <a16:rowId xmlns:a16="http://schemas.microsoft.com/office/drawing/2014/main" val="2955461486"/>
                  </a:ext>
                </a:extLst>
              </a:tr>
              <a:tr h="125275">
                <a:tc>
                  <a:txBody>
                    <a:bodyPr/>
                    <a:lstStyle/>
                    <a:p>
                      <a:r>
                        <a:rPr lang="en-NL" sz="1200" b="0" i="0" dirty="0">
                          <a:solidFill>
                            <a:schemeClr val="tx1"/>
                          </a:solidFill>
                          <a:latin typeface="Avenir Book" panose="02000503020000020003" pitchFamily="2" charset="0"/>
                          <a:ea typeface="Roboto Thin" panose="02000000000000000000" pitchFamily="2" charset="0"/>
                        </a:rPr>
                        <a:t>Vrije tijd (gamen, kroeg, hobb</a:t>
                      </a:r>
                      <a:r>
                        <a:rPr lang="nl-NL" sz="1200" b="0" i="0" dirty="0">
                          <a:solidFill>
                            <a:schemeClr val="tx1"/>
                          </a:solidFill>
                          <a:latin typeface="Avenir Book" panose="02000503020000020003" pitchFamily="2" charset="0"/>
                          <a:ea typeface="Roboto Thin" panose="02000000000000000000" pitchFamily="2" charset="0"/>
                        </a:rPr>
                        <a:t>y’</a:t>
                      </a:r>
                      <a:r>
                        <a:rPr lang="en-NL" sz="1200" b="0" i="0">
                          <a:solidFill>
                            <a:schemeClr val="tx1"/>
                          </a:solidFill>
                          <a:latin typeface="Avenir Book" panose="02000503020000020003" pitchFamily="2" charset="0"/>
                          <a:ea typeface="Roboto Thin" panose="02000000000000000000" pitchFamily="2" charset="0"/>
                        </a:rPr>
                        <a:t>s)</a:t>
                      </a:r>
                      <a:endParaRPr lang="nl-NL" sz="1200" b="0" i="0" dirty="0">
                        <a:solidFill>
                          <a:schemeClr val="tx1"/>
                        </a:solidFill>
                        <a:latin typeface="Avenir Book" panose="02000503020000020003" pitchFamily="2" charset="0"/>
                        <a:ea typeface="Roboto Thin" panose="02000000000000000000" pitchFamily="2" charset="0"/>
                      </a:endParaRPr>
                    </a:p>
                    <a:p>
                      <a:endParaRPr lang="en-NL" sz="11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a:t>
                      </a:r>
                    </a:p>
                  </a:txBody>
                  <a:tcPr>
                    <a:noFill/>
                  </a:tcPr>
                </a:tc>
                <a:extLst>
                  <a:ext uri="{0D108BD9-81ED-4DB2-BD59-A6C34878D82A}">
                    <a16:rowId xmlns:a16="http://schemas.microsoft.com/office/drawing/2014/main" val="1180256836"/>
                  </a:ext>
                </a:extLst>
              </a:tr>
            </a:tbl>
          </a:graphicData>
        </a:graphic>
      </p:graphicFrame>
      <p:sp>
        <p:nvSpPr>
          <p:cNvPr id="12" name="TextBox 5">
            <a:extLst>
              <a:ext uri="{FF2B5EF4-FFF2-40B4-BE49-F238E27FC236}">
                <a16:creationId xmlns:a16="http://schemas.microsoft.com/office/drawing/2014/main" id="{D290F3FA-0724-CD82-36EF-8A4B5D2D3A7E}"/>
              </a:ext>
            </a:extLst>
          </p:cNvPr>
          <p:cNvSpPr txBox="1"/>
          <p:nvPr/>
        </p:nvSpPr>
        <p:spPr>
          <a:xfrm>
            <a:off x="6662503" y="595373"/>
            <a:ext cx="1877437"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Feiten en inkomsten</a:t>
            </a:r>
          </a:p>
        </p:txBody>
      </p:sp>
      <p:sp>
        <p:nvSpPr>
          <p:cNvPr id="13" name="TextBox 6">
            <a:extLst>
              <a:ext uri="{FF2B5EF4-FFF2-40B4-BE49-F238E27FC236}">
                <a16:creationId xmlns:a16="http://schemas.microsoft.com/office/drawing/2014/main" id="{3A0F7888-BF49-0BEE-7D06-1734D7F55659}"/>
              </a:ext>
            </a:extLst>
          </p:cNvPr>
          <p:cNvSpPr txBox="1"/>
          <p:nvPr/>
        </p:nvSpPr>
        <p:spPr>
          <a:xfrm>
            <a:off x="9667719" y="595373"/>
            <a:ext cx="928459"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Uitgaven</a:t>
            </a:r>
          </a:p>
        </p:txBody>
      </p:sp>
      <p:sp>
        <p:nvSpPr>
          <p:cNvPr id="14" name="TextBox 1">
            <a:extLst>
              <a:ext uri="{FF2B5EF4-FFF2-40B4-BE49-F238E27FC236}">
                <a16:creationId xmlns:a16="http://schemas.microsoft.com/office/drawing/2014/main" id="{4C6A1A7C-A0C2-8A20-89EC-7A6FC8DC63AC}"/>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312523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25">
            <a:extLst>
              <a:ext uri="{FF2B5EF4-FFF2-40B4-BE49-F238E27FC236}">
                <a16:creationId xmlns:a16="http://schemas.microsoft.com/office/drawing/2014/main" id="{1D16261B-F46C-16E1-7C5F-EB044C894F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2817" y="1376214"/>
            <a:ext cx="5602228" cy="421484"/>
          </a:xfrm>
          <a:prstGeom prst="rect">
            <a:avLst/>
          </a:prstGeom>
        </p:spPr>
      </p:pic>
      <p:sp>
        <p:nvSpPr>
          <p:cNvPr id="2" name="TextBox 7">
            <a:extLst>
              <a:ext uri="{FF2B5EF4-FFF2-40B4-BE49-F238E27FC236}">
                <a16:creationId xmlns:a16="http://schemas.microsoft.com/office/drawing/2014/main" id="{D281CE6A-5284-5AB2-B5A6-180AA9EE85BF}"/>
              </a:ext>
            </a:extLst>
          </p:cNvPr>
          <p:cNvSpPr txBox="1"/>
          <p:nvPr/>
        </p:nvSpPr>
        <p:spPr>
          <a:xfrm>
            <a:off x="1996088" y="592949"/>
            <a:ext cx="2412840"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ZO ZIET SCHULD ERUIT</a:t>
            </a:r>
          </a:p>
        </p:txBody>
      </p:sp>
      <p:sp>
        <p:nvSpPr>
          <p:cNvPr id="3" name="TextBox 29">
            <a:extLst>
              <a:ext uri="{FF2B5EF4-FFF2-40B4-BE49-F238E27FC236}">
                <a16:creationId xmlns:a16="http://schemas.microsoft.com/office/drawing/2014/main" id="{968858E0-1266-17EB-398D-61B92C440084}"/>
              </a:ext>
            </a:extLst>
          </p:cNvPr>
          <p:cNvSpPr txBox="1"/>
          <p:nvPr/>
        </p:nvSpPr>
        <p:spPr>
          <a:xfrm>
            <a:off x="672817" y="2138618"/>
            <a:ext cx="5034964" cy="1170531"/>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dirty="0">
                <a:solidFill>
                  <a:schemeClr val="bg1"/>
                </a:solidFill>
                <a:latin typeface="Avenir Book" panose="02000503020000020003" pitchFamily="2" charset="0"/>
                <a:ea typeface="Roboto Light" panose="02000000000000000000" pitchFamily="2" charset="0"/>
              </a:rPr>
              <a:t>Een van de instanties die Kay kan helpen om overzicht te krijgen, is het Nibud. Voer de gegevens van Kay in op:</a:t>
            </a:r>
          </a:p>
          <a:p>
            <a:pPr algn="l">
              <a:lnSpc>
                <a:spcPct val="150000"/>
              </a:lnSpc>
            </a:pPr>
            <a:endParaRPr lang="nl-NL" sz="1200" dirty="0">
              <a:solidFill>
                <a:schemeClr val="bg1"/>
              </a:solidFill>
              <a:latin typeface="Avenir Book" panose="02000503020000020003" pitchFamily="2" charset="0"/>
              <a:ea typeface="Roboto Light" panose="02000000000000000000" pitchFamily="2" charset="0"/>
            </a:endParaRPr>
          </a:p>
        </p:txBody>
      </p:sp>
      <p:sp>
        <p:nvSpPr>
          <p:cNvPr id="5" name="TextBox 18">
            <a:extLst>
              <a:ext uri="{FF2B5EF4-FFF2-40B4-BE49-F238E27FC236}">
                <a16:creationId xmlns:a16="http://schemas.microsoft.com/office/drawing/2014/main" id="{8F971D8D-D2B0-A43D-FB17-A3BB7E60558B}"/>
              </a:ext>
            </a:extLst>
          </p:cNvPr>
          <p:cNvSpPr txBox="1"/>
          <p:nvPr/>
        </p:nvSpPr>
        <p:spPr>
          <a:xfrm>
            <a:off x="1237286" y="1315954"/>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OPDRACHT MAKEN</a:t>
            </a:r>
          </a:p>
        </p:txBody>
      </p:sp>
      <p:sp>
        <p:nvSpPr>
          <p:cNvPr id="6" name="Rectangle 2">
            <a:extLst>
              <a:ext uri="{FF2B5EF4-FFF2-40B4-BE49-F238E27FC236}">
                <a16:creationId xmlns:a16="http://schemas.microsoft.com/office/drawing/2014/main" id="{66353818-4A67-526B-FF05-27E77BADEE95}"/>
              </a:ext>
            </a:extLst>
          </p:cNvPr>
          <p:cNvSpPr/>
          <p:nvPr/>
        </p:nvSpPr>
        <p:spPr>
          <a:xfrm>
            <a:off x="6503159" y="568959"/>
            <a:ext cx="5079619" cy="6107842"/>
          </a:xfrm>
          <a:prstGeom prst="rect">
            <a:avLst/>
          </a:prstGeom>
          <a:solidFill>
            <a:srgbClr val="E5D7BC"/>
          </a:solidFill>
          <a:ln w="57150">
            <a:noFill/>
          </a:ln>
          <a:effectLst>
            <a:outerShdw dist="63500" dir="30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aphicFrame>
        <p:nvGraphicFramePr>
          <p:cNvPr id="7" name="Table 3">
            <a:extLst>
              <a:ext uri="{FF2B5EF4-FFF2-40B4-BE49-F238E27FC236}">
                <a16:creationId xmlns:a16="http://schemas.microsoft.com/office/drawing/2014/main" id="{40386FE9-17D7-3848-5305-074E17D5DD43}"/>
              </a:ext>
            </a:extLst>
          </p:cNvPr>
          <p:cNvGraphicFramePr>
            <a:graphicFrameLocks noGrp="1"/>
          </p:cNvGraphicFramePr>
          <p:nvPr/>
        </p:nvGraphicFramePr>
        <p:xfrm>
          <a:off x="6634290" y="1016001"/>
          <a:ext cx="2033995" cy="5471160"/>
        </p:xfrm>
        <a:graphic>
          <a:graphicData uri="http://schemas.openxmlformats.org/drawingml/2006/table">
            <a:tbl>
              <a:tblPr firstRow="1" bandRow="1">
                <a:tableStyleId>{8A107856-5554-42FB-B03E-39F5DBC370BA}</a:tableStyleId>
              </a:tblPr>
              <a:tblGrid>
                <a:gridCol w="1211488">
                  <a:extLst>
                    <a:ext uri="{9D8B030D-6E8A-4147-A177-3AD203B41FA5}">
                      <a16:colId xmlns:a16="http://schemas.microsoft.com/office/drawing/2014/main" val="3654860008"/>
                    </a:ext>
                  </a:extLst>
                </a:gridCol>
                <a:gridCol w="822507">
                  <a:extLst>
                    <a:ext uri="{9D8B030D-6E8A-4147-A177-3AD203B41FA5}">
                      <a16:colId xmlns:a16="http://schemas.microsoft.com/office/drawing/2014/main" val="335446111"/>
                    </a:ext>
                  </a:extLst>
                </a:gridCol>
              </a:tblGrid>
              <a:tr h="508017">
                <a:tc>
                  <a:txBody>
                    <a:bodyPr/>
                    <a:lstStyle/>
                    <a:p>
                      <a:r>
                        <a:rPr lang="en-NL" sz="1200" b="0" i="0" dirty="0">
                          <a:solidFill>
                            <a:schemeClr val="tx1"/>
                          </a:solidFill>
                          <a:latin typeface="Avenir Book" panose="02000503020000020003" pitchFamily="2" charset="0"/>
                          <a:ea typeface="Roboto Thin" panose="02000000000000000000" pitchFamily="2" charset="0"/>
                        </a:rPr>
                        <a:t>Betalings-achterstand</a:t>
                      </a:r>
                    </a:p>
                  </a:txBody>
                  <a:tcPr>
                    <a:noFill/>
                  </a:tcPr>
                </a:tc>
                <a:tc>
                  <a:txBody>
                    <a:bodyPr/>
                    <a:lstStyle/>
                    <a:p>
                      <a:r>
                        <a:rPr lang="en-NL" sz="1200" b="0" i="0" dirty="0">
                          <a:solidFill>
                            <a:schemeClr val="tx1"/>
                          </a:solidFill>
                          <a:latin typeface="Avenir Book" panose="02000503020000020003" pitchFamily="2" charset="0"/>
                          <a:ea typeface="Roboto Thin" panose="02000000000000000000" pitchFamily="2" charset="0"/>
                        </a:rPr>
                        <a:t>Ja,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13.000,-</a:t>
                      </a:r>
                    </a:p>
                  </a:txBody>
                  <a:tcPr>
                    <a:noFill/>
                  </a:tcPr>
                </a:tc>
                <a:extLst>
                  <a:ext uri="{0D108BD9-81ED-4DB2-BD59-A6C34878D82A}">
                    <a16:rowId xmlns:a16="http://schemas.microsoft.com/office/drawing/2014/main" val="1158875682"/>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Dreiging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uithuiszetting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a:t>
                      </a:r>
                      <a:r>
                        <a:rPr lang="en-GB" sz="1200" b="0" i="0" dirty="0" err="1">
                          <a:solidFill>
                            <a:schemeClr val="tx1"/>
                          </a:solidFill>
                          <a:latin typeface="Avenir Book" panose="02000503020000020003" pitchFamily="2" charset="0"/>
                          <a:ea typeface="Roboto Thin" panose="02000000000000000000" pitchFamily="2" charset="0"/>
                        </a:rPr>
                        <a:t>gelukkig</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niet</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35358542"/>
                  </a:ext>
                </a:extLst>
              </a:tr>
              <a:tr h="920781">
                <a:tc>
                  <a:txBody>
                    <a:bodyPr/>
                    <a:lstStyle/>
                    <a:p>
                      <a:r>
                        <a:rPr lang="en-GB" sz="1200" b="0" i="0" dirty="0" err="1">
                          <a:solidFill>
                            <a:schemeClr val="tx1"/>
                          </a:solidFill>
                          <a:latin typeface="Avenir Book" panose="02000503020000020003" pitchFamily="2" charset="0"/>
                          <a:ea typeface="Roboto Thin" panose="02000000000000000000" pitchFamily="2" charset="0"/>
                        </a:rPr>
                        <a:t>Loonbeslag</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 maar er is mee </a:t>
                      </a:r>
                      <a:r>
                        <a:rPr lang="en-GB" sz="1200" b="0" i="0" dirty="0" err="1">
                          <a:solidFill>
                            <a:schemeClr val="tx1"/>
                          </a:solidFill>
                          <a:latin typeface="Avenir Book" panose="02000503020000020003" pitchFamily="2" charset="0"/>
                          <a:ea typeface="Roboto Thin" panose="02000000000000000000" pitchFamily="2" charset="0"/>
                        </a:rPr>
                        <a:t>gedreigd</a:t>
                      </a:r>
                      <a:endParaRPr lang="en-GB" sz="1200" b="0" i="0" dirty="0">
                        <a:solidFill>
                          <a:schemeClr val="tx1"/>
                        </a:solidFill>
                        <a:latin typeface="Avenir Book" panose="02000503020000020003" pitchFamily="2" charset="0"/>
                        <a:ea typeface="Roboto Thin" panose="02000000000000000000" pitchFamily="2" charset="0"/>
                      </a:endParaRPr>
                    </a:p>
                  </a:txBody>
                  <a:tcPr>
                    <a:noFill/>
                  </a:tcPr>
                </a:tc>
                <a:extLst>
                  <a:ext uri="{0D108BD9-81ED-4DB2-BD59-A6C34878D82A}">
                    <a16:rowId xmlns:a16="http://schemas.microsoft.com/office/drawing/2014/main" val="767007380"/>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Thuiswonende</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kinderen</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1564712552"/>
                  </a:ext>
                </a:extLst>
              </a:tr>
              <a:tr h="508017">
                <a:tc>
                  <a:txBody>
                    <a:bodyPr/>
                    <a:lstStyle/>
                    <a:p>
                      <a:r>
                        <a:rPr lang="en-GB" sz="1200" b="0" i="0" dirty="0" err="1">
                          <a:solidFill>
                            <a:schemeClr val="tx1"/>
                          </a:solidFill>
                          <a:latin typeface="Avenir Book" panose="02000503020000020003" pitchFamily="2" charset="0"/>
                          <a:ea typeface="Roboto Thin" panose="02000000000000000000" pitchFamily="2" charset="0"/>
                        </a:rPr>
                        <a:t>Samen</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wonend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Nee</a:t>
                      </a:r>
                    </a:p>
                  </a:txBody>
                  <a:tcPr>
                    <a:noFill/>
                  </a:tcPr>
                </a:tc>
                <a:extLst>
                  <a:ext uri="{0D108BD9-81ED-4DB2-BD59-A6C34878D82A}">
                    <a16:rowId xmlns:a16="http://schemas.microsoft.com/office/drawing/2014/main" val="2063369634"/>
                  </a:ext>
                </a:extLst>
              </a:tr>
              <a:tr h="714399">
                <a:tc>
                  <a:txBody>
                    <a:bodyPr/>
                    <a:lstStyle/>
                    <a:p>
                      <a:r>
                        <a:rPr lang="en-GB" sz="1200" b="0" i="0" dirty="0" err="1">
                          <a:solidFill>
                            <a:schemeClr val="tx1"/>
                          </a:solidFill>
                          <a:latin typeface="Avenir Book" panose="02000503020000020003" pitchFamily="2" charset="0"/>
                          <a:ea typeface="Roboto Thin" panose="02000000000000000000" pitchFamily="2" charset="0"/>
                        </a:rPr>
                        <a:t>Netto</a:t>
                      </a:r>
                      <a:r>
                        <a:rPr lang="en-GB" sz="1200" b="0" i="0" dirty="0">
                          <a:solidFill>
                            <a:schemeClr val="tx1"/>
                          </a:solidFill>
                          <a:latin typeface="Avenir Book" panose="02000503020000020003" pitchFamily="2" charset="0"/>
                          <a:ea typeface="Roboto Thin" panose="02000000000000000000" pitchFamily="2" charset="0"/>
                        </a:rPr>
                        <a:t> </a:t>
                      </a:r>
                      <a:r>
                        <a:rPr lang="en-GB" sz="1200" b="0" i="0" dirty="0" err="1">
                          <a:solidFill>
                            <a:schemeClr val="tx1"/>
                          </a:solidFill>
                          <a:latin typeface="Avenir Book" panose="02000503020000020003" pitchFamily="2" charset="0"/>
                          <a:ea typeface="Roboto Thin" panose="02000000000000000000" pitchFamily="2" charset="0"/>
                        </a:rPr>
                        <a:t>vakantiegeld</a:t>
                      </a:r>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GB" sz="1200" b="0" i="0" dirty="0">
                          <a:solidFill>
                            <a:schemeClr val="tx1"/>
                          </a:solidFill>
                          <a:latin typeface="Avenir Book" panose="02000503020000020003" pitchFamily="2" charset="0"/>
                          <a:ea typeface="Roboto Thin" panose="02000000000000000000" pitchFamily="2" charset="0"/>
                        </a:rPr>
                        <a:t>1159,- </a:t>
                      </a:r>
                    </a:p>
                  </a:txBody>
                  <a:tcPr>
                    <a:noFill/>
                  </a:tcPr>
                </a:tc>
                <a:extLst>
                  <a:ext uri="{0D108BD9-81ED-4DB2-BD59-A6C34878D82A}">
                    <a16:rowId xmlns:a16="http://schemas.microsoft.com/office/drawing/2014/main" val="16223051"/>
                  </a:ext>
                </a:extLst>
              </a:tr>
              <a:tr h="301635">
                <a:tc>
                  <a:txBody>
                    <a:bodyPr/>
                    <a:lstStyle/>
                    <a:p>
                      <a:r>
                        <a:rPr lang="en-NL" sz="1200" b="0" i="0" dirty="0">
                          <a:solidFill>
                            <a:schemeClr val="tx1"/>
                          </a:solidFill>
                          <a:latin typeface="Avenir Book" panose="02000503020000020003" pitchFamily="2" charset="0"/>
                          <a:ea typeface="Roboto Thin" panose="02000000000000000000" pitchFamily="2" charset="0"/>
                        </a:rPr>
                        <a:t>Zorgtoeslag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a:t>
                      </a:r>
                    </a:p>
                  </a:txBody>
                  <a:tcPr>
                    <a:noFill/>
                  </a:tcPr>
                </a:tc>
                <a:extLst>
                  <a:ext uri="{0D108BD9-81ED-4DB2-BD59-A6C34878D82A}">
                    <a16:rowId xmlns:a16="http://schemas.microsoft.com/office/drawing/2014/main" val="934821566"/>
                  </a:ext>
                </a:extLst>
              </a:tr>
              <a:tr h="508017">
                <a:tc>
                  <a:txBody>
                    <a:bodyPr/>
                    <a:lstStyle/>
                    <a:p>
                      <a:r>
                        <a:rPr lang="en-NL" sz="1200" b="0" i="0" dirty="0">
                          <a:solidFill>
                            <a:schemeClr val="tx1"/>
                          </a:solidFill>
                          <a:latin typeface="Avenir Book" panose="02000503020000020003" pitchFamily="2" charset="0"/>
                          <a:ea typeface="Roboto Thin" panose="02000000000000000000" pitchFamily="2" charset="0"/>
                        </a:rPr>
                        <a:t>Voorlopige teruggaaf</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339,-</a:t>
                      </a:r>
                    </a:p>
                  </a:txBody>
                  <a:tcPr>
                    <a:noFill/>
                  </a:tcPr>
                </a:tc>
                <a:extLst>
                  <a:ext uri="{0D108BD9-81ED-4DB2-BD59-A6C34878D82A}">
                    <a16:rowId xmlns:a16="http://schemas.microsoft.com/office/drawing/2014/main" val="3258428044"/>
                  </a:ext>
                </a:extLst>
              </a:tr>
              <a:tr h="787878">
                <a:tc>
                  <a:txBody>
                    <a:bodyPr/>
                    <a:lstStyle/>
                    <a:p>
                      <a:r>
                        <a:rPr lang="en-NL" sz="1200" b="0" i="0" dirty="0">
                          <a:solidFill>
                            <a:schemeClr val="tx1"/>
                          </a:solidFill>
                          <a:latin typeface="Avenir Book" panose="02000503020000020003" pitchFamily="2" charset="0"/>
                          <a:ea typeface="Roboto Thin" panose="02000000000000000000" pitchFamily="2" charset="0"/>
                        </a:rPr>
                        <a:t>Overige inkomsten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G</a:t>
                      </a:r>
                      <a:r>
                        <a:rPr lang="en-NL" sz="1200" b="0" i="0" dirty="0">
                          <a:solidFill>
                            <a:schemeClr val="tx1"/>
                          </a:solidFill>
                          <a:latin typeface="Avenir Book" panose="02000503020000020003" pitchFamily="2" charset="0"/>
                          <a:ea typeface="Roboto Thin" panose="02000000000000000000" pitchFamily="2" charset="0"/>
                        </a:rPr>
                        <a:t>een</a:t>
                      </a:r>
                    </a:p>
                  </a:txBody>
                  <a:tcPr>
                    <a:noFill/>
                  </a:tcPr>
                </a:tc>
                <a:extLst>
                  <a:ext uri="{0D108BD9-81ED-4DB2-BD59-A6C34878D82A}">
                    <a16:rowId xmlns:a16="http://schemas.microsoft.com/office/drawing/2014/main" val="2954416576"/>
                  </a:ext>
                </a:extLst>
              </a:tr>
            </a:tbl>
          </a:graphicData>
        </a:graphic>
      </p:graphicFrame>
      <p:graphicFrame>
        <p:nvGraphicFramePr>
          <p:cNvPr id="8" name="Table 4">
            <a:extLst>
              <a:ext uri="{FF2B5EF4-FFF2-40B4-BE49-F238E27FC236}">
                <a16:creationId xmlns:a16="http://schemas.microsoft.com/office/drawing/2014/main" id="{5F3183CD-9CCB-6707-08CE-5035EA949D1B}"/>
              </a:ext>
            </a:extLst>
          </p:cNvPr>
          <p:cNvGraphicFramePr>
            <a:graphicFrameLocks noGrp="1"/>
          </p:cNvGraphicFramePr>
          <p:nvPr/>
        </p:nvGraphicFramePr>
        <p:xfrm>
          <a:off x="8809466" y="1016001"/>
          <a:ext cx="2669754" cy="5471160"/>
        </p:xfrm>
        <a:graphic>
          <a:graphicData uri="http://schemas.openxmlformats.org/drawingml/2006/table">
            <a:tbl>
              <a:tblPr firstRow="1" bandRow="1">
                <a:tableStyleId>{8A107856-5554-42FB-B03E-39F5DBC370BA}</a:tableStyleId>
              </a:tblPr>
              <a:tblGrid>
                <a:gridCol w="1497290">
                  <a:extLst>
                    <a:ext uri="{9D8B030D-6E8A-4147-A177-3AD203B41FA5}">
                      <a16:colId xmlns:a16="http://schemas.microsoft.com/office/drawing/2014/main" val="3949124415"/>
                    </a:ext>
                  </a:extLst>
                </a:gridCol>
                <a:gridCol w="1172464">
                  <a:extLst>
                    <a:ext uri="{9D8B030D-6E8A-4147-A177-3AD203B41FA5}">
                      <a16:colId xmlns:a16="http://schemas.microsoft.com/office/drawing/2014/main" val="3844783894"/>
                    </a:ext>
                  </a:extLst>
                </a:gridCol>
              </a:tblGrid>
              <a:tr h="0">
                <a:tc>
                  <a:txBody>
                    <a:bodyPr/>
                    <a:lstStyle/>
                    <a:p>
                      <a:r>
                        <a:rPr lang="en-NL" sz="1200" b="0" i="0" dirty="0">
                          <a:solidFill>
                            <a:schemeClr val="tx1"/>
                          </a:solidFill>
                          <a:latin typeface="Avenir Book" panose="02000503020000020003" pitchFamily="2" charset="0"/>
                          <a:ea typeface="Roboto Thin" panose="02000000000000000000" pitchFamily="2" charset="0"/>
                        </a:rPr>
                        <a:t>Woning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solidFill>
                            <a:schemeClr val="tx1"/>
                          </a:solidFill>
                          <a:latin typeface="Avenir Book" panose="02000503020000020003" pitchFamily="2" charset="0"/>
                          <a:ea typeface="Roboto Thin" panose="02000000000000000000" pitchFamily="2" charset="0"/>
                        </a:rPr>
                        <a:t>H</a:t>
                      </a:r>
                      <a:r>
                        <a:rPr lang="en-NL" sz="1200" b="0" i="0" dirty="0">
                          <a:solidFill>
                            <a:schemeClr val="tx1"/>
                          </a:solidFill>
                          <a:latin typeface="Avenir Book" panose="02000503020000020003" pitchFamily="2" charset="0"/>
                          <a:ea typeface="Roboto Thin" panose="02000000000000000000" pitchFamily="2" charset="0"/>
                        </a:rPr>
                        <a:t>uur-appartement uit 1978, €</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990,- per maand</a:t>
                      </a:r>
                    </a:p>
                  </a:txBody>
                  <a:tcPr>
                    <a:noFill/>
                  </a:tcPr>
                </a:tc>
                <a:extLst>
                  <a:ext uri="{0D108BD9-81ED-4DB2-BD59-A6C34878D82A}">
                    <a16:rowId xmlns:a16="http://schemas.microsoft.com/office/drawing/2014/main" val="223495752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Auto</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dirty="0">
                          <a:solidFill>
                            <a:schemeClr val="tx1"/>
                          </a:solidFill>
                          <a:latin typeface="Avenir Book" panose="02000503020000020003" pitchFamily="2" charset="0"/>
                          <a:ea typeface="Roboto Thin" panose="02000000000000000000" pitchFamily="2" charset="0"/>
                        </a:rPr>
                        <a:t>J</a:t>
                      </a:r>
                      <a:r>
                        <a:rPr lang="en-NL" sz="1200" b="0" i="0" dirty="0">
                          <a:solidFill>
                            <a:schemeClr val="tx1"/>
                          </a:solidFill>
                          <a:latin typeface="Avenir Book" panose="02000503020000020003" pitchFamily="2" charset="0"/>
                          <a:ea typeface="Roboto Thin" panose="02000000000000000000" pitchFamily="2" charset="0"/>
                        </a:rPr>
                        <a:t>a,</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15.000 km per jaar</a:t>
                      </a:r>
                    </a:p>
                  </a:txBody>
                  <a:tcPr>
                    <a:noFill/>
                  </a:tcPr>
                </a:tc>
                <a:extLst>
                  <a:ext uri="{0D108BD9-81ED-4DB2-BD59-A6C34878D82A}">
                    <a16:rowId xmlns:a16="http://schemas.microsoft.com/office/drawing/2014/main" val="2103046121"/>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Energie en lokale lasten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224,-</a:t>
                      </a:r>
                    </a:p>
                  </a:txBody>
                  <a:tcPr>
                    <a:noFill/>
                  </a:tcPr>
                </a:tc>
                <a:extLst>
                  <a:ext uri="{0D108BD9-81ED-4DB2-BD59-A6C34878D82A}">
                    <a16:rowId xmlns:a16="http://schemas.microsoft.com/office/drawing/2014/main" val="842858362"/>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Verzekeringen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200,-</a:t>
                      </a:r>
                    </a:p>
                  </a:txBody>
                  <a:tcPr>
                    <a:noFill/>
                  </a:tcPr>
                </a:tc>
                <a:extLst>
                  <a:ext uri="{0D108BD9-81ED-4DB2-BD59-A6C34878D82A}">
                    <a16:rowId xmlns:a16="http://schemas.microsoft.com/office/drawing/2014/main" val="85454374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Abonnementen (streaming, telefoon etc.)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66,-</a:t>
                      </a:r>
                    </a:p>
                  </a:txBody>
                  <a:tcPr>
                    <a:noFill/>
                  </a:tcPr>
                </a:tc>
                <a:extLst>
                  <a:ext uri="{0D108BD9-81ED-4DB2-BD59-A6C34878D82A}">
                    <a16:rowId xmlns:a16="http://schemas.microsoft.com/office/drawing/2014/main" val="3092163729"/>
                  </a:ext>
                </a:extLst>
              </a:tr>
              <a:tr h="264583">
                <a:tc>
                  <a:txBody>
                    <a:bodyPr/>
                    <a:lstStyle/>
                    <a:p>
                      <a:r>
                        <a:rPr lang="en-NL" sz="1200" b="0" i="0" dirty="0">
                          <a:solidFill>
                            <a:schemeClr val="tx1"/>
                          </a:solidFill>
                          <a:latin typeface="Avenir Book" panose="02000503020000020003" pitchFamily="2" charset="0"/>
                          <a:ea typeface="Roboto Thin" panose="02000000000000000000" pitchFamily="2" charset="0"/>
                        </a:rPr>
                        <a:t>Vervoer (fietsonderhoud, ov)</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369,-</a:t>
                      </a:r>
                    </a:p>
                  </a:txBody>
                  <a:tcPr>
                    <a:noFill/>
                  </a:tcPr>
                </a:tc>
                <a:extLst>
                  <a:ext uri="{0D108BD9-81ED-4DB2-BD59-A6C34878D82A}">
                    <a16:rowId xmlns:a16="http://schemas.microsoft.com/office/drawing/2014/main" val="94757356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Boodschappen</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287,-</a:t>
                      </a:r>
                    </a:p>
                  </a:txBody>
                  <a:tcPr>
                    <a:noFill/>
                  </a:tcPr>
                </a:tc>
                <a:extLst>
                  <a:ext uri="{0D108BD9-81ED-4DB2-BD59-A6C34878D82A}">
                    <a16:rowId xmlns:a16="http://schemas.microsoft.com/office/drawing/2014/main" val="1683497238"/>
                  </a:ext>
                </a:extLst>
              </a:tr>
              <a:tr h="264583">
                <a:tc>
                  <a:txBody>
                    <a:bodyPr/>
                    <a:lstStyle/>
                    <a:p>
                      <a:r>
                        <a:rPr lang="en-NL" sz="1200" b="0" i="0">
                          <a:solidFill>
                            <a:schemeClr val="tx1"/>
                          </a:solidFill>
                          <a:latin typeface="Avenir Book" panose="02000503020000020003" pitchFamily="2" charset="0"/>
                          <a:ea typeface="Roboto Thin" panose="02000000000000000000" pitchFamily="2" charset="0"/>
                        </a:rPr>
                        <a:t>Kleding</a:t>
                      </a:r>
                      <a:endParaRPr lang="nl-NL" sz="1200" b="0" i="0" dirty="0">
                        <a:solidFill>
                          <a:schemeClr val="tx1"/>
                        </a:solidFill>
                        <a:latin typeface="Avenir Book" panose="02000503020000020003" pitchFamily="2" charset="0"/>
                        <a:ea typeface="Roboto Thin" panose="02000000000000000000" pitchFamily="2" charset="0"/>
                      </a:endParaRPr>
                    </a:p>
                    <a:p>
                      <a:endParaRPr lang="en-NL" sz="12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85,-</a:t>
                      </a:r>
                    </a:p>
                  </a:txBody>
                  <a:tcPr>
                    <a:noFill/>
                  </a:tcPr>
                </a:tc>
                <a:extLst>
                  <a:ext uri="{0D108BD9-81ED-4DB2-BD59-A6C34878D82A}">
                    <a16:rowId xmlns:a16="http://schemas.microsoft.com/office/drawing/2014/main" val="3356360010"/>
                  </a:ext>
                </a:extLst>
              </a:tr>
              <a:tr h="264583">
                <a:tc>
                  <a:txBody>
                    <a:bodyPr/>
                    <a:lstStyle/>
                    <a:p>
                      <a:r>
                        <a:rPr lang="en-GB" sz="1200" b="0" i="0" dirty="0">
                          <a:solidFill>
                            <a:schemeClr val="tx1"/>
                          </a:solidFill>
                          <a:latin typeface="Avenir Book" panose="02000503020000020003" pitchFamily="2" charset="0"/>
                          <a:ea typeface="Roboto Thin" panose="02000000000000000000" pitchFamily="2" charset="0"/>
                        </a:rPr>
                        <a:t>I</a:t>
                      </a:r>
                      <a:r>
                        <a:rPr lang="en-NL" sz="1200" b="0" i="0" dirty="0">
                          <a:solidFill>
                            <a:schemeClr val="tx1"/>
                          </a:solidFill>
                          <a:latin typeface="Avenir Book" panose="02000503020000020003" pitchFamily="2" charset="0"/>
                          <a:ea typeface="Roboto Thin" panose="02000000000000000000" pitchFamily="2" charset="0"/>
                        </a:rPr>
                        <a:t>nboedel (meubels, balkon)</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100,-</a:t>
                      </a:r>
                    </a:p>
                  </a:txBody>
                  <a:tcPr>
                    <a:noFill/>
                  </a:tcPr>
                </a:tc>
                <a:extLst>
                  <a:ext uri="{0D108BD9-81ED-4DB2-BD59-A6C34878D82A}">
                    <a16:rowId xmlns:a16="http://schemas.microsoft.com/office/drawing/2014/main" val="2955461486"/>
                  </a:ext>
                </a:extLst>
              </a:tr>
              <a:tr h="125275">
                <a:tc>
                  <a:txBody>
                    <a:bodyPr/>
                    <a:lstStyle/>
                    <a:p>
                      <a:r>
                        <a:rPr lang="en-NL" sz="1200" b="0" i="0" dirty="0">
                          <a:solidFill>
                            <a:schemeClr val="tx1"/>
                          </a:solidFill>
                          <a:latin typeface="Avenir Book" panose="02000503020000020003" pitchFamily="2" charset="0"/>
                          <a:ea typeface="Roboto Thin" panose="02000000000000000000" pitchFamily="2" charset="0"/>
                        </a:rPr>
                        <a:t>Vrije tijd (gamen, kroeg, hobb</a:t>
                      </a:r>
                      <a:r>
                        <a:rPr lang="nl-NL" sz="1200" b="0" i="0" dirty="0">
                          <a:solidFill>
                            <a:schemeClr val="tx1"/>
                          </a:solidFill>
                          <a:latin typeface="Avenir Book" panose="02000503020000020003" pitchFamily="2" charset="0"/>
                          <a:ea typeface="Roboto Thin" panose="02000000000000000000" pitchFamily="2" charset="0"/>
                        </a:rPr>
                        <a:t>y’</a:t>
                      </a:r>
                      <a:r>
                        <a:rPr lang="en-NL" sz="1200" b="0" i="0">
                          <a:solidFill>
                            <a:schemeClr val="tx1"/>
                          </a:solidFill>
                          <a:latin typeface="Avenir Book" panose="02000503020000020003" pitchFamily="2" charset="0"/>
                          <a:ea typeface="Roboto Thin" panose="02000000000000000000" pitchFamily="2" charset="0"/>
                        </a:rPr>
                        <a:t>s)</a:t>
                      </a:r>
                      <a:endParaRPr lang="nl-NL" sz="1200" b="0" i="0" dirty="0">
                        <a:solidFill>
                          <a:schemeClr val="tx1"/>
                        </a:solidFill>
                        <a:latin typeface="Avenir Book" panose="02000503020000020003" pitchFamily="2" charset="0"/>
                        <a:ea typeface="Roboto Thin" panose="02000000000000000000" pitchFamily="2" charset="0"/>
                      </a:endParaRPr>
                    </a:p>
                    <a:p>
                      <a:endParaRPr lang="en-NL" sz="1100" b="0" i="0" dirty="0">
                        <a:solidFill>
                          <a:schemeClr val="tx1"/>
                        </a:solidFill>
                        <a:latin typeface="Avenir Book" panose="02000503020000020003" pitchFamily="2" charset="0"/>
                        <a:ea typeface="Roboto Thin" panose="02000000000000000000" pitchFamily="2"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L" sz="1200" b="0" i="0" dirty="0">
                          <a:solidFill>
                            <a:schemeClr val="tx1"/>
                          </a:solidFill>
                          <a:latin typeface="Avenir Book" panose="02000503020000020003" pitchFamily="2" charset="0"/>
                          <a:ea typeface="Roboto Thin" panose="02000000000000000000" pitchFamily="2" charset="0"/>
                        </a:rPr>
                        <a:t>€</a:t>
                      </a:r>
                      <a:r>
                        <a:rPr lang="nl-NL" sz="1200" b="0" i="0" dirty="0">
                          <a:solidFill>
                            <a:schemeClr val="tx1"/>
                          </a:solidFill>
                          <a:latin typeface="Avenir Book" panose="02000503020000020003" pitchFamily="2" charset="0"/>
                          <a:ea typeface="Roboto Thin" panose="02000000000000000000" pitchFamily="2" charset="0"/>
                        </a:rPr>
                        <a:t> </a:t>
                      </a:r>
                      <a:r>
                        <a:rPr lang="en-NL" sz="1200" b="0" i="0" dirty="0">
                          <a:solidFill>
                            <a:schemeClr val="tx1"/>
                          </a:solidFill>
                          <a:latin typeface="Avenir Book" panose="02000503020000020003" pitchFamily="2" charset="0"/>
                          <a:ea typeface="Roboto Thin" panose="02000000000000000000" pitchFamily="2" charset="0"/>
                        </a:rPr>
                        <a:t>130,-</a:t>
                      </a:r>
                    </a:p>
                  </a:txBody>
                  <a:tcPr>
                    <a:noFill/>
                  </a:tcPr>
                </a:tc>
                <a:extLst>
                  <a:ext uri="{0D108BD9-81ED-4DB2-BD59-A6C34878D82A}">
                    <a16:rowId xmlns:a16="http://schemas.microsoft.com/office/drawing/2014/main" val="1180256836"/>
                  </a:ext>
                </a:extLst>
              </a:tr>
            </a:tbl>
          </a:graphicData>
        </a:graphic>
      </p:graphicFrame>
      <p:sp>
        <p:nvSpPr>
          <p:cNvPr id="9" name="TextBox 5">
            <a:extLst>
              <a:ext uri="{FF2B5EF4-FFF2-40B4-BE49-F238E27FC236}">
                <a16:creationId xmlns:a16="http://schemas.microsoft.com/office/drawing/2014/main" id="{61A013D3-00C6-988B-15FA-7D10B33AD61F}"/>
              </a:ext>
            </a:extLst>
          </p:cNvPr>
          <p:cNvSpPr txBox="1"/>
          <p:nvPr/>
        </p:nvSpPr>
        <p:spPr>
          <a:xfrm>
            <a:off x="6662503" y="595373"/>
            <a:ext cx="1877437"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Feiten en inkomsten</a:t>
            </a:r>
          </a:p>
        </p:txBody>
      </p:sp>
      <p:sp>
        <p:nvSpPr>
          <p:cNvPr id="10" name="TextBox 6">
            <a:extLst>
              <a:ext uri="{FF2B5EF4-FFF2-40B4-BE49-F238E27FC236}">
                <a16:creationId xmlns:a16="http://schemas.microsoft.com/office/drawing/2014/main" id="{7A57F541-BCCE-FB5B-E05B-1E68DD4F82C3}"/>
              </a:ext>
            </a:extLst>
          </p:cNvPr>
          <p:cNvSpPr txBox="1"/>
          <p:nvPr/>
        </p:nvSpPr>
        <p:spPr>
          <a:xfrm>
            <a:off x="9667719" y="595373"/>
            <a:ext cx="928459" cy="387542"/>
          </a:xfrm>
          <a:prstGeom prst="rect">
            <a:avLst/>
          </a:prstGeom>
          <a:noFill/>
        </p:spPr>
        <p:txBody>
          <a:bodyPr wrap="none" rtlCol="0">
            <a:spAutoFit/>
          </a:bodyPr>
          <a:lstStyle/>
          <a:p>
            <a:pPr algn="l">
              <a:lnSpc>
                <a:spcPct val="150000"/>
              </a:lnSpc>
            </a:pPr>
            <a:r>
              <a:rPr lang="en-NL" sz="1400" b="1" i="0" dirty="0">
                <a:latin typeface="Avenir Book" panose="02000503020000020003" pitchFamily="2" charset="0"/>
                <a:ea typeface="Roboto Light" panose="02000000000000000000" pitchFamily="2" charset="0"/>
              </a:rPr>
              <a:t>Uitgaven</a:t>
            </a:r>
          </a:p>
        </p:txBody>
      </p:sp>
      <p:sp>
        <p:nvSpPr>
          <p:cNvPr id="11" name="TextBox 1">
            <a:extLst>
              <a:ext uri="{FF2B5EF4-FFF2-40B4-BE49-F238E27FC236}">
                <a16:creationId xmlns:a16="http://schemas.microsoft.com/office/drawing/2014/main" id="{F8D579C1-5E95-8F3B-3885-0FDA9E1E3DD0}"/>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pic>
        <p:nvPicPr>
          <p:cNvPr id="12" name="Graphic 11" descr="Lijn met pijl: Curve in wijzerzin met effen opvulling">
            <a:extLst>
              <a:ext uri="{FF2B5EF4-FFF2-40B4-BE49-F238E27FC236}">
                <a16:creationId xmlns:a16="http://schemas.microsoft.com/office/drawing/2014/main" id="{B3C0C402-9DD4-1BB3-7DC0-D41C6CBD35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476325">
            <a:off x="4631775" y="5038767"/>
            <a:ext cx="1155649" cy="1155649"/>
          </a:xfrm>
          <a:prstGeom prst="rect">
            <a:avLst/>
          </a:prstGeom>
        </p:spPr>
      </p:pic>
      <p:sp>
        <p:nvSpPr>
          <p:cNvPr id="13" name="TextBox 5">
            <a:extLst>
              <a:ext uri="{FF2B5EF4-FFF2-40B4-BE49-F238E27FC236}">
                <a16:creationId xmlns:a16="http://schemas.microsoft.com/office/drawing/2014/main" id="{4205DF77-06B8-DCE8-89BC-46E507E72813}"/>
              </a:ext>
            </a:extLst>
          </p:cNvPr>
          <p:cNvSpPr txBox="1"/>
          <p:nvPr/>
        </p:nvSpPr>
        <p:spPr>
          <a:xfrm>
            <a:off x="2980712" y="4751882"/>
            <a:ext cx="1540806" cy="710707"/>
          </a:xfrm>
          <a:prstGeom prst="rect">
            <a:avLst/>
          </a:prstGeom>
          <a:noFill/>
        </p:spPr>
        <p:txBody>
          <a:bodyPr wrap="none" rtlCol="0">
            <a:spAutoFit/>
          </a:bodyPr>
          <a:lstStyle/>
          <a:p>
            <a:pPr algn="ctr">
              <a:lnSpc>
                <a:spcPct val="150000"/>
              </a:lnSpc>
            </a:pPr>
            <a:r>
              <a:rPr lang="nl-NL" sz="1400" b="1" i="0" dirty="0">
                <a:latin typeface="Avenir Book" panose="02000503020000020003" pitchFamily="2" charset="0"/>
                <a:ea typeface="Roboto Light" panose="02000000000000000000" pitchFamily="2" charset="0"/>
              </a:rPr>
              <a:t>Antwoorden</a:t>
            </a:r>
          </a:p>
          <a:p>
            <a:pPr algn="ctr">
              <a:lnSpc>
                <a:spcPct val="150000"/>
              </a:lnSpc>
            </a:pPr>
            <a:r>
              <a:rPr lang="nl-NL" sz="1400" b="1" i="0" dirty="0">
                <a:latin typeface="Avenir Book" panose="02000503020000020003" pitchFamily="2" charset="0"/>
                <a:ea typeface="Roboto Light" panose="02000000000000000000" pitchFamily="2" charset="0"/>
              </a:rPr>
              <a:t>volgende pagina</a:t>
            </a:r>
            <a:endParaRPr lang="en-NL" sz="1400" b="1" i="0" dirty="0">
              <a:latin typeface="Avenir Book" panose="02000503020000020003" pitchFamily="2" charset="0"/>
              <a:ea typeface="Roboto Light" panose="02000000000000000000" pitchFamily="2" charset="0"/>
            </a:endParaRPr>
          </a:p>
        </p:txBody>
      </p:sp>
      <p:sp>
        <p:nvSpPr>
          <p:cNvPr id="4" name="Tekstvak 3">
            <a:extLst>
              <a:ext uri="{FF2B5EF4-FFF2-40B4-BE49-F238E27FC236}">
                <a16:creationId xmlns:a16="http://schemas.microsoft.com/office/drawing/2014/main" id="{53C2F547-534C-9518-EA31-48CB6E012B98}"/>
              </a:ext>
            </a:extLst>
          </p:cNvPr>
          <p:cNvSpPr txBox="1"/>
          <p:nvPr/>
        </p:nvSpPr>
        <p:spPr>
          <a:xfrm>
            <a:off x="963401" y="2868534"/>
            <a:ext cx="4857420" cy="743793"/>
          </a:xfrm>
          <a:prstGeom prst="rect">
            <a:avLst/>
          </a:prstGeom>
          <a:noFill/>
        </p:spPr>
        <p:txBody>
          <a:bodyPr wrap="none" rtlCol="0">
            <a:spAutoFit/>
          </a:bodyPr>
          <a:lstStyle/>
          <a:p>
            <a:pPr>
              <a:lnSpc>
                <a:spcPct val="150000"/>
              </a:lnSpc>
            </a:pPr>
            <a:r>
              <a:rPr lang="nl-NL" sz="1400" b="1" dirty="0">
                <a:solidFill>
                  <a:schemeClr val="bg1"/>
                </a:solidFill>
                <a:highlight>
                  <a:srgbClr val="000000"/>
                </a:highlight>
                <a:latin typeface="Avenir Book" panose="02000503020000020003" pitchFamily="2" charset="0"/>
                <a:ea typeface="Roboto Light" panose="02000000000000000000" pitchFamily="2" charset="0"/>
              </a:rPr>
              <a:t>ZELFJESCHULDENREGELEN.NIBUD.NL/INTRODUCTIE </a:t>
            </a:r>
          </a:p>
          <a:p>
            <a:pPr algn="l">
              <a:lnSpc>
                <a:spcPct val="150000"/>
              </a:lnSpc>
            </a:pPr>
            <a:endParaRPr lang="nl-NL" sz="1600" b="0" i="0" dirty="0">
              <a:solidFill>
                <a:schemeClr val="accent3"/>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117740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a:extLst>
              <a:ext uri="{FF2B5EF4-FFF2-40B4-BE49-F238E27FC236}">
                <a16:creationId xmlns:a16="http://schemas.microsoft.com/office/drawing/2014/main" id="{8204C4E8-DCCE-0BA7-3091-5F0EF0700BD2}"/>
              </a:ext>
            </a:extLst>
          </p:cNvPr>
          <p:cNvSpPr txBox="1"/>
          <p:nvPr/>
        </p:nvSpPr>
        <p:spPr>
          <a:xfrm>
            <a:off x="1996088" y="592949"/>
            <a:ext cx="1533497" cy="423449"/>
          </a:xfrm>
          <a:prstGeom prst="rect">
            <a:avLst/>
          </a:prstGeom>
          <a:noFill/>
        </p:spPr>
        <p:txBody>
          <a:bodyPr wrap="none" rtlCol="0">
            <a:spAutoFit/>
          </a:bodyPr>
          <a:lstStyle/>
          <a:p>
            <a:pPr algn="l">
              <a:lnSpc>
                <a:spcPct val="150000"/>
              </a:lnSpc>
            </a:pPr>
            <a:r>
              <a:rPr lang="nl-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ANTWOORDEN </a:t>
            </a:r>
            <a:endPar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3" name="Afbeelding 56">
            <a:extLst>
              <a:ext uri="{FF2B5EF4-FFF2-40B4-BE49-F238E27FC236}">
                <a16:creationId xmlns:a16="http://schemas.microsoft.com/office/drawing/2014/main" id="{CE20CE8F-BE05-3262-BAA1-E707DC7B78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865" y="1580115"/>
            <a:ext cx="5602228" cy="421484"/>
          </a:xfrm>
          <a:prstGeom prst="rect">
            <a:avLst/>
          </a:prstGeom>
        </p:spPr>
      </p:pic>
      <p:sp>
        <p:nvSpPr>
          <p:cNvPr id="4" name="TextBox 18">
            <a:extLst>
              <a:ext uri="{FF2B5EF4-FFF2-40B4-BE49-F238E27FC236}">
                <a16:creationId xmlns:a16="http://schemas.microsoft.com/office/drawing/2014/main" id="{8B529EC0-18D8-37F1-33F1-552AD0BBA63C}"/>
              </a:ext>
            </a:extLst>
          </p:cNvPr>
          <p:cNvSpPr txBox="1"/>
          <p:nvPr/>
        </p:nvSpPr>
        <p:spPr>
          <a:xfrm>
            <a:off x="1228409" y="1573649"/>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RESULTAAT</a:t>
            </a:r>
          </a:p>
        </p:txBody>
      </p:sp>
      <p:sp>
        <p:nvSpPr>
          <p:cNvPr id="5" name="TextBox 29">
            <a:extLst>
              <a:ext uri="{FF2B5EF4-FFF2-40B4-BE49-F238E27FC236}">
                <a16:creationId xmlns:a16="http://schemas.microsoft.com/office/drawing/2014/main" id="{71868CA3-DE61-CC3E-6758-8304A2327FDE}"/>
              </a:ext>
            </a:extLst>
          </p:cNvPr>
          <p:cNvSpPr txBox="1"/>
          <p:nvPr/>
        </p:nvSpPr>
        <p:spPr>
          <a:xfrm>
            <a:off x="668865" y="2160740"/>
            <a:ext cx="4841574" cy="893533"/>
          </a:xfrm>
          <a:prstGeom prst="rect">
            <a:avLst/>
          </a:prstGeom>
          <a:solidFill>
            <a:srgbClr val="E6D8B8"/>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i="0" dirty="0">
                <a:latin typeface="Avenir Book" panose="02000503020000020003" pitchFamily="2" charset="0"/>
                <a:ea typeface="Roboto Light" panose="02000000000000000000" pitchFamily="2" charset="0"/>
              </a:rPr>
              <a:t>a. Wat zijn </a:t>
            </a:r>
            <a:r>
              <a:rPr lang="nl-NL" sz="1200" i="0" dirty="0" err="1">
                <a:latin typeface="Avenir Book" panose="02000503020000020003" pitchFamily="2" charset="0"/>
                <a:ea typeface="Roboto Light" panose="02000000000000000000" pitchFamily="2" charset="0"/>
              </a:rPr>
              <a:t>Kay</a:t>
            </a:r>
            <a:r>
              <a:rPr lang="nl-NL" sz="1200" dirty="0" err="1">
                <a:latin typeface="Avenir Book" panose="02000503020000020003" pitchFamily="2" charset="0"/>
                <a:ea typeface="Roboto Light" panose="02000000000000000000" pitchFamily="2" charset="0"/>
              </a:rPr>
              <a:t>’s</a:t>
            </a:r>
            <a:r>
              <a:rPr lang="nl-NL" sz="1200" dirty="0">
                <a:latin typeface="Avenir Book" panose="02000503020000020003" pitchFamily="2" charset="0"/>
                <a:ea typeface="Roboto Light" panose="02000000000000000000" pitchFamily="2" charset="0"/>
              </a:rPr>
              <a:t> totale uitgaven in een maand?</a:t>
            </a:r>
          </a:p>
          <a:p>
            <a:pPr marL="171450" indent="-171450" algn="l">
              <a:lnSpc>
                <a:spcPct val="150000"/>
              </a:lnSpc>
              <a:buFont typeface="Wingdings" pitchFamily="2" charset="2"/>
              <a:buChar char="§"/>
            </a:pPr>
            <a:r>
              <a:rPr lang="nl-NL" sz="1200" dirty="0">
                <a:latin typeface="Avenir Book" panose="02000503020000020003" pitchFamily="2" charset="0"/>
                <a:ea typeface="Roboto Light" panose="02000000000000000000" pitchFamily="2" charset="0"/>
              </a:rPr>
              <a:t>€2.544</a:t>
            </a:r>
          </a:p>
        </p:txBody>
      </p:sp>
      <p:sp>
        <p:nvSpPr>
          <p:cNvPr id="7" name="TextBox 29">
            <a:extLst>
              <a:ext uri="{FF2B5EF4-FFF2-40B4-BE49-F238E27FC236}">
                <a16:creationId xmlns:a16="http://schemas.microsoft.com/office/drawing/2014/main" id="{DA2BAE86-C3CF-0689-A754-BC99F238FE42}"/>
              </a:ext>
            </a:extLst>
          </p:cNvPr>
          <p:cNvSpPr txBox="1"/>
          <p:nvPr/>
        </p:nvSpPr>
        <p:spPr>
          <a:xfrm>
            <a:off x="6540038" y="4334488"/>
            <a:ext cx="4841574" cy="2001528"/>
          </a:xfrm>
          <a:prstGeom prst="rect">
            <a:avLst/>
          </a:prstGeom>
          <a:solidFill>
            <a:srgbClr val="E6D8B8"/>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dirty="0">
                <a:latin typeface="Avenir Book" panose="02000503020000020003" pitchFamily="2" charset="0"/>
                <a:ea typeface="Roboto Light" panose="02000000000000000000" pitchFamily="2" charset="0"/>
              </a:rPr>
              <a:t>e. Wat moet hij nu doen? Wat zou je hem adviseren?</a:t>
            </a:r>
          </a:p>
          <a:p>
            <a:pPr marL="171450" indent="-171450" algn="l">
              <a:lnSpc>
                <a:spcPct val="150000"/>
              </a:lnSpc>
              <a:buFont typeface="Wingdings" pitchFamily="2" charset="2"/>
              <a:buChar char="§"/>
            </a:pPr>
            <a:r>
              <a:rPr lang="nl-NL" sz="1200" dirty="0">
                <a:latin typeface="Avenir Book" panose="02000503020000020003" pitchFamily="2" charset="0"/>
                <a:ea typeface="Roboto Light" panose="02000000000000000000" pitchFamily="2" charset="0"/>
              </a:rPr>
              <a:t>Eigen antwoord, maar een voorbeeld zou kunnen zijn:</a:t>
            </a:r>
            <a:br>
              <a:rPr lang="nl-NL" sz="1200" dirty="0">
                <a:latin typeface="Avenir Book" panose="02000503020000020003" pitchFamily="2" charset="0"/>
                <a:ea typeface="Roboto Light" panose="02000000000000000000" pitchFamily="2" charset="0"/>
              </a:rPr>
            </a:br>
            <a:r>
              <a:rPr lang="nl-NL" sz="1200" dirty="0">
                <a:latin typeface="Avenir Book" panose="02000503020000020003" pitchFamily="2" charset="0"/>
                <a:ea typeface="Roboto Light" panose="02000000000000000000" pitchFamily="2" charset="0"/>
              </a:rPr>
              <a:t>1. Stop direct met achteraf betalen.</a:t>
            </a:r>
            <a:br>
              <a:rPr lang="nl-NL" sz="1200" dirty="0">
                <a:latin typeface="Avenir Book" panose="02000503020000020003" pitchFamily="2" charset="0"/>
                <a:ea typeface="Roboto Light" panose="02000000000000000000" pitchFamily="2" charset="0"/>
              </a:rPr>
            </a:br>
            <a:r>
              <a:rPr lang="nl-NL" sz="1200" dirty="0">
                <a:latin typeface="Avenir Book" panose="02000503020000020003" pitchFamily="2" charset="0"/>
                <a:ea typeface="Roboto Light" panose="02000000000000000000" pitchFamily="2" charset="0"/>
              </a:rPr>
              <a:t>2. Maak overzicht van alle schulden en vaste lasten.</a:t>
            </a:r>
            <a:br>
              <a:rPr lang="nl-NL" sz="1200" dirty="0">
                <a:latin typeface="Avenir Book" panose="02000503020000020003" pitchFamily="2" charset="0"/>
                <a:ea typeface="Roboto Light" panose="02000000000000000000" pitchFamily="2" charset="0"/>
              </a:rPr>
            </a:br>
            <a:r>
              <a:rPr lang="nl-NL" sz="1200" dirty="0">
                <a:latin typeface="Avenir Book" panose="02000503020000020003" pitchFamily="2" charset="0"/>
                <a:ea typeface="Roboto Light" panose="02000000000000000000" pitchFamily="2" charset="0"/>
              </a:rPr>
              <a:t>3. Maak een betalingsregeling met de schuldeisers. </a:t>
            </a:r>
            <a:br>
              <a:rPr lang="nl-NL" sz="1200" dirty="0">
                <a:latin typeface="Avenir Book" panose="02000503020000020003" pitchFamily="2" charset="0"/>
                <a:ea typeface="Roboto Light" panose="02000000000000000000" pitchFamily="2" charset="0"/>
              </a:rPr>
            </a:br>
            <a:endParaRPr lang="nl-NL" sz="1200" i="0" dirty="0">
              <a:latin typeface="Avenir Book" panose="02000503020000020003" pitchFamily="2" charset="0"/>
              <a:ea typeface="Roboto Light" panose="02000000000000000000" pitchFamily="2" charset="0"/>
            </a:endParaRPr>
          </a:p>
        </p:txBody>
      </p:sp>
      <p:sp>
        <p:nvSpPr>
          <p:cNvPr id="8" name="TextBox 29">
            <a:extLst>
              <a:ext uri="{FF2B5EF4-FFF2-40B4-BE49-F238E27FC236}">
                <a16:creationId xmlns:a16="http://schemas.microsoft.com/office/drawing/2014/main" id="{034B3907-250E-3D25-00EF-9E6A2E7C2D2E}"/>
              </a:ext>
            </a:extLst>
          </p:cNvPr>
          <p:cNvSpPr txBox="1"/>
          <p:nvPr/>
        </p:nvSpPr>
        <p:spPr>
          <a:xfrm>
            <a:off x="668865" y="3259057"/>
            <a:ext cx="4841574" cy="893533"/>
          </a:xfrm>
          <a:prstGeom prst="rect">
            <a:avLst/>
          </a:prstGeom>
          <a:solidFill>
            <a:srgbClr val="E6D8B8"/>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dirty="0">
                <a:latin typeface="Avenir Book" panose="02000503020000020003" pitchFamily="2" charset="0"/>
                <a:ea typeface="Roboto Light" panose="02000000000000000000" pitchFamily="2" charset="0"/>
              </a:rPr>
              <a:t>b. Wat is het totaal aan inkomsten?</a:t>
            </a:r>
          </a:p>
          <a:p>
            <a:pPr marL="171450" indent="-171450" algn="l">
              <a:lnSpc>
                <a:spcPct val="150000"/>
              </a:lnSpc>
              <a:buFont typeface="Wingdings" pitchFamily="2" charset="2"/>
              <a:buChar char="§"/>
            </a:pPr>
            <a:r>
              <a:rPr lang="nl-NL" sz="1200" dirty="0">
                <a:latin typeface="Avenir Book" panose="02000503020000020003" pitchFamily="2" charset="0"/>
                <a:ea typeface="Roboto Light" panose="02000000000000000000" pitchFamily="2" charset="0"/>
              </a:rPr>
              <a:t>€2.149</a:t>
            </a:r>
          </a:p>
        </p:txBody>
      </p:sp>
      <p:sp>
        <p:nvSpPr>
          <p:cNvPr id="9" name="TextBox 29">
            <a:extLst>
              <a:ext uri="{FF2B5EF4-FFF2-40B4-BE49-F238E27FC236}">
                <a16:creationId xmlns:a16="http://schemas.microsoft.com/office/drawing/2014/main" id="{AC26344D-1536-4DE6-9186-D0957BFF52EC}"/>
              </a:ext>
            </a:extLst>
          </p:cNvPr>
          <p:cNvSpPr txBox="1"/>
          <p:nvPr/>
        </p:nvSpPr>
        <p:spPr>
          <a:xfrm>
            <a:off x="2467430" y="4338902"/>
            <a:ext cx="3043010" cy="2001528"/>
          </a:xfrm>
          <a:prstGeom prst="rect">
            <a:avLst/>
          </a:prstGeom>
          <a:solidFill>
            <a:srgbClr val="E6D8B8"/>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dirty="0">
                <a:latin typeface="Avenir Book" panose="02000503020000020003" pitchFamily="2" charset="0"/>
                <a:ea typeface="Roboto Light" panose="02000000000000000000" pitchFamily="2" charset="0"/>
              </a:rPr>
              <a:t>c. Hoeveel houdt hij over in de maand of hoeveel komt hij tekort? </a:t>
            </a:r>
          </a:p>
          <a:p>
            <a:pPr marL="171450" indent="-171450" algn="l">
              <a:lnSpc>
                <a:spcPct val="150000"/>
              </a:lnSpc>
              <a:buFont typeface="Wingdings" pitchFamily="2" charset="2"/>
              <a:buChar char="§"/>
            </a:pPr>
            <a:r>
              <a:rPr lang="nl-NL" sz="1200" dirty="0">
                <a:latin typeface="Avenir Book" panose="02000503020000020003" pitchFamily="2" charset="0"/>
                <a:ea typeface="Roboto Light" panose="02000000000000000000" pitchFamily="2" charset="0"/>
              </a:rPr>
              <a:t>€2.149 - €2.544 = €395</a:t>
            </a:r>
            <a:br>
              <a:rPr lang="nl-NL" sz="1200" dirty="0">
                <a:latin typeface="Avenir Book" panose="02000503020000020003" pitchFamily="2" charset="0"/>
                <a:ea typeface="Roboto Light" panose="02000000000000000000" pitchFamily="2" charset="0"/>
              </a:rPr>
            </a:br>
            <a:r>
              <a:rPr lang="nl-NL" sz="1200" dirty="0">
                <a:latin typeface="Avenir Book" panose="02000503020000020003" pitchFamily="2" charset="0"/>
                <a:ea typeface="Roboto Light" panose="02000000000000000000" pitchFamily="2" charset="0"/>
              </a:rPr>
              <a:t>Kay komt €395 tekort per maand </a:t>
            </a:r>
          </a:p>
        </p:txBody>
      </p:sp>
      <p:sp>
        <p:nvSpPr>
          <p:cNvPr id="10" name="TextBox 29">
            <a:extLst>
              <a:ext uri="{FF2B5EF4-FFF2-40B4-BE49-F238E27FC236}">
                <a16:creationId xmlns:a16="http://schemas.microsoft.com/office/drawing/2014/main" id="{7742CDE0-2CFC-8BD4-A3B1-02CAFF4B9035}"/>
              </a:ext>
            </a:extLst>
          </p:cNvPr>
          <p:cNvSpPr txBox="1"/>
          <p:nvPr/>
        </p:nvSpPr>
        <p:spPr>
          <a:xfrm>
            <a:off x="6540038" y="1828231"/>
            <a:ext cx="4841574" cy="2278527"/>
          </a:xfrm>
          <a:prstGeom prst="rect">
            <a:avLst/>
          </a:prstGeom>
          <a:solidFill>
            <a:srgbClr val="E6D8B8"/>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dirty="0">
                <a:latin typeface="Avenir Book" panose="02000503020000020003" pitchFamily="2" charset="0"/>
                <a:ea typeface="Roboto Light" panose="02000000000000000000" pitchFamily="2" charset="0"/>
              </a:rPr>
              <a:t>d. Wat kun je hem vertellen over zijn aflosruimte?</a:t>
            </a:r>
          </a:p>
          <a:p>
            <a:pPr marL="171450" indent="-171450" algn="l">
              <a:lnSpc>
                <a:spcPct val="150000"/>
              </a:lnSpc>
              <a:buFont typeface="Wingdings" pitchFamily="2" charset="2"/>
              <a:buChar char="§"/>
            </a:pPr>
            <a:r>
              <a:rPr lang="nl-NL" sz="1200" dirty="0">
                <a:latin typeface="Avenir Book" panose="02000503020000020003" pitchFamily="2" charset="0"/>
                <a:ea typeface="Roboto Light" panose="02000000000000000000" pitchFamily="2" charset="0"/>
              </a:rPr>
              <a:t>Kay heeft op dit moment geen aflosruimte. Omdat zijn uitgaven hoger zijn dan zijn inkomsten, kan hij eigenlijk niet extra aflossen. </a:t>
            </a:r>
            <a:br>
              <a:rPr lang="nl-NL" sz="1200" dirty="0">
                <a:latin typeface="Avenir Book" panose="02000503020000020003" pitchFamily="2" charset="0"/>
                <a:ea typeface="Roboto Light" panose="02000000000000000000" pitchFamily="2" charset="0"/>
              </a:rPr>
            </a:br>
            <a:r>
              <a:rPr lang="nl-NL" sz="1200" dirty="0">
                <a:latin typeface="Avenir Book" panose="02000503020000020003" pitchFamily="2" charset="0"/>
                <a:ea typeface="Roboto Light" panose="02000000000000000000" pitchFamily="2" charset="0"/>
              </a:rPr>
              <a:t>Hij betaalt nu wel €93 per maand, maar dat lukt alleen als hij ergens anders geld tekort komt (of nieuwe achterstanden opbouwt). </a:t>
            </a:r>
            <a:endParaRPr lang="nl-NL" sz="1200" i="0" dirty="0">
              <a:latin typeface="Avenir Book" panose="02000503020000020003" pitchFamily="2" charset="0"/>
              <a:ea typeface="Roboto Light" panose="02000000000000000000" pitchFamily="2" charset="0"/>
            </a:endParaRPr>
          </a:p>
        </p:txBody>
      </p:sp>
      <p:sp>
        <p:nvSpPr>
          <p:cNvPr id="11" name="TextBox 1">
            <a:extLst>
              <a:ext uri="{FF2B5EF4-FFF2-40B4-BE49-F238E27FC236}">
                <a16:creationId xmlns:a16="http://schemas.microsoft.com/office/drawing/2014/main" id="{17B268F5-47FD-553F-92BD-FA901D0C6509}"/>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pic>
        <p:nvPicPr>
          <p:cNvPr id="6" name="Afbeelding 5" descr="Afbeelding met tekenfilm, tekening, illustratie, Graphics&#10;&#10;Automatisch gegenereerde beschrijving">
            <a:extLst>
              <a:ext uri="{FF2B5EF4-FFF2-40B4-BE49-F238E27FC236}">
                <a16:creationId xmlns:a16="http://schemas.microsoft.com/office/drawing/2014/main" id="{1E3DB522-CD9D-DA08-44E1-BFB2210C1834}"/>
              </a:ext>
            </a:extLst>
          </p:cNvPr>
          <p:cNvPicPr>
            <a:picLocks noChangeAspect="1"/>
          </p:cNvPicPr>
          <p:nvPr/>
        </p:nvPicPr>
        <p:blipFill>
          <a:blip r:embed="rId3"/>
          <a:srcRect l="22544" r="26973"/>
          <a:stretch>
            <a:fillRect/>
          </a:stretch>
        </p:blipFill>
        <p:spPr>
          <a:xfrm>
            <a:off x="-65328" y="3962585"/>
            <a:ext cx="2828164" cy="2977562"/>
          </a:xfrm>
          <a:prstGeom prst="rect">
            <a:avLst/>
          </a:prstGeom>
        </p:spPr>
      </p:pic>
    </p:spTree>
    <p:extLst>
      <p:ext uri="{BB962C8B-B14F-4D97-AF65-F5344CB8AC3E}">
        <p14:creationId xmlns:p14="http://schemas.microsoft.com/office/powerpoint/2010/main" val="4243466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fbeelding 27" descr="Afbeelding met Rechthoek&#10;&#10;Automatisch gegenereerde beschrijving">
            <a:extLst>
              <a:ext uri="{FF2B5EF4-FFF2-40B4-BE49-F238E27FC236}">
                <a16:creationId xmlns:a16="http://schemas.microsoft.com/office/drawing/2014/main" id="{5C2BFBB4-087A-1D56-2B38-07E16551F627}"/>
              </a:ext>
            </a:extLst>
          </p:cNvPr>
          <p:cNvPicPr>
            <a:picLocks noChangeAspect="1"/>
          </p:cNvPicPr>
          <p:nvPr/>
        </p:nvPicPr>
        <p:blipFill>
          <a:blip r:embed="rId3" cstate="screen">
            <a:duotone>
              <a:schemeClr val="accent4">
                <a:shade val="45000"/>
                <a:satMod val="135000"/>
              </a:schemeClr>
              <a:prstClr val="white"/>
            </a:duotone>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rot="5400000">
            <a:off x="6285452" y="1001678"/>
            <a:ext cx="5591930" cy="4934816"/>
          </a:xfrm>
          <a:prstGeom prst="rect">
            <a:avLst/>
          </a:prstGeom>
          <a:effectLst>
            <a:outerShdw dist="63500" dir="3000000" algn="tl" rotWithShape="0">
              <a:prstClr val="black"/>
            </a:outerShdw>
          </a:effectLst>
        </p:spPr>
      </p:pic>
      <p:pic>
        <p:nvPicPr>
          <p:cNvPr id="18" name="Afbeelding 56">
            <a:extLst>
              <a:ext uri="{FF2B5EF4-FFF2-40B4-BE49-F238E27FC236}">
                <a16:creationId xmlns:a16="http://schemas.microsoft.com/office/drawing/2014/main" id="{8A0A635B-21FF-CBA4-799B-01E4334190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8865" y="1655330"/>
            <a:ext cx="5602228" cy="421484"/>
          </a:xfrm>
          <a:prstGeom prst="rect">
            <a:avLst/>
          </a:prstGeom>
        </p:spPr>
      </p:pic>
      <p:sp>
        <p:nvSpPr>
          <p:cNvPr id="22" name="TextBox 21">
            <a:extLst>
              <a:ext uri="{FF2B5EF4-FFF2-40B4-BE49-F238E27FC236}">
                <a16:creationId xmlns:a16="http://schemas.microsoft.com/office/drawing/2014/main" id="{0B21AEFA-CB5A-D51A-D1F9-03064DF92F78}"/>
              </a:ext>
            </a:extLst>
          </p:cNvPr>
          <p:cNvSpPr txBox="1"/>
          <p:nvPr/>
        </p:nvSpPr>
        <p:spPr>
          <a:xfrm>
            <a:off x="1996088" y="592949"/>
            <a:ext cx="1955985" cy="420628"/>
          </a:xfrm>
          <a:prstGeom prst="rect">
            <a:avLst/>
          </a:prstGeom>
          <a:noFill/>
        </p:spPr>
        <p:txBody>
          <a:bodyPr wrap="none" rtlCol="0">
            <a:spAutoFit/>
          </a:bodyPr>
          <a:lstStyle/>
          <a:p>
            <a:pPr algn="l">
              <a:lnSpc>
                <a:spcPct val="150000"/>
              </a:lnSpc>
            </a:pPr>
            <a:r>
              <a:rPr lang="en-NL" sz="1600" b="1" dirty="0">
                <a:solidFill>
                  <a:schemeClr val="accent4"/>
                </a:solidFill>
                <a:latin typeface="Urbanist" panose="020B0A04040200000203" pitchFamily="34" charset="77"/>
                <a:ea typeface="Urbanist" panose="020B0A04040200000203" pitchFamily="34" charset="77"/>
                <a:cs typeface="Urbanist" panose="020B0A04040200000203" pitchFamily="34" charset="77"/>
              </a:rPr>
              <a:t>HULP OM DE HOEK</a:t>
            </a:r>
          </a:p>
        </p:txBody>
      </p:sp>
      <p:sp>
        <p:nvSpPr>
          <p:cNvPr id="5" name="TextBox 18">
            <a:extLst>
              <a:ext uri="{FF2B5EF4-FFF2-40B4-BE49-F238E27FC236}">
                <a16:creationId xmlns:a16="http://schemas.microsoft.com/office/drawing/2014/main" id="{57316BF6-781C-64B4-8E7B-75489E47F2EA}"/>
              </a:ext>
            </a:extLst>
          </p:cNvPr>
          <p:cNvSpPr txBox="1"/>
          <p:nvPr/>
        </p:nvSpPr>
        <p:spPr>
          <a:xfrm>
            <a:off x="7116215" y="922890"/>
            <a:ext cx="3901196" cy="387542"/>
          </a:xfrm>
          <a:prstGeom prst="rect">
            <a:avLst/>
          </a:prstGeom>
          <a:noFill/>
        </p:spPr>
        <p:txBody>
          <a:bodyPr wrap="square" rtlCol="0">
            <a:spAutoFit/>
          </a:bodyPr>
          <a:lstStyle/>
          <a:p>
            <a:pPr algn="ctr">
              <a:lnSpc>
                <a:spcPct val="150000"/>
              </a:lnSpc>
            </a:pPr>
            <a:r>
              <a:rPr lang="nl-NL" sz="1400" b="1" dirty="0">
                <a:latin typeface="Avenir Light" panose="020B0402020203020204" pitchFamily="34" charset="77"/>
                <a:ea typeface="Roboto Light" panose="02000000000000000000" pitchFamily="2" charset="0"/>
              </a:rPr>
              <a:t>Zoek het lekker uit!</a:t>
            </a:r>
          </a:p>
        </p:txBody>
      </p:sp>
      <p:sp>
        <p:nvSpPr>
          <p:cNvPr id="6" name="TextBox 5">
            <a:extLst>
              <a:ext uri="{FF2B5EF4-FFF2-40B4-BE49-F238E27FC236}">
                <a16:creationId xmlns:a16="http://schemas.microsoft.com/office/drawing/2014/main" id="{81AD1FA1-7CB4-BA66-5F2B-B5C47D571A1A}"/>
              </a:ext>
            </a:extLst>
          </p:cNvPr>
          <p:cNvSpPr txBox="1"/>
          <p:nvPr/>
        </p:nvSpPr>
        <p:spPr>
          <a:xfrm>
            <a:off x="6867772" y="1323790"/>
            <a:ext cx="4427291" cy="899349"/>
          </a:xfrm>
          <a:prstGeom prst="rect">
            <a:avLst/>
          </a:prstGeom>
          <a:noFill/>
        </p:spPr>
        <p:txBody>
          <a:bodyPr wrap="square" rtlCol="0">
            <a:spAutoFit/>
          </a:bodyPr>
          <a:lstStyle/>
          <a:p>
            <a:pPr>
              <a:lnSpc>
                <a:spcPct val="150000"/>
              </a:lnSpc>
            </a:pPr>
            <a:r>
              <a:rPr lang="nl-NL" sz="1200" b="1" dirty="0">
                <a:latin typeface="Avenir Book" panose="02000503020000020003" pitchFamily="2" charset="0"/>
                <a:ea typeface="Roboto Light" panose="02000000000000000000" pitchFamily="2" charset="0"/>
              </a:rPr>
              <a:t>Bezoek de website, bel of e-mail met de vraag: ‘wat kunnen jullie doen als een jongere zich met problematische schulden meldt?’</a:t>
            </a:r>
          </a:p>
        </p:txBody>
      </p:sp>
      <p:sp>
        <p:nvSpPr>
          <p:cNvPr id="8" name="TextBox 18">
            <a:extLst>
              <a:ext uri="{FF2B5EF4-FFF2-40B4-BE49-F238E27FC236}">
                <a16:creationId xmlns:a16="http://schemas.microsoft.com/office/drawing/2014/main" id="{3ABD6ECA-B5AC-F65C-E31F-7DB9DD1383F2}"/>
              </a:ext>
            </a:extLst>
          </p:cNvPr>
          <p:cNvSpPr txBox="1"/>
          <p:nvPr/>
        </p:nvSpPr>
        <p:spPr>
          <a:xfrm rot="582805">
            <a:off x="7146811" y="2897010"/>
            <a:ext cx="2089113" cy="388568"/>
          </a:xfrm>
          <a:prstGeom prst="rect">
            <a:avLst/>
          </a:prstGeom>
          <a:noFill/>
        </p:spPr>
        <p:txBody>
          <a:bodyPr wrap="square" rtlCol="0">
            <a:spAutoFit/>
          </a:bodyPr>
          <a:lstStyle/>
          <a:p>
            <a:pPr algn="l">
              <a:lnSpc>
                <a:spcPct val="150000"/>
              </a:lnSpc>
            </a:pPr>
            <a:r>
              <a:rPr lang="nl-NL" sz="1400" i="0" dirty="0">
                <a:latin typeface="MV Boli" panose="02000500030200090000" pitchFamily="2" charset="0"/>
                <a:ea typeface="Roboto Light" panose="02000000000000000000" pitchFamily="2" charset="0"/>
                <a:cs typeface="MV Boli" panose="02000500030200090000" pitchFamily="2" charset="0"/>
              </a:rPr>
              <a:t>Schuldhul</a:t>
            </a:r>
            <a:r>
              <a:rPr lang="nl-NL" sz="1400" dirty="0">
                <a:latin typeface="MV Boli" panose="02000500030200090000" pitchFamily="2" charset="0"/>
                <a:ea typeface="Roboto Light" panose="02000000000000000000" pitchFamily="2" charset="0"/>
                <a:cs typeface="MV Boli" panose="02000500030200090000" pitchFamily="2" charset="0"/>
              </a:rPr>
              <a:t>p gemeente</a:t>
            </a:r>
            <a:endParaRPr lang="nl-NL" sz="1400" i="0" dirty="0">
              <a:latin typeface="MV Boli" panose="02000500030200090000" pitchFamily="2" charset="0"/>
              <a:ea typeface="Roboto Light" panose="02000000000000000000" pitchFamily="2" charset="0"/>
              <a:cs typeface="MV Boli" panose="02000500030200090000" pitchFamily="2" charset="0"/>
            </a:endParaRPr>
          </a:p>
        </p:txBody>
      </p:sp>
      <p:sp>
        <p:nvSpPr>
          <p:cNvPr id="9" name="TextBox 18">
            <a:extLst>
              <a:ext uri="{FF2B5EF4-FFF2-40B4-BE49-F238E27FC236}">
                <a16:creationId xmlns:a16="http://schemas.microsoft.com/office/drawing/2014/main" id="{7C7D1316-E844-E395-D2A1-6B046A1F88A9}"/>
              </a:ext>
            </a:extLst>
          </p:cNvPr>
          <p:cNvSpPr txBox="1"/>
          <p:nvPr/>
        </p:nvSpPr>
        <p:spPr>
          <a:xfrm rot="265563">
            <a:off x="9163696" y="2588488"/>
            <a:ext cx="2406191" cy="388568"/>
          </a:xfrm>
          <a:prstGeom prst="rect">
            <a:avLst/>
          </a:prstGeom>
          <a:noFill/>
        </p:spPr>
        <p:txBody>
          <a:bodyPr wrap="square" rtlCol="0">
            <a:spAutoFit/>
          </a:bodyPr>
          <a:lstStyle/>
          <a:p>
            <a:pPr algn="l">
              <a:lnSpc>
                <a:spcPct val="150000"/>
              </a:lnSpc>
            </a:pPr>
            <a:r>
              <a:rPr lang="nl-NL" sz="1400" dirty="0">
                <a:latin typeface="MV Boli" panose="02000500030200090000" pitchFamily="2" charset="0"/>
                <a:ea typeface="Roboto Light" panose="02000000000000000000" pitchFamily="2" charset="0"/>
                <a:cs typeface="MV Boli" panose="02000500030200090000" pitchFamily="2" charset="0"/>
              </a:rPr>
              <a:t>Jouw </a:t>
            </a:r>
            <a:r>
              <a:rPr lang="nl-NL" sz="1400" i="0" dirty="0" err="1">
                <a:latin typeface="MV Boli" panose="02000500030200090000" pitchFamily="2" charset="0"/>
                <a:ea typeface="Roboto Light" panose="02000000000000000000" pitchFamily="2" charset="0"/>
                <a:cs typeface="MV Boli" panose="02000500030200090000" pitchFamily="2" charset="0"/>
              </a:rPr>
              <a:t>roc</a:t>
            </a:r>
            <a:r>
              <a:rPr lang="nl-NL" sz="1400" i="0" dirty="0">
                <a:latin typeface="MV Boli" panose="02000500030200090000" pitchFamily="2" charset="0"/>
                <a:ea typeface="Roboto Light" panose="02000000000000000000" pitchFamily="2" charset="0"/>
                <a:cs typeface="MV Boli" panose="02000500030200090000" pitchFamily="2" charset="0"/>
              </a:rPr>
              <a:t> of </a:t>
            </a:r>
            <a:r>
              <a:rPr lang="nl-NL" sz="1400" i="0" dirty="0" err="1">
                <a:latin typeface="MV Boli" panose="02000500030200090000" pitchFamily="2" charset="0"/>
                <a:ea typeface="Roboto Light" panose="02000000000000000000" pitchFamily="2" charset="0"/>
                <a:cs typeface="MV Boli" panose="02000500030200090000" pitchFamily="2" charset="0"/>
              </a:rPr>
              <a:t>aoc</a:t>
            </a:r>
            <a:endParaRPr lang="nl-NL" sz="1400" i="0" dirty="0">
              <a:latin typeface="MV Boli" panose="02000500030200090000" pitchFamily="2" charset="0"/>
              <a:ea typeface="Roboto Light" panose="02000000000000000000" pitchFamily="2" charset="0"/>
              <a:cs typeface="MV Boli" panose="02000500030200090000" pitchFamily="2" charset="0"/>
            </a:endParaRPr>
          </a:p>
        </p:txBody>
      </p:sp>
      <p:sp>
        <p:nvSpPr>
          <p:cNvPr id="10" name="TextBox 18">
            <a:extLst>
              <a:ext uri="{FF2B5EF4-FFF2-40B4-BE49-F238E27FC236}">
                <a16:creationId xmlns:a16="http://schemas.microsoft.com/office/drawing/2014/main" id="{41DBCAD7-7B39-6804-6BC2-FB0A4AC62016}"/>
              </a:ext>
            </a:extLst>
          </p:cNvPr>
          <p:cNvSpPr txBox="1"/>
          <p:nvPr/>
        </p:nvSpPr>
        <p:spPr>
          <a:xfrm rot="21192880">
            <a:off x="8203840" y="2155541"/>
            <a:ext cx="1691669" cy="388568"/>
          </a:xfrm>
          <a:prstGeom prst="rect">
            <a:avLst/>
          </a:prstGeom>
          <a:noFill/>
        </p:spPr>
        <p:txBody>
          <a:bodyPr wrap="square" rtlCol="0">
            <a:spAutoFit/>
          </a:bodyPr>
          <a:lstStyle/>
          <a:p>
            <a:pPr algn="l">
              <a:lnSpc>
                <a:spcPct val="150000"/>
              </a:lnSpc>
            </a:pPr>
            <a:r>
              <a:rPr lang="nl-NL" sz="1400" i="0" dirty="0">
                <a:latin typeface="MV Boli" panose="02000500030200090000" pitchFamily="2" charset="0"/>
                <a:ea typeface="Roboto Light" panose="02000000000000000000" pitchFamily="2" charset="0"/>
                <a:cs typeface="MV Boli" panose="02000500030200090000" pitchFamily="2" charset="0"/>
              </a:rPr>
              <a:t>Huisarts</a:t>
            </a:r>
          </a:p>
        </p:txBody>
      </p:sp>
      <p:sp>
        <p:nvSpPr>
          <p:cNvPr id="12" name="TextBox 18">
            <a:extLst>
              <a:ext uri="{FF2B5EF4-FFF2-40B4-BE49-F238E27FC236}">
                <a16:creationId xmlns:a16="http://schemas.microsoft.com/office/drawing/2014/main" id="{80743FA7-D1B7-E401-9633-763201C4DFD5}"/>
              </a:ext>
            </a:extLst>
          </p:cNvPr>
          <p:cNvSpPr txBox="1"/>
          <p:nvPr/>
        </p:nvSpPr>
        <p:spPr>
          <a:xfrm rot="429085">
            <a:off x="8649132" y="4097232"/>
            <a:ext cx="2421854" cy="388568"/>
          </a:xfrm>
          <a:prstGeom prst="rect">
            <a:avLst/>
          </a:prstGeom>
          <a:noFill/>
        </p:spPr>
        <p:txBody>
          <a:bodyPr wrap="square" rtlCol="0">
            <a:spAutoFit/>
          </a:bodyPr>
          <a:lstStyle/>
          <a:p>
            <a:pPr algn="l">
              <a:lnSpc>
                <a:spcPct val="150000"/>
              </a:lnSpc>
            </a:pPr>
            <a:r>
              <a:rPr lang="nl-NL" sz="1400" i="0" dirty="0">
                <a:latin typeface="MV Boli" panose="02000500030200090000" pitchFamily="2" charset="0"/>
                <a:ea typeface="Roboto Light" panose="02000000000000000000" pitchFamily="2" charset="0"/>
                <a:cs typeface="MV Boli" panose="02000500030200090000" pitchFamily="2" charset="0"/>
              </a:rPr>
              <a:t>Maatschappelijk werk</a:t>
            </a:r>
          </a:p>
        </p:txBody>
      </p:sp>
      <p:sp>
        <p:nvSpPr>
          <p:cNvPr id="13" name="TextBox 18">
            <a:extLst>
              <a:ext uri="{FF2B5EF4-FFF2-40B4-BE49-F238E27FC236}">
                <a16:creationId xmlns:a16="http://schemas.microsoft.com/office/drawing/2014/main" id="{2521F198-2900-A1F2-37D4-EF1BFFF7C4A4}"/>
              </a:ext>
            </a:extLst>
          </p:cNvPr>
          <p:cNvSpPr txBox="1"/>
          <p:nvPr/>
        </p:nvSpPr>
        <p:spPr>
          <a:xfrm rot="21151178">
            <a:off x="9662926" y="3311452"/>
            <a:ext cx="2104096" cy="388568"/>
          </a:xfrm>
          <a:prstGeom prst="rect">
            <a:avLst/>
          </a:prstGeom>
          <a:noFill/>
        </p:spPr>
        <p:txBody>
          <a:bodyPr wrap="square" rtlCol="0">
            <a:spAutoFit/>
          </a:bodyPr>
          <a:lstStyle/>
          <a:p>
            <a:pPr algn="l">
              <a:lnSpc>
                <a:spcPct val="150000"/>
              </a:lnSpc>
            </a:pPr>
            <a:r>
              <a:rPr lang="nl-NL" sz="1400" i="0" dirty="0">
                <a:latin typeface="MV Boli" panose="02000500030200090000" pitchFamily="2" charset="0"/>
                <a:ea typeface="Roboto Light" panose="02000000000000000000" pitchFamily="2" charset="0"/>
                <a:cs typeface="MV Boli" panose="02000500030200090000" pitchFamily="2" charset="0"/>
              </a:rPr>
              <a:t>Schuldhulpmaatje</a:t>
            </a:r>
          </a:p>
        </p:txBody>
      </p:sp>
      <p:sp>
        <p:nvSpPr>
          <p:cNvPr id="14" name="TextBox 18">
            <a:extLst>
              <a:ext uri="{FF2B5EF4-FFF2-40B4-BE49-F238E27FC236}">
                <a16:creationId xmlns:a16="http://schemas.microsoft.com/office/drawing/2014/main" id="{FA080C04-C61F-6793-C742-8B5B345DEF89}"/>
              </a:ext>
            </a:extLst>
          </p:cNvPr>
          <p:cNvSpPr txBox="1"/>
          <p:nvPr/>
        </p:nvSpPr>
        <p:spPr>
          <a:xfrm rot="21322676">
            <a:off x="7182755" y="3920554"/>
            <a:ext cx="1691669" cy="388568"/>
          </a:xfrm>
          <a:prstGeom prst="rect">
            <a:avLst/>
          </a:prstGeom>
          <a:noFill/>
        </p:spPr>
        <p:txBody>
          <a:bodyPr wrap="square" rtlCol="0">
            <a:spAutoFit/>
          </a:bodyPr>
          <a:lstStyle/>
          <a:p>
            <a:pPr algn="l">
              <a:lnSpc>
                <a:spcPct val="150000"/>
              </a:lnSpc>
            </a:pPr>
            <a:r>
              <a:rPr lang="nl-NL" sz="1400" i="0" dirty="0" err="1">
                <a:latin typeface="MV Boli" panose="02000500030200090000" pitchFamily="2" charset="0"/>
                <a:ea typeface="Roboto Light" panose="02000000000000000000" pitchFamily="2" charset="0"/>
                <a:cs typeface="MV Boli" panose="02000500030200090000" pitchFamily="2" charset="0"/>
              </a:rPr>
              <a:t>Humanitas</a:t>
            </a:r>
            <a:endParaRPr lang="nl-NL" sz="1400" i="0" dirty="0">
              <a:latin typeface="MV Boli" panose="02000500030200090000" pitchFamily="2" charset="0"/>
              <a:ea typeface="Roboto Light" panose="02000000000000000000" pitchFamily="2" charset="0"/>
              <a:cs typeface="MV Boli" panose="02000500030200090000" pitchFamily="2" charset="0"/>
            </a:endParaRPr>
          </a:p>
        </p:txBody>
      </p:sp>
      <p:sp>
        <p:nvSpPr>
          <p:cNvPr id="4" name="TextBox 18">
            <a:extLst>
              <a:ext uri="{FF2B5EF4-FFF2-40B4-BE49-F238E27FC236}">
                <a16:creationId xmlns:a16="http://schemas.microsoft.com/office/drawing/2014/main" id="{6541309D-0DAB-FCB8-6C05-7ACCD7B21ACE}"/>
              </a:ext>
            </a:extLst>
          </p:cNvPr>
          <p:cNvSpPr txBox="1"/>
          <p:nvPr/>
        </p:nvSpPr>
        <p:spPr>
          <a:xfrm>
            <a:off x="6890742" y="4878102"/>
            <a:ext cx="3503716" cy="1176348"/>
          </a:xfrm>
          <a:prstGeom prst="rect">
            <a:avLst/>
          </a:prstGeom>
          <a:noFill/>
        </p:spPr>
        <p:txBody>
          <a:bodyPr wrap="square" rtlCol="0">
            <a:spAutoFit/>
          </a:bodyPr>
          <a:lstStyle/>
          <a:p>
            <a:pPr marL="342900" indent="-342900" algn="l">
              <a:lnSpc>
                <a:spcPct val="150000"/>
              </a:lnSpc>
              <a:buFont typeface="+mj-lt"/>
              <a:buAutoNum type="arabicPeriod"/>
            </a:pPr>
            <a:r>
              <a:rPr lang="nl-NL" sz="1200" b="1" i="0" dirty="0">
                <a:latin typeface="Avenir Book" panose="02000503020000020003" pitchFamily="2" charset="0"/>
                <a:ea typeface="Roboto Light" panose="02000000000000000000" pitchFamily="2" charset="0"/>
              </a:rPr>
              <a:t>Waar kun je informatie vinden?</a:t>
            </a:r>
          </a:p>
          <a:p>
            <a:pPr marL="342900" indent="-342900" algn="l">
              <a:lnSpc>
                <a:spcPct val="150000"/>
              </a:lnSpc>
              <a:buFont typeface="+mj-lt"/>
              <a:buAutoNum type="arabicPeriod"/>
            </a:pPr>
            <a:r>
              <a:rPr lang="nl-NL" sz="1200" b="1" dirty="0">
                <a:latin typeface="Avenir Book" panose="02000503020000020003" pitchFamily="2" charset="0"/>
                <a:ea typeface="Roboto Light" panose="02000000000000000000" pitchFamily="2" charset="0"/>
              </a:rPr>
              <a:t>Hoe kom je in contact met deze mensen?</a:t>
            </a:r>
          </a:p>
          <a:p>
            <a:pPr marL="342900" indent="-342900" algn="l">
              <a:lnSpc>
                <a:spcPct val="150000"/>
              </a:lnSpc>
              <a:buFont typeface="+mj-lt"/>
              <a:buAutoNum type="arabicPeriod"/>
            </a:pPr>
            <a:r>
              <a:rPr lang="nl-NL" sz="1200" b="1" i="0" dirty="0">
                <a:latin typeface="Avenir Book" panose="02000503020000020003" pitchFamily="2" charset="0"/>
                <a:ea typeface="Roboto Light" panose="02000000000000000000" pitchFamily="2" charset="0"/>
              </a:rPr>
              <a:t>Wat voor soort hulp kunnen zij bieden?</a:t>
            </a:r>
          </a:p>
          <a:p>
            <a:pPr marL="342900" indent="-342900" algn="l">
              <a:lnSpc>
                <a:spcPct val="150000"/>
              </a:lnSpc>
              <a:buFont typeface="+mj-lt"/>
              <a:buAutoNum type="arabicPeriod"/>
            </a:pPr>
            <a:r>
              <a:rPr lang="nl-NL" sz="1200" b="1" dirty="0">
                <a:latin typeface="Avenir Book" panose="02000503020000020003" pitchFamily="2" charset="0"/>
                <a:ea typeface="Roboto Light" panose="02000000000000000000" pitchFamily="2" charset="0"/>
              </a:rPr>
              <a:t>Zijn er verder nog bijzonderheden? </a:t>
            </a:r>
            <a:endParaRPr lang="nl-NL" sz="1200" b="1" i="0" dirty="0">
              <a:latin typeface="Avenir Book" panose="02000503020000020003" pitchFamily="2" charset="0"/>
              <a:ea typeface="Roboto Light" panose="02000000000000000000" pitchFamily="2" charset="0"/>
            </a:endParaRPr>
          </a:p>
        </p:txBody>
      </p:sp>
      <p:sp>
        <p:nvSpPr>
          <p:cNvPr id="7" name="TextBox 18">
            <a:extLst>
              <a:ext uri="{FF2B5EF4-FFF2-40B4-BE49-F238E27FC236}">
                <a16:creationId xmlns:a16="http://schemas.microsoft.com/office/drawing/2014/main" id="{B27D58FF-6990-36CD-1599-21D56C17E604}"/>
              </a:ext>
            </a:extLst>
          </p:cNvPr>
          <p:cNvSpPr txBox="1"/>
          <p:nvPr/>
        </p:nvSpPr>
        <p:spPr>
          <a:xfrm>
            <a:off x="1228409" y="1648864"/>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WAAR IS HULP?</a:t>
            </a:r>
          </a:p>
        </p:txBody>
      </p:sp>
      <p:sp>
        <p:nvSpPr>
          <p:cNvPr id="11" name="TextBox 29">
            <a:extLst>
              <a:ext uri="{FF2B5EF4-FFF2-40B4-BE49-F238E27FC236}">
                <a16:creationId xmlns:a16="http://schemas.microsoft.com/office/drawing/2014/main" id="{5FF62600-B199-1F02-A8F7-56BB62F069DD}"/>
              </a:ext>
            </a:extLst>
          </p:cNvPr>
          <p:cNvSpPr txBox="1"/>
          <p:nvPr/>
        </p:nvSpPr>
        <p:spPr>
          <a:xfrm>
            <a:off x="668865" y="2213378"/>
            <a:ext cx="4841574" cy="1719913"/>
          </a:xfrm>
          <a:prstGeom prst="rect">
            <a:avLst/>
          </a:prstGeom>
          <a:solidFill>
            <a:srgbClr val="BC322B"/>
          </a:solidFill>
          <a:effectLst>
            <a:outerShdw dist="71720" dir="2520000" algn="tl" rotWithShape="0">
              <a:schemeClr val="tx2"/>
            </a:outerShdw>
          </a:effectLst>
        </p:spPr>
        <p:txBody>
          <a:bodyPr wrap="square" lIns="360000" tIns="180000" rIns="360000" bIns="180000" rtlCol="0">
            <a:spAutoFit/>
          </a:bodyPr>
          <a:lstStyle/>
          <a:p>
            <a:pPr algn="l">
              <a:lnSpc>
                <a:spcPct val="150000"/>
              </a:lnSpc>
            </a:pPr>
            <a:r>
              <a:rPr lang="nl-NL" sz="1200" b="1" i="0" dirty="0">
                <a:solidFill>
                  <a:schemeClr val="bg1"/>
                </a:solidFill>
                <a:latin typeface="Avenir Book" panose="02000503020000020003" pitchFamily="2" charset="0"/>
                <a:ea typeface="Roboto Light" panose="02000000000000000000" pitchFamily="2" charset="0"/>
              </a:rPr>
              <a:t>Je hebt je eigen situatie inzichtelijk gemaakt. Waar kun je hulp krijgen als je dat nodig denkt te hebben? </a:t>
            </a:r>
          </a:p>
          <a:p>
            <a:pPr algn="l">
              <a:lnSpc>
                <a:spcPct val="150000"/>
              </a:lnSpc>
            </a:pPr>
            <a:r>
              <a:rPr lang="nl-NL" sz="1200" dirty="0">
                <a:solidFill>
                  <a:schemeClr val="bg1"/>
                </a:solidFill>
                <a:latin typeface="Avenir Book" panose="02000503020000020003" pitchFamily="2" charset="0"/>
                <a:ea typeface="Roboto Light" panose="02000000000000000000" pitchFamily="2" charset="0"/>
              </a:rPr>
              <a:t>Elke gemeente en elk </a:t>
            </a:r>
            <a:r>
              <a:rPr lang="nl-NL" sz="1200" dirty="0" err="1">
                <a:solidFill>
                  <a:schemeClr val="bg1"/>
                </a:solidFill>
                <a:latin typeface="Avenir Book" panose="02000503020000020003" pitchFamily="2" charset="0"/>
                <a:ea typeface="Roboto Light" panose="02000000000000000000" pitchFamily="2" charset="0"/>
              </a:rPr>
              <a:t>roc</a:t>
            </a:r>
            <a:r>
              <a:rPr lang="nl-NL" sz="1200" dirty="0">
                <a:solidFill>
                  <a:schemeClr val="bg1"/>
                </a:solidFill>
                <a:latin typeface="Avenir Book" panose="02000503020000020003" pitchFamily="2" charset="0"/>
                <a:ea typeface="Roboto Light" panose="02000000000000000000" pitchFamily="2" charset="0"/>
              </a:rPr>
              <a:t> heeft wel een plek waar je naartoe kunt als je geldproblemen ervaart. Breng samen met je docent de  hulplijnen in kaart in jouw omgeving.</a:t>
            </a:r>
            <a:endParaRPr lang="nl-NL" sz="1200" i="0" dirty="0">
              <a:solidFill>
                <a:schemeClr val="bg1"/>
              </a:solidFill>
              <a:latin typeface="Avenir Book" panose="02000503020000020003" pitchFamily="2" charset="0"/>
              <a:ea typeface="Roboto Light" panose="02000000000000000000" pitchFamily="2" charset="0"/>
            </a:endParaRPr>
          </a:p>
        </p:txBody>
      </p:sp>
      <p:sp>
        <p:nvSpPr>
          <p:cNvPr id="17" name="TextBox 29">
            <a:extLst>
              <a:ext uri="{FF2B5EF4-FFF2-40B4-BE49-F238E27FC236}">
                <a16:creationId xmlns:a16="http://schemas.microsoft.com/office/drawing/2014/main" id="{C13F7BF6-0C1A-20A3-C63F-97FFC5771851}"/>
              </a:ext>
            </a:extLst>
          </p:cNvPr>
          <p:cNvSpPr txBox="1"/>
          <p:nvPr/>
        </p:nvSpPr>
        <p:spPr>
          <a:xfrm>
            <a:off x="668865" y="4067892"/>
            <a:ext cx="4841574" cy="2278527"/>
          </a:xfrm>
          <a:prstGeom prst="rect">
            <a:avLst/>
          </a:prstGeom>
          <a:solidFill>
            <a:srgbClr val="EBB50D"/>
          </a:solidFill>
          <a:effectLst>
            <a:outerShdw dist="71720" dir="2520000" algn="tl" rotWithShape="0">
              <a:schemeClr val="tx2"/>
            </a:outerShdw>
          </a:effectLst>
        </p:spPr>
        <p:txBody>
          <a:bodyPr wrap="square" lIns="360000" tIns="180000" rIns="360000" bIns="180000" rtlCol="0">
            <a:spAutoFit/>
          </a:bodyPr>
          <a:lstStyle/>
          <a:p>
            <a:pPr marL="285750" indent="-285750">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Maak tweetallen.</a:t>
            </a:r>
          </a:p>
          <a:p>
            <a:pPr marL="285750" indent="-285750">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Krijg een instantie van je docent. </a:t>
            </a:r>
          </a:p>
          <a:p>
            <a:pPr marL="285750" indent="-285750">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Zoek van die instantie op hoe zij kunnen helpen bij schulden. </a:t>
            </a:r>
          </a:p>
          <a:p>
            <a:pPr marL="285750" indent="-285750">
              <a:lnSpc>
                <a:spcPct val="150000"/>
              </a:lnSpc>
              <a:buFont typeface="Arial" panose="020B0604020202020204" pitchFamily="34" charset="0"/>
              <a:buChar char="•"/>
            </a:pPr>
            <a:r>
              <a:rPr lang="nl-NL" sz="1200" dirty="0">
                <a:latin typeface="Avenir Book" panose="02000503020000020003" pitchFamily="2" charset="0"/>
                <a:ea typeface="Roboto Light" panose="02000000000000000000" pitchFamily="2" charset="0"/>
              </a:rPr>
              <a:t>Bespreek elke instantie klassikaal en krijg zo een duidelijk beeld waar je terecht kunt als je last hebt van schulden. </a:t>
            </a:r>
          </a:p>
        </p:txBody>
      </p:sp>
      <p:sp>
        <p:nvSpPr>
          <p:cNvPr id="3" name="TextBox 1">
            <a:extLst>
              <a:ext uri="{FF2B5EF4-FFF2-40B4-BE49-F238E27FC236}">
                <a16:creationId xmlns:a16="http://schemas.microsoft.com/office/drawing/2014/main" id="{46EAF18B-C357-6EF0-48CF-29D51FDDED07}"/>
              </a:ext>
            </a:extLst>
          </p:cNvPr>
          <p:cNvSpPr txBox="1"/>
          <p:nvPr/>
        </p:nvSpPr>
        <p:spPr>
          <a:xfrm>
            <a:off x="609222" y="172321"/>
            <a:ext cx="389850" cy="426912"/>
          </a:xfrm>
          <a:prstGeom prst="rect">
            <a:avLst/>
          </a:prstGeom>
          <a:noFill/>
        </p:spPr>
        <p:txBody>
          <a:bodyPr wrap="none" rtlCol="0">
            <a:spAutoFit/>
          </a:bodyPr>
          <a:lstStyle/>
          <a:p>
            <a:pPr algn="l">
              <a:lnSpc>
                <a:spcPct val="150000"/>
              </a:lnSpc>
            </a:pPr>
            <a:r>
              <a:rPr lang="nl-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rPr>
              <a:t>⚡️</a:t>
            </a:r>
            <a:endParaRPr lang="en-NL" sz="1600" dirty="0">
              <a:solidFill>
                <a:schemeClr val="bg1"/>
              </a:solidFill>
              <a:latin typeface="Urbanist Black" panose="020B0A04040200000203" pitchFamily="34" charset="77"/>
              <a:ea typeface="Urbanist Black" panose="020B0A04040200000203" pitchFamily="34" charset="77"/>
              <a:cs typeface="Urbanist Black" panose="020B0A04040200000203" pitchFamily="34" charset="77"/>
            </a:endParaRPr>
          </a:p>
        </p:txBody>
      </p:sp>
    </p:spTree>
    <p:extLst>
      <p:ext uri="{BB962C8B-B14F-4D97-AF65-F5344CB8AC3E}">
        <p14:creationId xmlns:p14="http://schemas.microsoft.com/office/powerpoint/2010/main" val="13429395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2" presetClass="entr" presetSubtype="2"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500" fill="hold"/>
                                        <p:tgtEl>
                                          <p:spTgt spid="5"/>
                                        </p:tgtEl>
                                        <p:attrNameLst>
                                          <p:attrName>ppt_x</p:attrName>
                                        </p:attrNameLst>
                                      </p:cBhvr>
                                      <p:tavLst>
                                        <p:tav tm="0">
                                          <p:val>
                                            <p:strVal val="1+#ppt_w/2"/>
                                          </p:val>
                                        </p:tav>
                                        <p:tav tm="100000">
                                          <p:val>
                                            <p:strVal val="#ppt_x"/>
                                          </p:val>
                                        </p:tav>
                                      </p:tavLst>
                                    </p:anim>
                                    <p:anim calcmode="lin" valueType="num">
                                      <p:cBhvr additive="base">
                                        <p:cTn id="10" dur="500" fill="hold"/>
                                        <p:tgtEl>
                                          <p:spTgt spid="5"/>
                                        </p:tgtEl>
                                        <p:attrNameLst>
                                          <p:attrName>ppt_y</p:attrName>
                                        </p:attrNameLst>
                                      </p:cBhvr>
                                      <p:tavLst>
                                        <p:tav tm="0">
                                          <p:val>
                                            <p:strVal val="#ppt_y"/>
                                          </p:val>
                                        </p:tav>
                                        <p:tav tm="100000">
                                          <p:val>
                                            <p:strVal val="#ppt_y"/>
                                          </p:val>
                                        </p:tav>
                                      </p:tavLst>
                                    </p:anim>
                                  </p:childTnLst>
                                </p:cTn>
                              </p:par>
                              <p:par>
                                <p:cTn id="11" presetID="2" presetClass="entr" presetSubtype="2" fill="hold" grpId="1"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randombar(horizontal)">
                                      <p:cBhvr>
                                        <p:cTn id="28" dur="500"/>
                                        <p:tgtEl>
                                          <p:spTgt spid="13"/>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8" grpId="0"/>
      <p:bldP spid="9" grpId="0"/>
      <p:bldP spid="10" grpId="0"/>
      <p:bldP spid="12" grpId="0"/>
      <p:bldP spid="13" grpId="0"/>
      <p:bldP spid="14"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949423"/>
      </p:ext>
    </p:extLst>
  </p:cSld>
  <p:clrMapOvr>
    <a:masterClrMapping/>
  </p:clrMapOvr>
</p:sld>
</file>

<file path=ppt/theme/theme1.xml><?xml version="1.0" encoding="utf-8"?>
<a:theme xmlns:a="http://schemas.openxmlformats.org/drawingml/2006/main" name="7_Aangepast ontwerp">
  <a:themeElements>
    <a:clrScheme name="MBO-BD-DEF">
      <a:dk1>
        <a:srgbClr val="000000"/>
      </a:dk1>
      <a:lt1>
        <a:srgbClr val="FFFFFF"/>
      </a:lt1>
      <a:dk2>
        <a:srgbClr val="000000"/>
      </a:dk2>
      <a:lt2>
        <a:srgbClr val="FFFFFF"/>
      </a:lt2>
      <a:accent1>
        <a:srgbClr val="E7E4E5"/>
      </a:accent1>
      <a:accent2>
        <a:srgbClr val="688DC7"/>
      </a:accent2>
      <a:accent3>
        <a:srgbClr val="000000"/>
      </a:accent3>
      <a:accent4>
        <a:srgbClr val="2853A1"/>
      </a:accent4>
      <a:accent5>
        <a:srgbClr val="FDC614"/>
      </a:accent5>
      <a:accent6>
        <a:srgbClr val="E94391"/>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F8DC3"/>
        </a:solidFill>
        <a:ln w="57150">
          <a:noFill/>
        </a:ln>
      </a:spPr>
      <a:bodyPr rtlCol="0" anchor="t"/>
      <a:lstStyle>
        <a:defPPr algn="l">
          <a:lnSpc>
            <a:spcPct val="150000"/>
          </a:lnSpc>
          <a:defRPr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50000"/>
          </a:lnSpc>
          <a:defRPr sz="1600" b="0" i="0" dirty="0" smtClean="0">
            <a:solidFill>
              <a:schemeClr val="accent3"/>
            </a:solidFill>
            <a:latin typeface="Roboto Light" panose="02000000000000000000" pitchFamily="2" charset="0"/>
            <a:ea typeface="Roboto Light" panose="02000000000000000000" pitchFamily="2" charset="0"/>
          </a:defRPr>
        </a:defPPr>
      </a:lstStyle>
    </a:txDef>
  </a:objectDefaults>
  <a:extraClrSchemeLst/>
  <a:extLst>
    <a:ext uri="{05A4C25C-085E-4340-85A3-A5531E510DB2}">
      <thm15:themeFamily xmlns:thm15="http://schemas.microsoft.com/office/thememl/2012/main" name="MBO-BS-TH0" id="{84B753F3-8C72-2244-AF00-C2924442B617}" vid="{C2957EB9-C8A4-6440-8533-23EBA86367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20533</TotalTime>
  <Words>1782</Words>
  <Application>Microsoft Macintosh PowerPoint</Application>
  <PresentationFormat>Breedbeeld</PresentationFormat>
  <Paragraphs>391</Paragraphs>
  <Slides>19</Slides>
  <Notes>1</Notes>
  <HiddenSlides>0</HiddenSlides>
  <MMClips>2</MMClips>
  <ScaleCrop>false</ScaleCrop>
  <HeadingPairs>
    <vt:vector size="6" baseType="variant">
      <vt:variant>
        <vt:lpstr>Gebruikte lettertypen</vt:lpstr>
      </vt:variant>
      <vt:variant>
        <vt:i4>13</vt:i4>
      </vt:variant>
      <vt:variant>
        <vt:lpstr>Thema</vt:lpstr>
      </vt:variant>
      <vt:variant>
        <vt:i4>1</vt:i4>
      </vt:variant>
      <vt:variant>
        <vt:lpstr>Diatitels</vt:lpstr>
      </vt:variant>
      <vt:variant>
        <vt:i4>19</vt:i4>
      </vt:variant>
    </vt:vector>
  </HeadingPairs>
  <TitlesOfParts>
    <vt:vector size="33" baseType="lpstr">
      <vt:lpstr>Arial</vt:lpstr>
      <vt:lpstr>Avenir Black</vt:lpstr>
      <vt:lpstr>Avenir Book</vt:lpstr>
      <vt:lpstr>Avenir Light</vt:lpstr>
      <vt:lpstr>Calibri</vt:lpstr>
      <vt:lpstr>Geckoy</vt:lpstr>
      <vt:lpstr>MV Boli</vt:lpstr>
      <vt:lpstr>Roboto Light</vt:lpstr>
      <vt:lpstr>Roboto Thin</vt:lpstr>
      <vt:lpstr>Roboto-Medium</vt:lpstr>
      <vt:lpstr>Urbanist</vt:lpstr>
      <vt:lpstr>Urbanist Black</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Stijn Van Oers</dc:creator>
  <cp:lastModifiedBy>Leslab | Stijn Van Oers</cp:lastModifiedBy>
  <cp:revision>269</cp:revision>
  <dcterms:created xsi:type="dcterms:W3CDTF">2024-03-12T04:55:30Z</dcterms:created>
  <dcterms:modified xsi:type="dcterms:W3CDTF">2026-03-24T16:25:16Z</dcterms:modified>
</cp:coreProperties>
</file>