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18"/>
  </p:notesMasterIdLst>
  <p:sldIdLst>
    <p:sldId id="287" r:id="rId2"/>
    <p:sldId id="288" r:id="rId3"/>
    <p:sldId id="300" r:id="rId4"/>
    <p:sldId id="992" r:id="rId5"/>
    <p:sldId id="998" r:id="rId6"/>
    <p:sldId id="999" r:id="rId7"/>
    <p:sldId id="1000" r:id="rId8"/>
    <p:sldId id="1001" r:id="rId9"/>
    <p:sldId id="1002" r:id="rId10"/>
    <p:sldId id="1003" r:id="rId11"/>
    <p:sldId id="1004" r:id="rId12"/>
    <p:sldId id="302" r:id="rId13"/>
    <p:sldId id="1005" r:id="rId14"/>
    <p:sldId id="1006" r:id="rId15"/>
    <p:sldId id="1007" r:id="rId16"/>
    <p:sldId id="292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S 2B" id="{A9071362-812F-0246-8B96-E722D3FE370D}">
          <p14:sldIdLst>
            <p14:sldId id="287"/>
            <p14:sldId id="288"/>
            <p14:sldId id="300"/>
            <p14:sldId id="992"/>
            <p14:sldId id="998"/>
            <p14:sldId id="999"/>
            <p14:sldId id="1000"/>
            <p14:sldId id="1001"/>
            <p14:sldId id="1002"/>
            <p14:sldId id="1003"/>
            <p14:sldId id="1004"/>
            <p14:sldId id="302"/>
            <p14:sldId id="1005"/>
            <p14:sldId id="1006"/>
            <p14:sldId id="1007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78F460-DADF-38DE-EAFD-9F2A13A9D10F}" name="Leslab | Freddy" initials="" userId="S::Freddy@leslab.nl::302bb969-8a37-4314-991b-84817a075cf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ier van Essen" initials="RvE" lastIdx="1" clrIdx="0">
    <p:extLst>
      <p:ext uri="{19B8F6BF-5375-455C-9EA6-DF929625EA0E}">
        <p15:presenceInfo xmlns:p15="http://schemas.microsoft.com/office/powerpoint/2012/main" userId="S::info@leslab.nl::dc32881f-d086-45a1-8763-4c33a9560e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04A39"/>
    <a:srgbClr val="9D9375"/>
    <a:srgbClr val="786F55"/>
    <a:srgbClr val="009C47"/>
    <a:srgbClr val="575756"/>
    <a:srgbClr val="0800FF"/>
    <a:srgbClr val="00E300"/>
    <a:srgbClr val="0F3EE8"/>
    <a:srgbClr val="00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3"/>
    <p:restoredTop sz="95597"/>
  </p:normalViewPr>
  <p:slideViewPr>
    <p:cSldViewPr snapToGrid="0" snapToObjects="1">
      <p:cViewPr varScale="1">
        <p:scale>
          <a:sx n="117" d="100"/>
          <a:sy n="117" d="100"/>
        </p:scale>
        <p:origin x="8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2ABE0-5534-3A4B-8C93-A85C066866D3}" type="datetimeFigureOut">
              <a:rPr lang="en-NL" smtClean="0"/>
              <a:t>2/3/26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19304-8BBA-054D-B4E0-3345772EDEE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15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sv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E8DEBC14-DC24-C881-6420-AE4F9CA27343}"/>
              </a:ext>
            </a:extLst>
          </p:cNvPr>
          <p:cNvSpPr/>
          <p:nvPr userDrawn="1"/>
        </p:nvSpPr>
        <p:spPr>
          <a:xfrm rot="21318850">
            <a:off x="6379046" y="4791826"/>
            <a:ext cx="1488771" cy="614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32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32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 </a:t>
            </a:r>
          </a:p>
        </p:txBody>
      </p:sp>
      <p:pic>
        <p:nvPicPr>
          <p:cNvPr id="3" name="Picture 2" descr="A green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5748AE90-CE8B-D4BF-3721-D4429E09B2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5760" y="1872939"/>
            <a:ext cx="4540479" cy="306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0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649607D8-A659-03E8-9EB6-2BEB8BBA95CD}"/>
              </a:ext>
            </a:extLst>
          </p:cNvPr>
          <p:cNvSpPr txBox="1"/>
          <p:nvPr userDrawn="1"/>
        </p:nvSpPr>
        <p:spPr>
          <a:xfrm>
            <a:off x="3619664" y="2581996"/>
            <a:ext cx="4457700" cy="2270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Weet jij hoeveel geld er elke maand binnenkomt en waar je het aan uitgeeft? </a:t>
            </a:r>
          </a:p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Duik in de wereld van financiën om inzicht te krijgen in jouw financiële situatie en leer hoe je slimme keuzes maakt voor een financieel gezonde toekomst!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5A20574-1C80-3A33-CECF-B229F26EF817}"/>
              </a:ext>
            </a:extLst>
          </p:cNvPr>
          <p:cNvSpPr/>
          <p:nvPr userDrawn="1"/>
        </p:nvSpPr>
        <p:spPr>
          <a:xfrm rot="21318850">
            <a:off x="6379046" y="4791826"/>
            <a:ext cx="1488771" cy="6145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32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32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 </a:t>
            </a:r>
          </a:p>
        </p:txBody>
      </p:sp>
      <p:pic>
        <p:nvPicPr>
          <p:cNvPr id="6" name="Picture 5" descr="A green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0EE4ABD4-1110-E9AA-C30E-16F7EECE8A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5731" y="1628608"/>
            <a:ext cx="1475853" cy="9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2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6A47339F-22F2-552E-A67E-2AB893D9E3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87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grpSp>
        <p:nvGrpSpPr>
          <p:cNvPr id="28" name="グループ化 4">
            <a:extLst>
              <a:ext uri="{FF2B5EF4-FFF2-40B4-BE49-F238E27FC236}">
                <a16:creationId xmlns:a16="http://schemas.microsoft.com/office/drawing/2014/main" id="{74184E5F-C477-39B9-6211-A366C7252905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29" name="正方形/長方形 24">
              <a:extLst>
                <a:ext uri="{FF2B5EF4-FFF2-40B4-BE49-F238E27FC236}">
                  <a16:creationId xmlns:a16="http://schemas.microsoft.com/office/drawing/2014/main" id="{670F0894-F061-789A-D7F6-61D54B6557BF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0" name="正方形/長方形 4">
              <a:extLst>
                <a:ext uri="{FF2B5EF4-FFF2-40B4-BE49-F238E27FC236}">
                  <a16:creationId xmlns:a16="http://schemas.microsoft.com/office/drawing/2014/main" id="{CF1E1D33-637D-C6F3-6D2A-718111A3923D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1" name="正方形/長方形 24">
              <a:extLst>
                <a:ext uri="{FF2B5EF4-FFF2-40B4-BE49-F238E27FC236}">
                  <a16:creationId xmlns:a16="http://schemas.microsoft.com/office/drawing/2014/main" id="{8AB9D282-C0BD-739A-5E7D-D86B5E917D50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2" name="グループ化 5">
            <a:extLst>
              <a:ext uri="{FF2B5EF4-FFF2-40B4-BE49-F238E27FC236}">
                <a16:creationId xmlns:a16="http://schemas.microsoft.com/office/drawing/2014/main" id="{2789EA1A-B13C-720D-9B3A-4F212F62AC51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33" name="正方形/長方形 23">
              <a:extLst>
                <a:ext uri="{FF2B5EF4-FFF2-40B4-BE49-F238E27FC236}">
                  <a16:creationId xmlns:a16="http://schemas.microsoft.com/office/drawing/2014/main" id="{50EA2547-D4E3-81B4-08CB-3471BB5F1FDB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5">
              <a:extLst>
                <a:ext uri="{FF2B5EF4-FFF2-40B4-BE49-F238E27FC236}">
                  <a16:creationId xmlns:a16="http://schemas.microsoft.com/office/drawing/2014/main" id="{E697A7CF-6FB7-BADB-CF73-823E0224B562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5" name="直角三角形 31">
              <a:extLst>
                <a:ext uri="{FF2B5EF4-FFF2-40B4-BE49-F238E27FC236}">
                  <a16:creationId xmlns:a16="http://schemas.microsoft.com/office/drawing/2014/main" id="{FD4BC0F5-89AF-2EA6-C0A8-E37D50FB5E18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6" name="グループ化 36">
            <a:extLst>
              <a:ext uri="{FF2B5EF4-FFF2-40B4-BE49-F238E27FC236}">
                <a16:creationId xmlns:a16="http://schemas.microsoft.com/office/drawing/2014/main" id="{569B6FCC-21EF-3BC0-15F8-31068FB07FC5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37" name="正方形/長方形 30">
              <a:extLst>
                <a:ext uri="{FF2B5EF4-FFF2-40B4-BE49-F238E27FC236}">
                  <a16:creationId xmlns:a16="http://schemas.microsoft.com/office/drawing/2014/main" id="{658EEE8B-C0C1-8925-E166-3A847DB9B04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8" name="正方形/長方形 4">
              <a:extLst>
                <a:ext uri="{FF2B5EF4-FFF2-40B4-BE49-F238E27FC236}">
                  <a16:creationId xmlns:a16="http://schemas.microsoft.com/office/drawing/2014/main" id="{4E57DB68-A83E-B203-645C-0C8C050907F7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9" name="正方形/長方形 24">
              <a:extLst>
                <a:ext uri="{FF2B5EF4-FFF2-40B4-BE49-F238E27FC236}">
                  <a16:creationId xmlns:a16="http://schemas.microsoft.com/office/drawing/2014/main" id="{5CF6D3E6-BE11-BCDC-E4EA-CC169951FEA2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40" name="グループ化 35">
            <a:extLst>
              <a:ext uri="{FF2B5EF4-FFF2-40B4-BE49-F238E27FC236}">
                <a16:creationId xmlns:a16="http://schemas.microsoft.com/office/drawing/2014/main" id="{C7AB5BC5-A223-CB7B-E530-CB30A785CFAE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41" name="正方形/長方形 29">
              <a:extLst>
                <a:ext uri="{FF2B5EF4-FFF2-40B4-BE49-F238E27FC236}">
                  <a16:creationId xmlns:a16="http://schemas.microsoft.com/office/drawing/2014/main" id="{17F06DEB-4679-2FEB-7E20-8C6173DEDC02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2" name="正方形/長方形 25">
              <a:extLst>
                <a:ext uri="{FF2B5EF4-FFF2-40B4-BE49-F238E27FC236}">
                  <a16:creationId xmlns:a16="http://schemas.microsoft.com/office/drawing/2014/main" id="{85CC4EDB-9C73-ADED-ED1C-9020490E6989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3" name="直角三角形 31">
              <a:extLst>
                <a:ext uri="{FF2B5EF4-FFF2-40B4-BE49-F238E27FC236}">
                  <a16:creationId xmlns:a16="http://schemas.microsoft.com/office/drawing/2014/main" id="{3C065BE5-C6B7-7DD5-07A2-2E9398261590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44" name="テキスト プレースホルダー 5">
            <a:extLst>
              <a:ext uri="{FF2B5EF4-FFF2-40B4-BE49-F238E27FC236}">
                <a16:creationId xmlns:a16="http://schemas.microsoft.com/office/drawing/2014/main" id="{0D49F2BC-B7B7-FD4F-324A-5A0F6C8C348D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JOUW FINANCIËN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テキスト プレースホルダー 5">
            <a:extLst>
              <a:ext uri="{FF2B5EF4-FFF2-40B4-BE49-F238E27FC236}">
                <a16:creationId xmlns:a16="http://schemas.microsoft.com/office/drawing/2014/main" id="{D6E48EB6-43C3-C883-85D0-8E2748770B87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 GELD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6" name="テキスト プレースホルダー 5">
            <a:extLst>
              <a:ext uri="{FF2B5EF4-FFF2-40B4-BE49-F238E27FC236}">
                <a16:creationId xmlns:a16="http://schemas.microsoft.com/office/drawing/2014/main" id="{D84E4E35-582A-F9A3-585E-4280D7188328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 EN INVLOED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7" name="テキスト プレースホルダー 5">
            <a:extLst>
              <a:ext uri="{FF2B5EF4-FFF2-40B4-BE49-F238E27FC236}">
                <a16:creationId xmlns:a16="http://schemas.microsoft.com/office/drawing/2014/main" id="{7019E1A8-46BB-EB79-ADFF-32B8F129FA9F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MAAK</a:t>
            </a:r>
            <a:r>
              <a:rPr kumimoji="1" lang="en-US" altLang="ja-JP" sz="2000" baseline="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IMPACT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D7B94C4F-B67C-39E3-B687-7145014D549D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Picture 7" descr="A picture containing font, text, logo, graphics&#10;&#10;Description automatically generated">
            <a:extLst>
              <a:ext uri="{FF2B5EF4-FFF2-40B4-BE49-F238E27FC236}">
                <a16:creationId xmlns:a16="http://schemas.microsoft.com/office/drawing/2014/main" id="{B31B2C9D-746C-DC46-7459-E4AE88F9FA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126" y="2318851"/>
            <a:ext cx="2615464" cy="180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8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overzicht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Background pattern&#10;&#10;Description automatically generated">
            <a:extLst>
              <a:ext uri="{FF2B5EF4-FFF2-40B4-BE49-F238E27FC236}">
                <a16:creationId xmlns:a16="http://schemas.microsoft.com/office/drawing/2014/main" id="{AA07D2B6-A23E-905E-6AF8-9E627BB6ED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87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5">
            <a:extLst>
              <a:ext uri="{FF2B5EF4-FFF2-40B4-BE49-F238E27FC236}">
                <a16:creationId xmlns:a16="http://schemas.microsoft.com/office/drawing/2014/main" id="{CD67279B-7244-42F4-A670-C10D16EEFE85}"/>
              </a:ext>
            </a:extLst>
          </p:cNvPr>
          <p:cNvGrpSpPr/>
          <p:nvPr userDrawn="1"/>
        </p:nvGrpSpPr>
        <p:grpSpPr>
          <a:xfrm flipH="1">
            <a:off x="125735" y="202216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4" name="正方形/長方形 23">
              <a:extLst>
                <a:ext uri="{FF2B5EF4-FFF2-40B4-BE49-F238E27FC236}">
                  <a16:creationId xmlns:a16="http://schemas.microsoft.com/office/drawing/2014/main" id="{6349AEAD-9406-0197-249F-565E387FCE58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5">
              <a:extLst>
                <a:ext uri="{FF2B5EF4-FFF2-40B4-BE49-F238E27FC236}">
                  <a16:creationId xmlns:a16="http://schemas.microsoft.com/office/drawing/2014/main" id="{DB298E41-459E-DA8E-1593-2C50CB120FA9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6" name="直角三角形 31">
              <a:extLst>
                <a:ext uri="{FF2B5EF4-FFF2-40B4-BE49-F238E27FC236}">
                  <a16:creationId xmlns:a16="http://schemas.microsoft.com/office/drawing/2014/main" id="{46085ABB-4489-7961-00D0-19B7D454FE62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" name="Groep 11">
            <a:extLst>
              <a:ext uri="{FF2B5EF4-FFF2-40B4-BE49-F238E27FC236}">
                <a16:creationId xmlns:a16="http://schemas.microsoft.com/office/drawing/2014/main" id="{AF2516D6-F348-8B97-AB81-051F81F63E64}"/>
              </a:ext>
            </a:extLst>
          </p:cNvPr>
          <p:cNvGrpSpPr/>
          <p:nvPr userDrawn="1"/>
        </p:nvGrpSpPr>
        <p:grpSpPr>
          <a:xfrm>
            <a:off x="-127311" y="642329"/>
            <a:ext cx="915338" cy="5471037"/>
            <a:chOff x="-227064" y="2989499"/>
            <a:chExt cx="915338" cy="5471037"/>
          </a:xfrm>
        </p:grpSpPr>
        <p:sp>
          <p:nvSpPr>
            <p:cNvPr id="8" name="正方形/長方形 24">
              <a:extLst>
                <a:ext uri="{FF2B5EF4-FFF2-40B4-BE49-F238E27FC236}">
                  <a16:creationId xmlns:a16="http://schemas.microsoft.com/office/drawing/2014/main" id="{FEEDFB8E-9073-153D-53A6-07A6D57E3AEE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正方形/長方形 23">
              <a:extLst>
                <a:ext uri="{FF2B5EF4-FFF2-40B4-BE49-F238E27FC236}">
                  <a16:creationId xmlns:a16="http://schemas.microsoft.com/office/drawing/2014/main" id="{D1D651C1-3DC6-00C5-4398-57C4D839116A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1" name="正方形/長方形 29">
              <a:extLst>
                <a:ext uri="{FF2B5EF4-FFF2-40B4-BE49-F238E27FC236}">
                  <a16:creationId xmlns:a16="http://schemas.microsoft.com/office/drawing/2014/main" id="{2BD8DBC1-CF73-E978-F49D-AF21A92A1096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7E5AC273-CDAD-6CA1-1A15-A4641974C67C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4">
            <a:extLst>
              <a:ext uri="{FF2B5EF4-FFF2-40B4-BE49-F238E27FC236}">
                <a16:creationId xmlns:a16="http://schemas.microsoft.com/office/drawing/2014/main" id="{D7C8BFFE-1EEC-4F50-DF3A-61CE610E2E9F}"/>
              </a:ext>
            </a:extLst>
          </p:cNvPr>
          <p:cNvGrpSpPr/>
          <p:nvPr userDrawn="1"/>
        </p:nvGrpSpPr>
        <p:grpSpPr>
          <a:xfrm flipH="1">
            <a:off x="125733" y="64070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4D3F643C-1A5C-95AF-60BA-7266B6E0CE4A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6" name="正方形/長方形 4">
              <a:extLst>
                <a:ext uri="{FF2B5EF4-FFF2-40B4-BE49-F238E27FC236}">
                  <a16:creationId xmlns:a16="http://schemas.microsoft.com/office/drawing/2014/main" id="{D1C35631-A3DF-70F6-7412-668A0D8E391E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7" name="正方形/長方形 24">
              <a:extLst>
                <a:ext uri="{FF2B5EF4-FFF2-40B4-BE49-F238E27FC236}">
                  <a16:creationId xmlns:a16="http://schemas.microsoft.com/office/drawing/2014/main" id="{FE20F0A6-C8C9-55DC-D1B4-945C7D6ED26C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8" name="グループ化 36">
            <a:extLst>
              <a:ext uri="{FF2B5EF4-FFF2-40B4-BE49-F238E27FC236}">
                <a16:creationId xmlns:a16="http://schemas.microsoft.com/office/drawing/2014/main" id="{B14E93FB-B2D5-3F0D-2310-D2BA707A28B9}"/>
              </a:ext>
            </a:extLst>
          </p:cNvPr>
          <p:cNvGrpSpPr/>
          <p:nvPr userDrawn="1"/>
        </p:nvGrpSpPr>
        <p:grpSpPr>
          <a:xfrm flipH="1">
            <a:off x="125733" y="364261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19" name="正方形/長方形 30">
              <a:extLst>
                <a:ext uri="{FF2B5EF4-FFF2-40B4-BE49-F238E27FC236}">
                  <a16:creationId xmlns:a16="http://schemas.microsoft.com/office/drawing/2014/main" id="{037F918F-C7CF-70CC-6253-63EDE9E88100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0" name="正方形/長方形 4">
              <a:extLst>
                <a:ext uri="{FF2B5EF4-FFF2-40B4-BE49-F238E27FC236}">
                  <a16:creationId xmlns:a16="http://schemas.microsoft.com/office/drawing/2014/main" id="{BFE56F9D-D915-D09A-3D2C-6A40CAE9BAF2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1" name="正方形/長方形 24">
              <a:extLst>
                <a:ext uri="{FF2B5EF4-FFF2-40B4-BE49-F238E27FC236}">
                  <a16:creationId xmlns:a16="http://schemas.microsoft.com/office/drawing/2014/main" id="{A39C0245-A029-0436-269F-0C04C4D1A99A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2" name="グループ化 35">
            <a:extLst>
              <a:ext uri="{FF2B5EF4-FFF2-40B4-BE49-F238E27FC236}">
                <a16:creationId xmlns:a16="http://schemas.microsoft.com/office/drawing/2014/main" id="{5C317DAA-0EFB-84C3-3C3D-E31EE5009169}"/>
              </a:ext>
            </a:extLst>
          </p:cNvPr>
          <p:cNvGrpSpPr/>
          <p:nvPr userDrawn="1"/>
        </p:nvGrpSpPr>
        <p:grpSpPr>
          <a:xfrm flipH="1">
            <a:off x="776515" y="3404616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3" name="正方形/長方形 25">
              <a:extLst>
                <a:ext uri="{FF2B5EF4-FFF2-40B4-BE49-F238E27FC236}">
                  <a16:creationId xmlns:a16="http://schemas.microsoft.com/office/drawing/2014/main" id="{8E5282FF-EE84-F2A0-26E6-922F30098F90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4" name="直角三角形 31">
              <a:extLst>
                <a:ext uri="{FF2B5EF4-FFF2-40B4-BE49-F238E27FC236}">
                  <a16:creationId xmlns:a16="http://schemas.microsoft.com/office/drawing/2014/main" id="{0697F566-24BD-CAFF-454F-5C566CB73412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5" name="テキスト プレースホルダー 5">
            <a:extLst>
              <a:ext uri="{FF2B5EF4-FFF2-40B4-BE49-F238E27FC236}">
                <a16:creationId xmlns:a16="http://schemas.microsoft.com/office/drawing/2014/main" id="{7359F4DE-FD64-88FC-48EF-D00981A3EF37}"/>
              </a:ext>
            </a:extLst>
          </p:cNvPr>
          <p:cNvSpPr txBox="1">
            <a:spLocks/>
          </p:cNvSpPr>
          <p:nvPr userDrawn="1"/>
        </p:nvSpPr>
        <p:spPr>
          <a:xfrm>
            <a:off x="111201" y="85498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テキスト プレースホルダー 5">
            <a:extLst>
              <a:ext uri="{FF2B5EF4-FFF2-40B4-BE49-F238E27FC236}">
                <a16:creationId xmlns:a16="http://schemas.microsoft.com/office/drawing/2014/main" id="{78A2014C-E5CD-60BA-19F7-1F37816E688B}"/>
              </a:ext>
            </a:extLst>
          </p:cNvPr>
          <p:cNvSpPr txBox="1">
            <a:spLocks/>
          </p:cNvSpPr>
          <p:nvPr userDrawn="1"/>
        </p:nvSpPr>
        <p:spPr>
          <a:xfrm>
            <a:off x="111201" y="226115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3FFCFA89-4A99-DC71-D029-4BBDF8B962E0}"/>
              </a:ext>
            </a:extLst>
          </p:cNvPr>
          <p:cNvSpPr txBox="1">
            <a:spLocks/>
          </p:cNvSpPr>
          <p:nvPr userDrawn="1"/>
        </p:nvSpPr>
        <p:spPr>
          <a:xfrm>
            <a:off x="111201" y="365005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ABC22F95-B3AE-56D1-D2F7-CE811B1E539E}"/>
              </a:ext>
            </a:extLst>
          </p:cNvPr>
          <p:cNvSpPr txBox="1">
            <a:spLocks/>
          </p:cNvSpPr>
          <p:nvPr userDrawn="1"/>
        </p:nvSpPr>
        <p:spPr>
          <a:xfrm>
            <a:off x="111202" y="503401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5254785-597B-401C-1F5A-C639895D1633}"/>
              </a:ext>
            </a:extLst>
          </p:cNvPr>
          <p:cNvGrpSpPr/>
          <p:nvPr userDrawn="1"/>
        </p:nvGrpSpPr>
        <p:grpSpPr>
          <a:xfrm>
            <a:off x="2309724" y="1303851"/>
            <a:ext cx="4732765" cy="4250298"/>
            <a:chOff x="2309724" y="1303851"/>
            <a:chExt cx="4732765" cy="4250298"/>
          </a:xfrm>
        </p:grpSpPr>
        <p:pic>
          <p:nvPicPr>
            <p:cNvPr id="71" name="Picture 70" descr="A yellow lemon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A0A370F5-0B0F-F2AE-4A6C-C536AC2D34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309724" y="1303851"/>
              <a:ext cx="4732765" cy="4250298"/>
            </a:xfrm>
            <a:prstGeom prst="rect">
              <a:avLst/>
            </a:prstGeom>
          </p:spPr>
        </p:pic>
        <p:pic>
          <p:nvPicPr>
            <p:cNvPr id="55" name="Picture 54" descr="Logo&#10;&#10;Description automatically generated">
              <a:extLst>
                <a:ext uri="{FF2B5EF4-FFF2-40B4-BE49-F238E27FC236}">
                  <a16:creationId xmlns:a16="http://schemas.microsoft.com/office/drawing/2014/main" id="{ED2D08BC-EEE9-0572-4E3F-3D8EF8F3A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171356">
              <a:off x="4104932" y="1735798"/>
              <a:ext cx="1212874" cy="894342"/>
            </a:xfrm>
            <a:prstGeom prst="rect">
              <a:avLst/>
            </a:prstGeom>
          </p:spPr>
        </p:pic>
      </p:grpSp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59214" y="2532277"/>
            <a:ext cx="2997225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JOUW FINANCIËN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weet hoeveel geld er binnenkomt en waar je het aan uitgeeft.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Als je een duidelijk beeld hebt van je inkomsten en uitgaven, kun je makkelijker besparen als dat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nodig is.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79D60025-9917-3995-8834-997A5228CBDA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pic>
        <p:nvPicPr>
          <p:cNvPr id="29" name="Picture 28" descr="A picture containing font, text, logo, graphics&#10;&#10;Description automatically generated">
            <a:extLst>
              <a:ext uri="{FF2B5EF4-FFF2-40B4-BE49-F238E27FC236}">
                <a16:creationId xmlns:a16="http://schemas.microsoft.com/office/drawing/2014/main" id="{1EDC555E-3432-7091-11B5-77E993BCA6F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624" y="1684740"/>
            <a:ext cx="1355729" cy="93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chemeClr val="accent1">
                    <a:lumMod val="10000"/>
                  </a:schemeClr>
                </a:solidFill>
                <a:latin typeface="+mn-lt"/>
                <a:cs typeface="Courier New" panose="02070309020205020404" pitchFamily="49" charset="0"/>
              </a:rPr>
              <a:t>Je</a:t>
            </a:r>
            <a:r>
              <a:rPr lang="nl-NL" sz="1800" baseline="0" dirty="0">
                <a:solidFill>
                  <a:schemeClr val="accent1">
                    <a:lumMod val="10000"/>
                  </a:schemeClr>
                </a:solidFill>
                <a:latin typeface="+mn-lt"/>
                <a:cs typeface="Courier New" panose="02070309020205020404" pitchFamily="49" charset="0"/>
              </a:rPr>
              <a:t> weet hoeveel geld er binnenkomt en waar je het aan uitgeeft.</a:t>
            </a:r>
            <a:r>
              <a:rPr lang="nl-NL" sz="1800" dirty="0">
                <a:solidFill>
                  <a:schemeClr val="accent1">
                    <a:lumMod val="10000"/>
                  </a:schemeClr>
                </a:solidFill>
                <a:latin typeface="+mn-lt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FB53960A-7143-2011-47FE-12C2F1163BE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36964">
            <a:off x="710480" y="281967"/>
            <a:ext cx="1251468" cy="862662"/>
          </a:xfrm>
          <a:prstGeom prst="rect">
            <a:avLst/>
          </a:prstGeom>
        </p:spPr>
      </p:pic>
      <p:sp>
        <p:nvSpPr>
          <p:cNvPr id="13" name="Rectangle 11">
            <a:extLst>
              <a:ext uri="{FF2B5EF4-FFF2-40B4-BE49-F238E27FC236}">
                <a16:creationId xmlns:a16="http://schemas.microsoft.com/office/drawing/2014/main" id="{39EAFA89-345F-058A-E78C-DB9C3C70666C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5" name="TextBox 39">
            <a:extLst>
              <a:ext uri="{FF2B5EF4-FFF2-40B4-BE49-F238E27FC236}">
                <a16:creationId xmlns:a16="http://schemas.microsoft.com/office/drawing/2014/main" id="{3C607708-AA79-DBFC-890B-EB2BA7FCCEBB}"/>
              </a:ext>
            </a:extLst>
          </p:cNvPr>
          <p:cNvSpPr txBox="1"/>
          <p:nvPr userDrawn="1"/>
        </p:nvSpPr>
        <p:spPr>
          <a:xfrm rot="21203886">
            <a:off x="4208447" y="2145610"/>
            <a:ext cx="2997225" cy="95410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JOUW FINANCIËN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12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9DB6225D-A22C-CEE0-4152-3993517369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2" name="グループ化 4">
            <a:extLst>
              <a:ext uri="{FF2B5EF4-FFF2-40B4-BE49-F238E27FC236}">
                <a16:creationId xmlns:a16="http://schemas.microsoft.com/office/drawing/2014/main" id="{4977568C-5676-D8E2-708D-7ED6351CEBDC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3" name="正方形/長方形 24">
              <a:extLst>
                <a:ext uri="{FF2B5EF4-FFF2-40B4-BE49-F238E27FC236}">
                  <a16:creationId xmlns:a16="http://schemas.microsoft.com/office/drawing/2014/main" id="{3309D4C3-37E8-A30C-DB24-A16E2B3BDB58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" name="正方形/長方形 4">
              <a:extLst>
                <a:ext uri="{FF2B5EF4-FFF2-40B4-BE49-F238E27FC236}">
                  <a16:creationId xmlns:a16="http://schemas.microsoft.com/office/drawing/2014/main" id="{A586E7C2-C1FA-BA23-25BD-65352CFB431A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4">
              <a:extLst>
                <a:ext uri="{FF2B5EF4-FFF2-40B4-BE49-F238E27FC236}">
                  <a16:creationId xmlns:a16="http://schemas.microsoft.com/office/drawing/2014/main" id="{1410C066-2CF3-F4C4-14E0-7FB6CDE6A85C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D754175-5C69-3140-6E85-A83AB513E045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7" name="正方形/長方形 23">
              <a:extLst>
                <a:ext uri="{FF2B5EF4-FFF2-40B4-BE49-F238E27FC236}">
                  <a16:creationId xmlns:a16="http://schemas.microsoft.com/office/drawing/2014/main" id="{23FE18BF-036C-B834-8A57-1FAB5EB5E98F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正方形/長方形 25">
              <a:extLst>
                <a:ext uri="{FF2B5EF4-FFF2-40B4-BE49-F238E27FC236}">
                  <a16:creationId xmlns:a16="http://schemas.microsoft.com/office/drawing/2014/main" id="{51016D00-AF9D-1709-6911-3C7B1DD0316A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直角三角形 31">
              <a:extLst>
                <a:ext uri="{FF2B5EF4-FFF2-40B4-BE49-F238E27FC236}">
                  <a16:creationId xmlns:a16="http://schemas.microsoft.com/office/drawing/2014/main" id="{C3DF28E2-8D90-9196-B074-FBF79B855691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グループ化 36">
            <a:extLst>
              <a:ext uri="{FF2B5EF4-FFF2-40B4-BE49-F238E27FC236}">
                <a16:creationId xmlns:a16="http://schemas.microsoft.com/office/drawing/2014/main" id="{1E788191-B30C-EF89-F92E-A071BD5E9594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B29DDC82-D2A1-B121-9F0C-ABFADA2EF119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4">
              <a:extLst>
                <a:ext uri="{FF2B5EF4-FFF2-40B4-BE49-F238E27FC236}">
                  <a16:creationId xmlns:a16="http://schemas.microsoft.com/office/drawing/2014/main" id="{4D4E9EA4-B2E7-8685-F618-0433D9D95382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C9B8423F-BECA-0890-858F-124E37DF6252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35">
            <a:extLst>
              <a:ext uri="{FF2B5EF4-FFF2-40B4-BE49-F238E27FC236}">
                <a16:creationId xmlns:a16="http://schemas.microsoft.com/office/drawing/2014/main" id="{41910AB8-FD9B-0938-7C40-1CB2076F507A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17" name="正方形/長方形 29">
              <a:extLst>
                <a:ext uri="{FF2B5EF4-FFF2-40B4-BE49-F238E27FC236}">
                  <a16:creationId xmlns:a16="http://schemas.microsoft.com/office/drawing/2014/main" id="{67B70B44-22C7-A9E2-BFEB-B16F44218C59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5">
              <a:extLst>
                <a:ext uri="{FF2B5EF4-FFF2-40B4-BE49-F238E27FC236}">
                  <a16:creationId xmlns:a16="http://schemas.microsoft.com/office/drawing/2014/main" id="{9AC8089D-02BE-7EBC-BA22-02394B45F58D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直角三角形 31">
              <a:extLst>
                <a:ext uri="{FF2B5EF4-FFF2-40B4-BE49-F238E27FC236}">
                  <a16:creationId xmlns:a16="http://schemas.microsoft.com/office/drawing/2014/main" id="{2F88990B-1435-4A63-26B6-A075978BC663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テキスト プレースホルダー 5">
            <a:extLst>
              <a:ext uri="{FF2B5EF4-FFF2-40B4-BE49-F238E27FC236}">
                <a16:creationId xmlns:a16="http://schemas.microsoft.com/office/drawing/2014/main" id="{3453CE56-63E0-F561-06F3-017B572A66E5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JOUW</a:t>
            </a:r>
            <a:r>
              <a:rPr kumimoji="1" lang="en-US" altLang="ja-JP" sz="2000" baseline="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FINANCIËN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テキスト プレースホルダー 5">
            <a:extLst>
              <a:ext uri="{FF2B5EF4-FFF2-40B4-BE49-F238E27FC236}">
                <a16:creationId xmlns:a16="http://schemas.microsoft.com/office/drawing/2014/main" id="{6128AC5D-7B05-E802-3EC1-EA9DBE7A1A19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 GELD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テキスト プレースホルダー 5">
            <a:extLst>
              <a:ext uri="{FF2B5EF4-FFF2-40B4-BE49-F238E27FC236}">
                <a16:creationId xmlns:a16="http://schemas.microsoft.com/office/drawing/2014/main" id="{8EBA5F73-217E-F24E-8D0D-5588CD0A06E5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</a:t>
            </a:r>
            <a:r>
              <a:rPr kumimoji="1" lang="en-US" altLang="ja-JP" sz="2000" baseline="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 INVLOED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テキスト プレースホルダー 5">
            <a:extLst>
              <a:ext uri="{FF2B5EF4-FFF2-40B4-BE49-F238E27FC236}">
                <a16:creationId xmlns:a16="http://schemas.microsoft.com/office/drawing/2014/main" id="{51FF835D-1F18-7BEB-0476-0D7F2E82AF0D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MAAK IMPACT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D2D08BC-EEE9-0572-4E3F-3D8EF8F3A8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 rot="21171356">
            <a:off x="812371" y="2312727"/>
            <a:ext cx="2629129" cy="1812312"/>
          </a:xfrm>
          <a:prstGeom prst="rect">
            <a:avLst/>
          </a:prstGeom>
        </p:spPr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id="{EC5025C0-818D-70D7-4C7D-DEFA62E969A5}"/>
              </a:ext>
            </a:extLst>
          </p:cNvPr>
          <p:cNvSpPr/>
          <p:nvPr userDrawn="1"/>
        </p:nvSpPr>
        <p:spPr>
          <a:xfrm rot="21318850">
            <a:off x="283573" y="168595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141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06D1D-787C-DC90-3B4C-F8D23CA302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569"/>
            <a:ext cx="12191999" cy="6850863"/>
          </a:xfrm>
          <a:prstGeom prst="rect">
            <a:avLst/>
          </a:prstGeom>
        </p:spPr>
      </p:pic>
      <p:grpSp>
        <p:nvGrpSpPr>
          <p:cNvPr id="5" name="グループ化 5">
            <a:extLst>
              <a:ext uri="{FF2B5EF4-FFF2-40B4-BE49-F238E27FC236}">
                <a16:creationId xmlns:a16="http://schemas.microsoft.com/office/drawing/2014/main" id="{C04EDB34-897B-A041-8E4A-6426E40288F0}"/>
              </a:ext>
            </a:extLst>
          </p:cNvPr>
          <p:cNvGrpSpPr/>
          <p:nvPr userDrawn="1"/>
        </p:nvGrpSpPr>
        <p:grpSpPr>
          <a:xfrm flipH="1">
            <a:off x="125735" y="185591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6" name="正方形/長方形 23">
              <a:extLst>
                <a:ext uri="{FF2B5EF4-FFF2-40B4-BE49-F238E27FC236}">
                  <a16:creationId xmlns:a16="http://schemas.microsoft.com/office/drawing/2014/main" id="{0312FE28-0A0B-C8B5-5AE0-3631EB6F4206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正方形/長方形 25">
              <a:extLst>
                <a:ext uri="{FF2B5EF4-FFF2-40B4-BE49-F238E27FC236}">
                  <a16:creationId xmlns:a16="http://schemas.microsoft.com/office/drawing/2014/main" id="{D468DAEA-A5D3-01CC-3999-AB554AA1ADC4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直角三角形 31">
              <a:extLst>
                <a:ext uri="{FF2B5EF4-FFF2-40B4-BE49-F238E27FC236}">
                  <a16:creationId xmlns:a16="http://schemas.microsoft.com/office/drawing/2014/main" id="{53ED0B86-3151-4AD2-50FC-5F95D066D816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Groep 11">
            <a:extLst>
              <a:ext uri="{FF2B5EF4-FFF2-40B4-BE49-F238E27FC236}">
                <a16:creationId xmlns:a16="http://schemas.microsoft.com/office/drawing/2014/main" id="{73E693DC-6137-2BBD-65AB-1CD237FAA940}"/>
              </a:ext>
            </a:extLst>
          </p:cNvPr>
          <p:cNvGrpSpPr/>
          <p:nvPr userDrawn="1"/>
        </p:nvGrpSpPr>
        <p:grpSpPr>
          <a:xfrm>
            <a:off x="-127311" y="476079"/>
            <a:ext cx="915338" cy="5471037"/>
            <a:chOff x="-227064" y="2989499"/>
            <a:chExt cx="915338" cy="5471037"/>
          </a:xfrm>
        </p:grpSpPr>
        <p:sp>
          <p:nvSpPr>
            <p:cNvPr id="11" name="正方形/長方形 24">
              <a:extLst>
                <a:ext uri="{FF2B5EF4-FFF2-40B4-BE49-F238E27FC236}">
                  <a16:creationId xmlns:a16="http://schemas.microsoft.com/office/drawing/2014/main" id="{ADBC8232-6F9B-71F6-9811-981255784293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23">
              <a:extLst>
                <a:ext uri="{FF2B5EF4-FFF2-40B4-BE49-F238E27FC236}">
                  <a16:creationId xmlns:a16="http://schemas.microsoft.com/office/drawing/2014/main" id="{3E501423-A453-10D8-E38B-4229A83C9C5B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29">
              <a:extLst>
                <a:ext uri="{FF2B5EF4-FFF2-40B4-BE49-F238E27FC236}">
                  <a16:creationId xmlns:a16="http://schemas.microsoft.com/office/drawing/2014/main" id="{8B428FF5-1437-190B-1FC5-6DEEEFCA6E4B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30">
              <a:extLst>
                <a:ext uri="{FF2B5EF4-FFF2-40B4-BE49-F238E27FC236}">
                  <a16:creationId xmlns:a16="http://schemas.microsoft.com/office/drawing/2014/main" id="{901B3F5A-EAA7-52B4-E45C-3D909EAA2A07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4">
            <a:extLst>
              <a:ext uri="{FF2B5EF4-FFF2-40B4-BE49-F238E27FC236}">
                <a16:creationId xmlns:a16="http://schemas.microsoft.com/office/drawing/2014/main" id="{B9689217-F232-CFF8-63B3-F08F8D0D7EB3}"/>
              </a:ext>
            </a:extLst>
          </p:cNvPr>
          <p:cNvGrpSpPr/>
          <p:nvPr userDrawn="1"/>
        </p:nvGrpSpPr>
        <p:grpSpPr>
          <a:xfrm flipH="1">
            <a:off x="125733" y="47445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7" name="正方形/長方形 24">
              <a:extLst>
                <a:ext uri="{FF2B5EF4-FFF2-40B4-BE49-F238E27FC236}">
                  <a16:creationId xmlns:a16="http://schemas.microsoft.com/office/drawing/2014/main" id="{5C1BB6DB-9DD3-EA10-A6E9-115BD03191DD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8" name="正方形/長方形 4">
              <a:extLst>
                <a:ext uri="{FF2B5EF4-FFF2-40B4-BE49-F238E27FC236}">
                  <a16:creationId xmlns:a16="http://schemas.microsoft.com/office/drawing/2014/main" id="{1F362D1A-289E-321A-C4C3-E4ED917EF037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正方形/長方形 24">
              <a:extLst>
                <a:ext uri="{FF2B5EF4-FFF2-40B4-BE49-F238E27FC236}">
                  <a16:creationId xmlns:a16="http://schemas.microsoft.com/office/drawing/2014/main" id="{F31839F3-2496-34A1-5A75-4C80F320B34B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0" name="グループ化 36">
            <a:extLst>
              <a:ext uri="{FF2B5EF4-FFF2-40B4-BE49-F238E27FC236}">
                <a16:creationId xmlns:a16="http://schemas.microsoft.com/office/drawing/2014/main" id="{A12C62C4-0580-57EE-F3C6-862A6FF440D6}"/>
              </a:ext>
            </a:extLst>
          </p:cNvPr>
          <p:cNvGrpSpPr/>
          <p:nvPr userDrawn="1"/>
        </p:nvGrpSpPr>
        <p:grpSpPr>
          <a:xfrm flipH="1">
            <a:off x="125733" y="347636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21" name="正方形/長方形 30">
              <a:extLst>
                <a:ext uri="{FF2B5EF4-FFF2-40B4-BE49-F238E27FC236}">
                  <a16:creationId xmlns:a16="http://schemas.microsoft.com/office/drawing/2014/main" id="{267FEF7A-40C7-E5A4-DA03-A4F4CB088A6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4">
              <a:extLst>
                <a:ext uri="{FF2B5EF4-FFF2-40B4-BE49-F238E27FC236}">
                  <a16:creationId xmlns:a16="http://schemas.microsoft.com/office/drawing/2014/main" id="{068B0952-E5DE-5B80-DA03-EAC439AD1084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3" name="正方形/長方形 24">
              <a:extLst>
                <a:ext uri="{FF2B5EF4-FFF2-40B4-BE49-F238E27FC236}">
                  <a16:creationId xmlns:a16="http://schemas.microsoft.com/office/drawing/2014/main" id="{78D9417B-3147-D7CF-04EA-92534D0F6C60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4" name="グループ化 35">
            <a:extLst>
              <a:ext uri="{FF2B5EF4-FFF2-40B4-BE49-F238E27FC236}">
                <a16:creationId xmlns:a16="http://schemas.microsoft.com/office/drawing/2014/main" id="{B337174D-3050-C174-ED91-F5D05ADAB4E6}"/>
              </a:ext>
            </a:extLst>
          </p:cNvPr>
          <p:cNvGrpSpPr/>
          <p:nvPr userDrawn="1"/>
        </p:nvGrpSpPr>
        <p:grpSpPr>
          <a:xfrm flipH="1">
            <a:off x="776515" y="3238366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5" name="正方形/長方形 25">
              <a:extLst>
                <a:ext uri="{FF2B5EF4-FFF2-40B4-BE49-F238E27FC236}">
                  <a16:creationId xmlns:a16="http://schemas.microsoft.com/office/drawing/2014/main" id="{49D4BB9C-4646-0DD4-CF14-89BE5D824AC8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6" name="直角三角形 31">
              <a:extLst>
                <a:ext uri="{FF2B5EF4-FFF2-40B4-BE49-F238E27FC236}">
                  <a16:creationId xmlns:a16="http://schemas.microsoft.com/office/drawing/2014/main" id="{79C7A972-9332-CA58-ACE4-900E519197BB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40C5D319-9CAD-6A05-2072-C0BE5220976D}"/>
              </a:ext>
            </a:extLst>
          </p:cNvPr>
          <p:cNvSpPr txBox="1">
            <a:spLocks/>
          </p:cNvSpPr>
          <p:nvPr userDrawn="1"/>
        </p:nvSpPr>
        <p:spPr>
          <a:xfrm>
            <a:off x="111201" y="68873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A496A052-C5EE-3E83-D636-4C4CBAF1465C}"/>
              </a:ext>
            </a:extLst>
          </p:cNvPr>
          <p:cNvSpPr txBox="1">
            <a:spLocks/>
          </p:cNvSpPr>
          <p:nvPr userDrawn="1"/>
        </p:nvSpPr>
        <p:spPr>
          <a:xfrm>
            <a:off x="111201" y="209490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テキスト プレースホルダー 5">
            <a:extLst>
              <a:ext uri="{FF2B5EF4-FFF2-40B4-BE49-F238E27FC236}">
                <a16:creationId xmlns:a16="http://schemas.microsoft.com/office/drawing/2014/main" id="{1B22E29F-0832-863B-1181-43900E7589DF}"/>
              </a:ext>
            </a:extLst>
          </p:cNvPr>
          <p:cNvSpPr txBox="1">
            <a:spLocks/>
          </p:cNvSpPr>
          <p:nvPr userDrawn="1"/>
        </p:nvSpPr>
        <p:spPr>
          <a:xfrm>
            <a:off x="111201" y="348380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テキスト プレースホルダー 5">
            <a:extLst>
              <a:ext uri="{FF2B5EF4-FFF2-40B4-BE49-F238E27FC236}">
                <a16:creationId xmlns:a16="http://schemas.microsoft.com/office/drawing/2014/main" id="{E28BAF90-E223-7BED-C39A-B597FA7F264C}"/>
              </a:ext>
            </a:extLst>
          </p:cNvPr>
          <p:cNvSpPr txBox="1">
            <a:spLocks/>
          </p:cNvSpPr>
          <p:nvPr userDrawn="1"/>
        </p:nvSpPr>
        <p:spPr>
          <a:xfrm>
            <a:off x="111202" y="486776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5254785-597B-401C-1F5A-C639895D1633}"/>
              </a:ext>
            </a:extLst>
          </p:cNvPr>
          <p:cNvGrpSpPr/>
          <p:nvPr userDrawn="1"/>
        </p:nvGrpSpPr>
        <p:grpSpPr>
          <a:xfrm>
            <a:off x="2309724" y="1303851"/>
            <a:ext cx="4732765" cy="4250298"/>
            <a:chOff x="2309724" y="1303851"/>
            <a:chExt cx="4732765" cy="4250298"/>
          </a:xfrm>
        </p:grpSpPr>
        <p:pic>
          <p:nvPicPr>
            <p:cNvPr id="71" name="Picture 70" descr="A yellow lemon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A0A370F5-0B0F-F2AE-4A6C-C536AC2D34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309724" y="1303851"/>
              <a:ext cx="4732765" cy="4250298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D2D08BC-EEE9-0572-4E3F-3D8EF8F3A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171356">
              <a:off x="4104932" y="1764940"/>
              <a:ext cx="1212874" cy="836058"/>
            </a:xfrm>
            <a:prstGeom prst="rect">
              <a:avLst/>
            </a:prstGeom>
          </p:spPr>
        </p:pic>
      </p:grpSp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59214" y="2747720"/>
            <a:ext cx="2997225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 GELD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b="0" spc="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Je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weet hoe je (soms onbewust) in de schulden kunt komen en waar je hulp vandaan kunt halen.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250650"/>
            <a:ext cx="4101295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Als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stress ervaart door geldproblemen, kun je de schade beperken door hulp te zoeken.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F766E70A-66A7-39E7-94A5-56351BC0CF83}"/>
              </a:ext>
            </a:extLst>
          </p:cNvPr>
          <p:cNvSpPr/>
          <p:nvPr userDrawn="1"/>
        </p:nvSpPr>
        <p:spPr>
          <a:xfrm rot="21318850">
            <a:off x="283573" y="168595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070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47149B-29FB-0AD9-6BC3-191C383AF8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36964">
            <a:off x="710480" y="281967"/>
            <a:ext cx="1251468" cy="862662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chemeClr val="accent1">
                    <a:lumMod val="10000"/>
                  </a:schemeClr>
                </a:solidFill>
                <a:latin typeface="+mn-lt"/>
                <a:cs typeface="Courier New" panose="02070309020205020404" pitchFamily="49" charset="0"/>
              </a:rPr>
              <a:t>Je weet</a:t>
            </a:r>
            <a:r>
              <a:rPr lang="nl-NL" sz="1800" baseline="0" dirty="0">
                <a:solidFill>
                  <a:schemeClr val="accent1">
                    <a:lumMod val="10000"/>
                  </a:schemeClr>
                </a:solidFill>
                <a:latin typeface="+mn-lt"/>
                <a:cs typeface="Courier New" panose="02070309020205020404" pitchFamily="49" charset="0"/>
              </a:rPr>
              <a:t> hoe je (soms onbewust) in de schulden kunt komen en waar je hulp vandaan kunt halen. </a:t>
            </a:r>
            <a:endParaRPr lang="nl-NL" sz="1800" dirty="0">
              <a:solidFill>
                <a:schemeClr val="accent1">
                  <a:lumMod val="1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9529" y="2356625"/>
            <a:ext cx="2962846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</a:t>
            </a:r>
            <a:r>
              <a:rPr lang="nl-NL" sz="2800" spc="300" baseline="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GELD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47455" y="4232150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871809" y="4407386"/>
            <a:ext cx="1700775" cy="1700775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7EF8028A-BDF2-94CC-6E6F-A892C67072BF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81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3901573-5D86-411E-46CB-D5CED84A89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87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grpSp>
        <p:nvGrpSpPr>
          <p:cNvPr id="14" name="グループ化 4">
            <a:extLst>
              <a:ext uri="{FF2B5EF4-FFF2-40B4-BE49-F238E27FC236}">
                <a16:creationId xmlns:a16="http://schemas.microsoft.com/office/drawing/2014/main" id="{8A63D055-7782-4903-A874-627FB126A48C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24" name="正方形/長方形 24">
              <a:extLst>
                <a:ext uri="{FF2B5EF4-FFF2-40B4-BE49-F238E27FC236}">
                  <a16:creationId xmlns:a16="http://schemas.microsoft.com/office/drawing/2014/main" id="{C151DE7F-AD83-7CE2-3265-A481BCDF87AD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正方形/長方形 4">
              <a:extLst>
                <a:ext uri="{FF2B5EF4-FFF2-40B4-BE49-F238E27FC236}">
                  <a16:creationId xmlns:a16="http://schemas.microsoft.com/office/drawing/2014/main" id="{4E2BA413-D46A-F8C7-B08E-3A0432C2A3B5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6" name="正方形/長方形 24">
              <a:extLst>
                <a:ext uri="{FF2B5EF4-FFF2-40B4-BE49-F238E27FC236}">
                  <a16:creationId xmlns:a16="http://schemas.microsoft.com/office/drawing/2014/main" id="{7D08DB84-6670-BDC5-D141-BD225587512C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7" name="グループ化 5">
            <a:extLst>
              <a:ext uri="{FF2B5EF4-FFF2-40B4-BE49-F238E27FC236}">
                <a16:creationId xmlns:a16="http://schemas.microsoft.com/office/drawing/2014/main" id="{D44C7FC5-961F-D9DD-24C1-B6BBF6ECE324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28" name="正方形/長方形 23">
              <a:extLst>
                <a:ext uri="{FF2B5EF4-FFF2-40B4-BE49-F238E27FC236}">
                  <a16:creationId xmlns:a16="http://schemas.microsoft.com/office/drawing/2014/main" id="{8FCAF1A4-C959-AA1A-5A79-02F325C3A9C3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9" name="正方形/長方形 25">
              <a:extLst>
                <a:ext uri="{FF2B5EF4-FFF2-40B4-BE49-F238E27FC236}">
                  <a16:creationId xmlns:a16="http://schemas.microsoft.com/office/drawing/2014/main" id="{F60FCF5C-D345-0316-A484-27E44AA848CD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0" name="直角三角形 31">
              <a:extLst>
                <a:ext uri="{FF2B5EF4-FFF2-40B4-BE49-F238E27FC236}">
                  <a16:creationId xmlns:a16="http://schemas.microsoft.com/office/drawing/2014/main" id="{46A5FCF4-3ACE-B154-05C6-2FEF991DFE16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1" name="グループ化 36">
            <a:extLst>
              <a:ext uri="{FF2B5EF4-FFF2-40B4-BE49-F238E27FC236}">
                <a16:creationId xmlns:a16="http://schemas.microsoft.com/office/drawing/2014/main" id="{09C59810-3D2D-9371-7BD4-5694D9A60043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32" name="正方形/長方形 30">
              <a:extLst>
                <a:ext uri="{FF2B5EF4-FFF2-40B4-BE49-F238E27FC236}">
                  <a16:creationId xmlns:a16="http://schemas.microsoft.com/office/drawing/2014/main" id="{A85438F6-2F46-18D9-988F-6B78BC7F02F7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3" name="正方形/長方形 4">
              <a:extLst>
                <a:ext uri="{FF2B5EF4-FFF2-40B4-BE49-F238E27FC236}">
                  <a16:creationId xmlns:a16="http://schemas.microsoft.com/office/drawing/2014/main" id="{40F5A415-3C01-CE78-2696-ABB45773BC5E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4" name="正方形/長方形 24">
              <a:extLst>
                <a:ext uri="{FF2B5EF4-FFF2-40B4-BE49-F238E27FC236}">
                  <a16:creationId xmlns:a16="http://schemas.microsoft.com/office/drawing/2014/main" id="{5BC1EDFC-DDE9-09B9-FE93-EF625228F431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35" name="グループ化 35">
            <a:extLst>
              <a:ext uri="{FF2B5EF4-FFF2-40B4-BE49-F238E27FC236}">
                <a16:creationId xmlns:a16="http://schemas.microsoft.com/office/drawing/2014/main" id="{CCF7694B-8BF1-D1BE-3D2C-406D6BA5277F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36" name="正方形/長方形 29">
              <a:extLst>
                <a:ext uri="{FF2B5EF4-FFF2-40B4-BE49-F238E27FC236}">
                  <a16:creationId xmlns:a16="http://schemas.microsoft.com/office/drawing/2014/main" id="{F87D14C4-E173-F324-3E4E-028EE067E25F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7" name="正方形/長方形 25">
              <a:extLst>
                <a:ext uri="{FF2B5EF4-FFF2-40B4-BE49-F238E27FC236}">
                  <a16:creationId xmlns:a16="http://schemas.microsoft.com/office/drawing/2014/main" id="{F98D36A9-DF16-9153-4EB9-201720816ADC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38" name="直角三角形 31">
              <a:extLst>
                <a:ext uri="{FF2B5EF4-FFF2-40B4-BE49-F238E27FC236}">
                  <a16:creationId xmlns:a16="http://schemas.microsoft.com/office/drawing/2014/main" id="{4CF7E29B-3F7B-2135-24E7-F2D91F60BF0A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39" name="テキスト プレースホルダー 5">
            <a:extLst>
              <a:ext uri="{FF2B5EF4-FFF2-40B4-BE49-F238E27FC236}">
                <a16:creationId xmlns:a16="http://schemas.microsoft.com/office/drawing/2014/main" id="{11886E0B-77DD-F35B-85D6-D0E29F3534BC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JOUW</a:t>
            </a:r>
            <a:r>
              <a:rPr kumimoji="1" lang="en-US" altLang="ja-JP" sz="2000" baseline="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FINANCIËN 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0" name="テキスト プレースホルダー 5">
            <a:extLst>
              <a:ext uri="{FF2B5EF4-FFF2-40B4-BE49-F238E27FC236}">
                <a16:creationId xmlns:a16="http://schemas.microsoft.com/office/drawing/2014/main" id="{57186F05-5955-05DB-2750-B5DEF7D9F9EC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</a:t>
            </a:r>
            <a:r>
              <a:rPr kumimoji="1" lang="en-US" altLang="ja-JP" sz="2000" baseline="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GELD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1" name="テキスト プレースホルダー 5">
            <a:extLst>
              <a:ext uri="{FF2B5EF4-FFF2-40B4-BE49-F238E27FC236}">
                <a16:creationId xmlns:a16="http://schemas.microsoft.com/office/drawing/2014/main" id="{9282C96A-360A-F89C-17E7-C3D8B9F96D98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</a:t>
            </a:r>
            <a:r>
              <a:rPr kumimoji="1" lang="en-US" altLang="ja-JP" sz="20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 INVLOED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2" name="テキスト プレースホルダー 5">
            <a:extLst>
              <a:ext uri="{FF2B5EF4-FFF2-40B4-BE49-F238E27FC236}">
                <a16:creationId xmlns:a16="http://schemas.microsoft.com/office/drawing/2014/main" id="{682E57BE-B651-6E84-B23D-A8E207F1BF3E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MAAK IMPACT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D2D08BC-EEE9-0572-4E3F-3D8EF8F3A8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 rot="21171356">
            <a:off x="812371" y="2312727"/>
            <a:ext cx="2629129" cy="1812312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A6BFD9B9-6706-090A-6324-8B76177AB3A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45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5A2A8B10-B223-189B-6213-7AE67DF02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87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grpSp>
        <p:nvGrpSpPr>
          <p:cNvPr id="75" name="グループ化 5">
            <a:extLst>
              <a:ext uri="{FF2B5EF4-FFF2-40B4-BE49-F238E27FC236}">
                <a16:creationId xmlns:a16="http://schemas.microsoft.com/office/drawing/2014/main" id="{6B9F91FA-0542-5248-F4DC-9FDF42903A3F}"/>
              </a:ext>
            </a:extLst>
          </p:cNvPr>
          <p:cNvGrpSpPr/>
          <p:nvPr userDrawn="1"/>
        </p:nvGrpSpPr>
        <p:grpSpPr>
          <a:xfrm flipH="1">
            <a:off x="125735" y="2070235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76" name="正方形/長方形 23">
              <a:extLst>
                <a:ext uri="{FF2B5EF4-FFF2-40B4-BE49-F238E27FC236}">
                  <a16:creationId xmlns:a16="http://schemas.microsoft.com/office/drawing/2014/main" id="{C578A2A9-8CA2-B0E6-5292-455DF659A321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7" name="正方形/長方形 25">
              <a:extLst>
                <a:ext uri="{FF2B5EF4-FFF2-40B4-BE49-F238E27FC236}">
                  <a16:creationId xmlns:a16="http://schemas.microsoft.com/office/drawing/2014/main" id="{55112864-6EE4-CDFE-7B08-601A8C4082AF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8" name="直角三角形 31">
              <a:extLst>
                <a:ext uri="{FF2B5EF4-FFF2-40B4-BE49-F238E27FC236}">
                  <a16:creationId xmlns:a16="http://schemas.microsoft.com/office/drawing/2014/main" id="{40A2B7C0-2BD3-0115-3005-6B122C8C3130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9" name="Groep 11">
            <a:extLst>
              <a:ext uri="{FF2B5EF4-FFF2-40B4-BE49-F238E27FC236}">
                <a16:creationId xmlns:a16="http://schemas.microsoft.com/office/drawing/2014/main" id="{3FA061F1-FD74-A764-CCC3-7A3045546EBE}"/>
              </a:ext>
            </a:extLst>
          </p:cNvPr>
          <p:cNvGrpSpPr/>
          <p:nvPr userDrawn="1"/>
        </p:nvGrpSpPr>
        <p:grpSpPr>
          <a:xfrm>
            <a:off x="-127311" y="690399"/>
            <a:ext cx="915338" cy="5471037"/>
            <a:chOff x="-227064" y="2989499"/>
            <a:chExt cx="915338" cy="5471037"/>
          </a:xfrm>
        </p:grpSpPr>
        <p:sp>
          <p:nvSpPr>
            <p:cNvPr id="80" name="正方形/長方形 24">
              <a:extLst>
                <a:ext uri="{FF2B5EF4-FFF2-40B4-BE49-F238E27FC236}">
                  <a16:creationId xmlns:a16="http://schemas.microsoft.com/office/drawing/2014/main" id="{574A9BB3-0506-701D-0DCD-B321B82F6168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1" name="正方形/長方形 23">
              <a:extLst>
                <a:ext uri="{FF2B5EF4-FFF2-40B4-BE49-F238E27FC236}">
                  <a16:creationId xmlns:a16="http://schemas.microsoft.com/office/drawing/2014/main" id="{EE5E9E21-9742-AB8B-9B81-10A194BE913D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2" name="正方形/長方形 29">
              <a:extLst>
                <a:ext uri="{FF2B5EF4-FFF2-40B4-BE49-F238E27FC236}">
                  <a16:creationId xmlns:a16="http://schemas.microsoft.com/office/drawing/2014/main" id="{7A1F4E5F-1747-9C79-8F6C-7B98FBA9F356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3"/>
                </a:solidFill>
              </a:endParaRPr>
            </a:p>
          </p:txBody>
        </p:sp>
        <p:sp>
          <p:nvSpPr>
            <p:cNvPr id="83" name="正方形/長方形 30">
              <a:extLst>
                <a:ext uri="{FF2B5EF4-FFF2-40B4-BE49-F238E27FC236}">
                  <a16:creationId xmlns:a16="http://schemas.microsoft.com/office/drawing/2014/main" id="{BE2B4D46-F667-EF91-8A51-1900550DD17A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4" name="グループ化 4">
            <a:extLst>
              <a:ext uri="{FF2B5EF4-FFF2-40B4-BE49-F238E27FC236}">
                <a16:creationId xmlns:a16="http://schemas.microsoft.com/office/drawing/2014/main" id="{42339521-16E3-36DA-1BB3-61336FDE8675}"/>
              </a:ext>
            </a:extLst>
          </p:cNvPr>
          <p:cNvGrpSpPr/>
          <p:nvPr userDrawn="1"/>
        </p:nvGrpSpPr>
        <p:grpSpPr>
          <a:xfrm flipH="1">
            <a:off x="125733" y="688772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85" name="正方形/長方形 24">
              <a:extLst>
                <a:ext uri="{FF2B5EF4-FFF2-40B4-BE49-F238E27FC236}">
                  <a16:creationId xmlns:a16="http://schemas.microsoft.com/office/drawing/2014/main" id="{FE8A3938-48E1-6CCE-36A9-38C89BD03285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86" name="正方形/長方形 4">
              <a:extLst>
                <a:ext uri="{FF2B5EF4-FFF2-40B4-BE49-F238E27FC236}">
                  <a16:creationId xmlns:a16="http://schemas.microsoft.com/office/drawing/2014/main" id="{B3E5BF89-150F-4E81-8865-EEA911E91FB3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7" name="正方形/長方形 24">
              <a:extLst>
                <a:ext uri="{FF2B5EF4-FFF2-40B4-BE49-F238E27FC236}">
                  <a16:creationId xmlns:a16="http://schemas.microsoft.com/office/drawing/2014/main" id="{350B803E-5D5D-1498-5B72-57AB6EBAA01F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8" name="グループ化 36">
            <a:extLst>
              <a:ext uri="{FF2B5EF4-FFF2-40B4-BE49-F238E27FC236}">
                <a16:creationId xmlns:a16="http://schemas.microsoft.com/office/drawing/2014/main" id="{43176791-BD24-DC91-EC50-3BF1D84EED1D}"/>
              </a:ext>
            </a:extLst>
          </p:cNvPr>
          <p:cNvGrpSpPr/>
          <p:nvPr userDrawn="1"/>
        </p:nvGrpSpPr>
        <p:grpSpPr>
          <a:xfrm flipH="1">
            <a:off x="125733" y="3690682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89" name="正方形/長方形 30">
              <a:extLst>
                <a:ext uri="{FF2B5EF4-FFF2-40B4-BE49-F238E27FC236}">
                  <a16:creationId xmlns:a16="http://schemas.microsoft.com/office/drawing/2014/main" id="{8D759630-0A8A-BD7F-22A4-E68A87E6B85A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0" name="正方形/長方形 4">
              <a:extLst>
                <a:ext uri="{FF2B5EF4-FFF2-40B4-BE49-F238E27FC236}">
                  <a16:creationId xmlns:a16="http://schemas.microsoft.com/office/drawing/2014/main" id="{653B7A58-E5F9-789E-F8AE-83E949534F19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1" name="正方形/長方形 24">
              <a:extLst>
                <a:ext uri="{FF2B5EF4-FFF2-40B4-BE49-F238E27FC236}">
                  <a16:creationId xmlns:a16="http://schemas.microsoft.com/office/drawing/2014/main" id="{C73FF369-3CB9-1959-D157-AE1703BC43F8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92" name="グループ化 35">
            <a:extLst>
              <a:ext uri="{FF2B5EF4-FFF2-40B4-BE49-F238E27FC236}">
                <a16:creationId xmlns:a16="http://schemas.microsoft.com/office/drawing/2014/main" id="{8E541034-7DF5-970A-8A4F-5B2A4B0FD818}"/>
              </a:ext>
            </a:extLst>
          </p:cNvPr>
          <p:cNvGrpSpPr/>
          <p:nvPr userDrawn="1"/>
        </p:nvGrpSpPr>
        <p:grpSpPr>
          <a:xfrm flipH="1">
            <a:off x="776515" y="3452686"/>
            <a:ext cx="4425684" cy="1332289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93" name="正方形/長方形 25">
              <a:extLst>
                <a:ext uri="{FF2B5EF4-FFF2-40B4-BE49-F238E27FC236}">
                  <a16:creationId xmlns:a16="http://schemas.microsoft.com/office/drawing/2014/main" id="{0959D29E-F6C8-533C-434B-0370FF4D996F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94" name="直角三角形 31">
              <a:extLst>
                <a:ext uri="{FF2B5EF4-FFF2-40B4-BE49-F238E27FC236}">
                  <a16:creationId xmlns:a16="http://schemas.microsoft.com/office/drawing/2014/main" id="{C799EFDE-45E6-2875-8DE3-5064E2D150A8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95" name="テキスト プレースホルダー 5">
            <a:extLst>
              <a:ext uri="{FF2B5EF4-FFF2-40B4-BE49-F238E27FC236}">
                <a16:creationId xmlns:a16="http://schemas.microsoft.com/office/drawing/2014/main" id="{58DCA5A2-09E2-7DA0-150F-FE41AA474B9B}"/>
              </a:ext>
            </a:extLst>
          </p:cNvPr>
          <p:cNvSpPr txBox="1">
            <a:spLocks/>
          </p:cNvSpPr>
          <p:nvPr userDrawn="1"/>
        </p:nvSpPr>
        <p:spPr>
          <a:xfrm>
            <a:off x="111201" y="90305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テキスト プレースホルダー 5">
            <a:extLst>
              <a:ext uri="{FF2B5EF4-FFF2-40B4-BE49-F238E27FC236}">
                <a16:creationId xmlns:a16="http://schemas.microsoft.com/office/drawing/2014/main" id="{C797435C-5005-26D3-ABDC-3DE9BEDF7A45}"/>
              </a:ext>
            </a:extLst>
          </p:cNvPr>
          <p:cNvSpPr txBox="1">
            <a:spLocks/>
          </p:cNvSpPr>
          <p:nvPr userDrawn="1"/>
        </p:nvSpPr>
        <p:spPr>
          <a:xfrm>
            <a:off x="111201" y="2309222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テキスト プレースホルダー 5">
            <a:extLst>
              <a:ext uri="{FF2B5EF4-FFF2-40B4-BE49-F238E27FC236}">
                <a16:creationId xmlns:a16="http://schemas.microsoft.com/office/drawing/2014/main" id="{338C880B-5D8E-3C9E-17AF-6C6F114D04B7}"/>
              </a:ext>
            </a:extLst>
          </p:cNvPr>
          <p:cNvSpPr txBox="1">
            <a:spLocks/>
          </p:cNvSpPr>
          <p:nvPr userDrawn="1"/>
        </p:nvSpPr>
        <p:spPr>
          <a:xfrm>
            <a:off x="111201" y="3698129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テキスト プレースホルダー 5">
            <a:extLst>
              <a:ext uri="{FF2B5EF4-FFF2-40B4-BE49-F238E27FC236}">
                <a16:creationId xmlns:a16="http://schemas.microsoft.com/office/drawing/2014/main" id="{BCC33A3F-7DD5-B93F-5C5F-59F2F1664D30}"/>
              </a:ext>
            </a:extLst>
          </p:cNvPr>
          <p:cNvSpPr txBox="1">
            <a:spLocks/>
          </p:cNvSpPr>
          <p:nvPr userDrawn="1"/>
        </p:nvSpPr>
        <p:spPr>
          <a:xfrm>
            <a:off x="111202" y="5082085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5254785-597B-401C-1F5A-C639895D1633}"/>
              </a:ext>
            </a:extLst>
          </p:cNvPr>
          <p:cNvGrpSpPr/>
          <p:nvPr userDrawn="1"/>
        </p:nvGrpSpPr>
        <p:grpSpPr>
          <a:xfrm>
            <a:off x="2309724" y="1303851"/>
            <a:ext cx="4732765" cy="4250298"/>
            <a:chOff x="2309724" y="1303851"/>
            <a:chExt cx="4732765" cy="4250298"/>
          </a:xfrm>
        </p:grpSpPr>
        <p:pic>
          <p:nvPicPr>
            <p:cNvPr id="71" name="Picture 70" descr="A yellow lemon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A0A370F5-0B0F-F2AE-4A6C-C536AC2D34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309724" y="1303851"/>
              <a:ext cx="4732765" cy="4250298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D2D08BC-EEE9-0572-4E3F-3D8EF8F3A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171356">
              <a:off x="4104932" y="1764940"/>
              <a:ext cx="1212874" cy="836058"/>
            </a:xfrm>
            <a:prstGeom prst="rect">
              <a:avLst/>
            </a:prstGeom>
          </p:spPr>
        </p:pic>
      </p:grpSp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59214" y="2532277"/>
            <a:ext cx="2997225" cy="95410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 EN INVLOED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begrijpt dat maatschappelijke ontwikkelingen, reclame en politiek invloed hebben op jouw koopgedrag.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276856"/>
            <a:ext cx="4101295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Door bewustere financiële keuzes te maken kun je met je geld een positievere impact maken op de wereld.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44CF3B03-EAE2-147E-AC76-AC27AE0BC286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91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7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47149B-29FB-0AD9-6BC3-191C383AF8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 rot="20736964">
            <a:off x="413155" y="262417"/>
            <a:ext cx="1667511" cy="1149449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166886" y="3536179"/>
            <a:ext cx="32990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</a:t>
            </a:r>
            <a:r>
              <a:rPr lang="nl-NL" sz="1800" baseline="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 begrijpt dat maatschappelijke ontwikkelingen, reclame en politiek invloed hebben op jouw koopgedrag. </a:t>
            </a:r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9529" y="2273942"/>
            <a:ext cx="2962846" cy="95410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 EN INVLOED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1167" y="4257573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871809" y="4418815"/>
            <a:ext cx="1700775" cy="1700775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4D3AD242-6132-3FDA-55EE-26883C2818C1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.3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39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668A2444-654C-3120-6C1B-212D5E7112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87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grpSp>
        <p:nvGrpSpPr>
          <p:cNvPr id="2" name="グループ化 4">
            <a:extLst>
              <a:ext uri="{FF2B5EF4-FFF2-40B4-BE49-F238E27FC236}">
                <a16:creationId xmlns:a16="http://schemas.microsoft.com/office/drawing/2014/main" id="{01F85D77-9BE8-902F-FE01-A6E0A2DC1614}"/>
              </a:ext>
            </a:extLst>
          </p:cNvPr>
          <p:cNvGrpSpPr/>
          <p:nvPr userDrawn="1"/>
        </p:nvGrpSpPr>
        <p:grpSpPr>
          <a:xfrm>
            <a:off x="-250854" y="1108799"/>
            <a:ext cx="12442855" cy="1969598"/>
            <a:chOff x="1931723" y="2982872"/>
            <a:chExt cx="14849469" cy="2475754"/>
          </a:xfrm>
        </p:grpSpPr>
        <p:sp>
          <p:nvSpPr>
            <p:cNvPr id="3" name="正方形/長方形 24">
              <a:extLst>
                <a:ext uri="{FF2B5EF4-FFF2-40B4-BE49-F238E27FC236}">
                  <a16:creationId xmlns:a16="http://schemas.microsoft.com/office/drawing/2014/main" id="{EF00B9CA-05A6-3547-CE53-2F9E12F95824}"/>
                </a:ext>
              </a:extLst>
            </p:cNvPr>
            <p:cNvSpPr/>
            <p:nvPr userDrawn="1"/>
          </p:nvSpPr>
          <p:spPr>
            <a:xfrm>
              <a:off x="10548746" y="2982873"/>
              <a:ext cx="6232446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4" name="正方形/長方形 4">
              <a:extLst>
                <a:ext uri="{FF2B5EF4-FFF2-40B4-BE49-F238E27FC236}">
                  <a16:creationId xmlns:a16="http://schemas.microsoft.com/office/drawing/2014/main" id="{C99C67BF-427D-BE7E-A7B3-9D7719D0C174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5" name="正方形/長方形 24">
              <a:extLst>
                <a:ext uri="{FF2B5EF4-FFF2-40B4-BE49-F238E27FC236}">
                  <a16:creationId xmlns:a16="http://schemas.microsoft.com/office/drawing/2014/main" id="{418BF80E-0BCB-B327-3B30-85401A263E95}"/>
                </a:ext>
              </a:extLst>
            </p:cNvPr>
            <p:cNvSpPr/>
            <p:nvPr userDrawn="1"/>
          </p:nvSpPr>
          <p:spPr>
            <a:xfrm>
              <a:off x="1931723" y="5269804"/>
              <a:ext cx="6286165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4FD0668-D3FA-1961-F1D5-77EB4FDBF3BC}"/>
              </a:ext>
            </a:extLst>
          </p:cNvPr>
          <p:cNvGrpSpPr/>
          <p:nvPr userDrawn="1"/>
        </p:nvGrpSpPr>
        <p:grpSpPr>
          <a:xfrm>
            <a:off x="-445063" y="2237075"/>
            <a:ext cx="12637063" cy="1059912"/>
            <a:chOff x="1707527" y="4364334"/>
            <a:chExt cx="15077831" cy="1332291"/>
          </a:xfrm>
        </p:grpSpPr>
        <p:sp>
          <p:nvSpPr>
            <p:cNvPr id="7" name="正方形/長方形 23">
              <a:extLst>
                <a:ext uri="{FF2B5EF4-FFF2-40B4-BE49-F238E27FC236}">
                  <a16:creationId xmlns:a16="http://schemas.microsoft.com/office/drawing/2014/main" id="{B48B4259-A1E5-662F-DFDA-2902CB452D91}"/>
                </a:ext>
              </a:extLst>
            </p:cNvPr>
            <p:cNvSpPr/>
            <p:nvPr userDrawn="1"/>
          </p:nvSpPr>
          <p:spPr>
            <a:xfrm>
              <a:off x="10548745" y="4364334"/>
              <a:ext cx="6236613" cy="1332288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8" name="正方形/長方形 25">
              <a:extLst>
                <a:ext uri="{FF2B5EF4-FFF2-40B4-BE49-F238E27FC236}">
                  <a16:creationId xmlns:a16="http://schemas.microsoft.com/office/drawing/2014/main" id="{4BA74F7B-0879-E7D1-D299-12C6EDAAF701}"/>
                </a:ext>
              </a:extLst>
            </p:cNvPr>
            <p:cNvSpPr/>
            <p:nvPr userDrawn="1"/>
          </p:nvSpPr>
          <p:spPr>
            <a:xfrm>
              <a:off x="1707527" y="5507800"/>
              <a:ext cx="6510361" cy="188821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0" name="直角三角形 31">
              <a:extLst>
                <a:ext uri="{FF2B5EF4-FFF2-40B4-BE49-F238E27FC236}">
                  <a16:creationId xmlns:a16="http://schemas.microsoft.com/office/drawing/2014/main" id="{FB41B18A-3D15-EAC4-EF04-E49653DB96A8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1" name="グループ化 36">
            <a:extLst>
              <a:ext uri="{FF2B5EF4-FFF2-40B4-BE49-F238E27FC236}">
                <a16:creationId xmlns:a16="http://schemas.microsoft.com/office/drawing/2014/main" id="{BAF15EBB-14F7-580A-6A47-5E281C9E7F66}"/>
              </a:ext>
            </a:extLst>
          </p:cNvPr>
          <p:cNvGrpSpPr/>
          <p:nvPr userDrawn="1"/>
        </p:nvGrpSpPr>
        <p:grpSpPr>
          <a:xfrm>
            <a:off x="-250854" y="3595724"/>
            <a:ext cx="12442855" cy="1969600"/>
            <a:chOff x="1935559" y="5984782"/>
            <a:chExt cx="14849468" cy="2475756"/>
          </a:xfrm>
          <a:solidFill>
            <a:srgbClr val="F3047C"/>
          </a:solidFill>
        </p:grpSpPr>
        <p:sp>
          <p:nvSpPr>
            <p:cNvPr id="12" name="正方形/長方形 30">
              <a:extLst>
                <a:ext uri="{FF2B5EF4-FFF2-40B4-BE49-F238E27FC236}">
                  <a16:creationId xmlns:a16="http://schemas.microsoft.com/office/drawing/2014/main" id="{C06E9C9B-399D-1F37-5054-923A1281E5E9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6236281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4">
              <a:extLst>
                <a:ext uri="{FF2B5EF4-FFF2-40B4-BE49-F238E27FC236}">
                  <a16:creationId xmlns:a16="http://schemas.microsoft.com/office/drawing/2014/main" id="{65BA5B64-4E7D-8C4C-5234-5CF50CB4BB31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5" name="正方形/長方形 24">
              <a:extLst>
                <a:ext uri="{FF2B5EF4-FFF2-40B4-BE49-F238E27FC236}">
                  <a16:creationId xmlns:a16="http://schemas.microsoft.com/office/drawing/2014/main" id="{5B1B0198-F062-D93B-820E-585DAEFC8F50}"/>
                </a:ext>
              </a:extLst>
            </p:cNvPr>
            <p:cNvSpPr/>
            <p:nvPr userDrawn="1"/>
          </p:nvSpPr>
          <p:spPr>
            <a:xfrm flipV="1">
              <a:off x="1935559" y="5984782"/>
              <a:ext cx="6282331" cy="188822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6" name="グループ化 35">
            <a:extLst>
              <a:ext uri="{FF2B5EF4-FFF2-40B4-BE49-F238E27FC236}">
                <a16:creationId xmlns:a16="http://schemas.microsoft.com/office/drawing/2014/main" id="{241E476B-2870-A4E2-0CE7-9B69A2503537}"/>
              </a:ext>
            </a:extLst>
          </p:cNvPr>
          <p:cNvGrpSpPr/>
          <p:nvPr userDrawn="1"/>
        </p:nvGrpSpPr>
        <p:grpSpPr>
          <a:xfrm>
            <a:off x="-445065" y="3362940"/>
            <a:ext cx="12637064" cy="1059909"/>
            <a:chOff x="1707525" y="5746785"/>
            <a:chExt cx="15077839" cy="1332289"/>
          </a:xfrm>
        </p:grpSpPr>
        <p:sp>
          <p:nvSpPr>
            <p:cNvPr id="17" name="正方形/長方形 29">
              <a:extLst>
                <a:ext uri="{FF2B5EF4-FFF2-40B4-BE49-F238E27FC236}">
                  <a16:creationId xmlns:a16="http://schemas.microsoft.com/office/drawing/2014/main" id="{893712D8-3355-7F8D-0F84-2ADDC4050CDD}"/>
                </a:ext>
              </a:extLst>
            </p:cNvPr>
            <p:cNvSpPr/>
            <p:nvPr userDrawn="1"/>
          </p:nvSpPr>
          <p:spPr>
            <a:xfrm flipV="1">
              <a:off x="10548744" y="5746785"/>
              <a:ext cx="6236620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5">
              <a:extLst>
                <a:ext uri="{FF2B5EF4-FFF2-40B4-BE49-F238E27FC236}">
                  <a16:creationId xmlns:a16="http://schemas.microsoft.com/office/drawing/2014/main" id="{ABFA7397-6836-4F64-A1FC-60442799D6D7}"/>
                </a:ext>
              </a:extLst>
            </p:cNvPr>
            <p:cNvSpPr/>
            <p:nvPr userDrawn="1"/>
          </p:nvSpPr>
          <p:spPr>
            <a:xfrm flipV="1">
              <a:off x="1707525" y="5746786"/>
              <a:ext cx="6510364" cy="188822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" name="直角三角形 31">
              <a:extLst>
                <a:ext uri="{FF2B5EF4-FFF2-40B4-BE49-F238E27FC236}">
                  <a16:creationId xmlns:a16="http://schemas.microsoft.com/office/drawing/2014/main" id="{5A3902D9-4534-12B0-7746-7BE4108010A0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0" name="テキスト プレースホルダー 5">
            <a:extLst>
              <a:ext uri="{FF2B5EF4-FFF2-40B4-BE49-F238E27FC236}">
                <a16:creationId xmlns:a16="http://schemas.microsoft.com/office/drawing/2014/main" id="{A2E7F6F8-04DB-9577-2326-16D7857FF53B}"/>
              </a:ext>
            </a:extLst>
          </p:cNvPr>
          <p:cNvSpPr txBox="1">
            <a:spLocks/>
          </p:cNvSpPr>
          <p:nvPr userDrawn="1"/>
        </p:nvSpPr>
        <p:spPr>
          <a:xfrm>
            <a:off x="7165120" y="1142796"/>
            <a:ext cx="5026880" cy="1011715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JOUW FINANCIËN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テキスト プレースホルダー 5">
            <a:extLst>
              <a:ext uri="{FF2B5EF4-FFF2-40B4-BE49-F238E27FC236}">
                <a16:creationId xmlns:a16="http://schemas.microsoft.com/office/drawing/2014/main" id="{FE449E0A-CFE3-AEE2-E02E-DAFC87CACD2C}"/>
              </a:ext>
            </a:extLst>
          </p:cNvPr>
          <p:cNvSpPr txBox="1">
            <a:spLocks/>
          </p:cNvSpPr>
          <p:nvPr userDrawn="1"/>
        </p:nvSpPr>
        <p:spPr>
          <a:xfrm>
            <a:off x="7077253" y="2249969"/>
            <a:ext cx="5114747" cy="1030407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 GELD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テキスト プレースホルダー 5">
            <a:extLst>
              <a:ext uri="{FF2B5EF4-FFF2-40B4-BE49-F238E27FC236}">
                <a16:creationId xmlns:a16="http://schemas.microsoft.com/office/drawing/2014/main" id="{D44EA894-0428-F677-A187-F75447DDB61A}"/>
              </a:ext>
            </a:extLst>
          </p:cNvPr>
          <p:cNvSpPr txBox="1">
            <a:spLocks/>
          </p:cNvSpPr>
          <p:nvPr userDrawn="1"/>
        </p:nvSpPr>
        <p:spPr>
          <a:xfrm>
            <a:off x="7165120" y="3355488"/>
            <a:ext cx="5026879" cy="1067362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ja-JP" sz="20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 EN INVLOED</a:t>
            </a:r>
            <a:endParaRPr kumimoji="1" lang="ja-JP" altLang="en-US" sz="20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" name="テキスト プレースホルダー 5">
            <a:extLst>
              <a:ext uri="{FF2B5EF4-FFF2-40B4-BE49-F238E27FC236}">
                <a16:creationId xmlns:a16="http://schemas.microsoft.com/office/drawing/2014/main" id="{D943B27F-7318-E27F-D7C0-22C7EA19176E}"/>
              </a:ext>
            </a:extLst>
          </p:cNvPr>
          <p:cNvSpPr txBox="1">
            <a:spLocks/>
          </p:cNvSpPr>
          <p:nvPr userDrawn="1"/>
        </p:nvSpPr>
        <p:spPr>
          <a:xfrm>
            <a:off x="7165120" y="4505413"/>
            <a:ext cx="5026880" cy="1059909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1" lang="en-US" altLang="ja-JP" sz="20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MAAK</a:t>
            </a:r>
            <a:r>
              <a:rPr kumimoji="1" lang="en-US" altLang="ja-JP" sz="20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IMPACT</a:t>
            </a:r>
            <a:endParaRPr kumimoji="1" lang="ja-JP" altLang="en-US" sz="20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4" name="Picture 53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7C78A806-644F-D479-B92E-3FB7ADD706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442335" y="1768708"/>
            <a:ext cx="9227796" cy="828709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D2D08BC-EEE9-0572-4E3F-3D8EF8F3A8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 rot="21171356">
            <a:off x="812371" y="2312727"/>
            <a:ext cx="2629129" cy="1812312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53F0039E-1E40-8F76-52A9-7693CF70A38E}"/>
              </a:ext>
            </a:extLst>
          </p:cNvPr>
          <p:cNvSpPr/>
          <p:nvPr userDrawn="1"/>
        </p:nvSpPr>
        <p:spPr>
          <a:xfrm rot="21318850">
            <a:off x="283573" y="168595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042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 detailpagina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3D49FAD-74E4-1AC7-533F-8587BD754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687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grpSp>
        <p:nvGrpSpPr>
          <p:cNvPr id="4" name="グループ化 5">
            <a:extLst>
              <a:ext uri="{FF2B5EF4-FFF2-40B4-BE49-F238E27FC236}">
                <a16:creationId xmlns:a16="http://schemas.microsoft.com/office/drawing/2014/main" id="{3B632147-4573-556C-119F-B907B0277C8B}"/>
              </a:ext>
            </a:extLst>
          </p:cNvPr>
          <p:cNvGrpSpPr/>
          <p:nvPr userDrawn="1"/>
        </p:nvGrpSpPr>
        <p:grpSpPr>
          <a:xfrm flipH="1">
            <a:off x="125735" y="2155960"/>
            <a:ext cx="5072773" cy="1332290"/>
            <a:chOff x="4698217" y="4364335"/>
            <a:chExt cx="6705942" cy="1332290"/>
          </a:xfrm>
          <a:solidFill>
            <a:schemeClr val="accent4"/>
          </a:solidFill>
        </p:grpSpPr>
        <p:sp>
          <p:nvSpPr>
            <p:cNvPr id="5" name="正方形/長方形 23">
              <a:extLst>
                <a:ext uri="{FF2B5EF4-FFF2-40B4-BE49-F238E27FC236}">
                  <a16:creationId xmlns:a16="http://schemas.microsoft.com/office/drawing/2014/main" id="{8DEAD265-4350-337B-085D-585076730F48}"/>
                </a:ext>
              </a:extLst>
            </p:cNvPr>
            <p:cNvSpPr/>
            <p:nvPr userDrawn="1"/>
          </p:nvSpPr>
          <p:spPr>
            <a:xfrm>
              <a:off x="10548746" y="4364335"/>
              <a:ext cx="855413" cy="1332289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6" name="正方形/長方形 25">
              <a:extLst>
                <a:ext uri="{FF2B5EF4-FFF2-40B4-BE49-F238E27FC236}">
                  <a16:creationId xmlns:a16="http://schemas.microsoft.com/office/drawing/2014/main" id="{6EC1FF4F-6AFA-CD98-0E18-6CC5D9D19130}"/>
                </a:ext>
              </a:extLst>
            </p:cNvPr>
            <p:cNvSpPr/>
            <p:nvPr userDrawn="1"/>
          </p:nvSpPr>
          <p:spPr>
            <a:xfrm>
              <a:off x="4698217" y="5507800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7" name="直角三角形 31">
              <a:extLst>
                <a:ext uri="{FF2B5EF4-FFF2-40B4-BE49-F238E27FC236}">
                  <a16:creationId xmlns:a16="http://schemas.microsoft.com/office/drawing/2014/main" id="{7FB66C22-663F-0828-4A44-0160DBBF10C1}"/>
                </a:ext>
              </a:extLst>
            </p:cNvPr>
            <p:cNvSpPr/>
            <p:nvPr userDrawn="1"/>
          </p:nvSpPr>
          <p:spPr>
            <a:xfrm rot="16200000">
              <a:off x="8717170" y="3865052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8" name="Groep 11">
            <a:extLst>
              <a:ext uri="{FF2B5EF4-FFF2-40B4-BE49-F238E27FC236}">
                <a16:creationId xmlns:a16="http://schemas.microsoft.com/office/drawing/2014/main" id="{48FF0BC6-4D33-2B47-2E19-779B53EDC4E8}"/>
              </a:ext>
            </a:extLst>
          </p:cNvPr>
          <p:cNvGrpSpPr/>
          <p:nvPr userDrawn="1"/>
        </p:nvGrpSpPr>
        <p:grpSpPr>
          <a:xfrm>
            <a:off x="-127311" y="776124"/>
            <a:ext cx="915338" cy="5471037"/>
            <a:chOff x="-227064" y="2989499"/>
            <a:chExt cx="915338" cy="5471037"/>
          </a:xfrm>
        </p:grpSpPr>
        <p:sp>
          <p:nvSpPr>
            <p:cNvPr id="10" name="正方形/長方形 24">
              <a:extLst>
                <a:ext uri="{FF2B5EF4-FFF2-40B4-BE49-F238E27FC236}">
                  <a16:creationId xmlns:a16="http://schemas.microsoft.com/office/drawing/2014/main" id="{96C974E8-2BA4-5242-D545-3785EA4F32A9}"/>
                </a:ext>
              </a:extLst>
            </p:cNvPr>
            <p:cNvSpPr/>
            <p:nvPr userDrawn="1"/>
          </p:nvSpPr>
          <p:spPr>
            <a:xfrm flipH="1">
              <a:off x="-217116" y="2989499"/>
              <a:ext cx="898049" cy="1336396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1" name="正方形/長方形 23">
              <a:extLst>
                <a:ext uri="{FF2B5EF4-FFF2-40B4-BE49-F238E27FC236}">
                  <a16:creationId xmlns:a16="http://schemas.microsoft.com/office/drawing/2014/main" id="{04671080-21EA-5519-FBF1-D00E1A91C2F5}"/>
                </a:ext>
              </a:extLst>
            </p:cNvPr>
            <p:cNvSpPr/>
            <p:nvPr userDrawn="1"/>
          </p:nvSpPr>
          <p:spPr>
            <a:xfrm flipH="1">
              <a:off x="-227064" y="4372778"/>
              <a:ext cx="901183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2" name="正方形/長方形 29">
              <a:extLst>
                <a:ext uri="{FF2B5EF4-FFF2-40B4-BE49-F238E27FC236}">
                  <a16:creationId xmlns:a16="http://schemas.microsoft.com/office/drawing/2014/main" id="{8F1EFC79-DBAF-AFF5-AFB6-5510DECE316E}"/>
                </a:ext>
              </a:extLst>
            </p:cNvPr>
            <p:cNvSpPr/>
            <p:nvPr userDrawn="1"/>
          </p:nvSpPr>
          <p:spPr>
            <a:xfrm flipH="1" flipV="1">
              <a:off x="-224254" y="5751901"/>
              <a:ext cx="906324" cy="1332289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3" name="正方形/長方形 30">
              <a:extLst>
                <a:ext uri="{FF2B5EF4-FFF2-40B4-BE49-F238E27FC236}">
                  <a16:creationId xmlns:a16="http://schemas.microsoft.com/office/drawing/2014/main" id="{7C5A934B-31C9-7EBD-C9EB-65EA12FE2DB3}"/>
                </a:ext>
              </a:extLst>
            </p:cNvPr>
            <p:cNvSpPr/>
            <p:nvPr userDrawn="1"/>
          </p:nvSpPr>
          <p:spPr>
            <a:xfrm flipH="1" flipV="1">
              <a:off x="-213271" y="7128247"/>
              <a:ext cx="901545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5" name="グループ化 4">
            <a:extLst>
              <a:ext uri="{FF2B5EF4-FFF2-40B4-BE49-F238E27FC236}">
                <a16:creationId xmlns:a16="http://schemas.microsoft.com/office/drawing/2014/main" id="{9C9E8F22-1E7C-5844-EE30-1A4BFB87E1C8}"/>
              </a:ext>
            </a:extLst>
          </p:cNvPr>
          <p:cNvGrpSpPr/>
          <p:nvPr userDrawn="1"/>
        </p:nvGrpSpPr>
        <p:grpSpPr>
          <a:xfrm flipH="1">
            <a:off x="125733" y="774497"/>
            <a:ext cx="4992582" cy="2475756"/>
            <a:chOff x="4799957" y="2982872"/>
            <a:chExt cx="6601423" cy="2475756"/>
          </a:xfrm>
          <a:solidFill>
            <a:schemeClr val="tx2"/>
          </a:solidFill>
        </p:grpSpPr>
        <p:sp>
          <p:nvSpPr>
            <p:cNvPr id="16" name="正方形/長方形 24">
              <a:extLst>
                <a:ext uri="{FF2B5EF4-FFF2-40B4-BE49-F238E27FC236}">
                  <a16:creationId xmlns:a16="http://schemas.microsoft.com/office/drawing/2014/main" id="{0743C3AF-BCFB-4EA7-5145-A6B9203BE674}"/>
                </a:ext>
              </a:extLst>
            </p:cNvPr>
            <p:cNvSpPr/>
            <p:nvPr userDrawn="1"/>
          </p:nvSpPr>
          <p:spPr>
            <a:xfrm>
              <a:off x="10548749" y="2984615"/>
              <a:ext cx="852631" cy="1330547"/>
            </a:xfrm>
            <a:prstGeom prst="rect">
              <a:avLst/>
            </a:pr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7" name="正方形/長方形 4">
              <a:extLst>
                <a:ext uri="{FF2B5EF4-FFF2-40B4-BE49-F238E27FC236}">
                  <a16:creationId xmlns:a16="http://schemas.microsoft.com/office/drawing/2014/main" id="{FE16E225-3AEF-A382-EE51-593D4B47E976}"/>
                </a:ext>
              </a:extLst>
            </p:cNvPr>
            <p:cNvSpPr/>
            <p:nvPr userDrawn="1"/>
          </p:nvSpPr>
          <p:spPr>
            <a:xfrm>
              <a:off x="8217884" y="2982872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8" name="正方形/長方形 24">
              <a:extLst>
                <a:ext uri="{FF2B5EF4-FFF2-40B4-BE49-F238E27FC236}">
                  <a16:creationId xmlns:a16="http://schemas.microsoft.com/office/drawing/2014/main" id="{97A90697-ECC6-AE5E-3B04-298D72FEFD54}"/>
                </a:ext>
              </a:extLst>
            </p:cNvPr>
            <p:cNvSpPr/>
            <p:nvPr userDrawn="1"/>
          </p:nvSpPr>
          <p:spPr>
            <a:xfrm>
              <a:off x="4799957" y="5269804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9" name="グループ化 36">
            <a:extLst>
              <a:ext uri="{FF2B5EF4-FFF2-40B4-BE49-F238E27FC236}">
                <a16:creationId xmlns:a16="http://schemas.microsoft.com/office/drawing/2014/main" id="{B31EED99-BCCF-C7DC-FD04-7DB164F22C29}"/>
              </a:ext>
            </a:extLst>
          </p:cNvPr>
          <p:cNvGrpSpPr/>
          <p:nvPr userDrawn="1"/>
        </p:nvGrpSpPr>
        <p:grpSpPr>
          <a:xfrm flipH="1">
            <a:off x="125733" y="3776407"/>
            <a:ext cx="4995089" cy="2475756"/>
            <a:chOff x="4799957" y="5984782"/>
            <a:chExt cx="6604739" cy="2475756"/>
          </a:xfrm>
          <a:solidFill>
            <a:schemeClr val="bg1">
              <a:lumMod val="75000"/>
            </a:schemeClr>
          </a:solidFill>
        </p:grpSpPr>
        <p:sp>
          <p:nvSpPr>
            <p:cNvPr id="20" name="正方形/長方形 30">
              <a:extLst>
                <a:ext uri="{FF2B5EF4-FFF2-40B4-BE49-F238E27FC236}">
                  <a16:creationId xmlns:a16="http://schemas.microsoft.com/office/drawing/2014/main" id="{57F223BF-7D11-4295-3952-FE82FB68CB91}"/>
                </a:ext>
              </a:extLst>
            </p:cNvPr>
            <p:cNvSpPr/>
            <p:nvPr userDrawn="1"/>
          </p:nvSpPr>
          <p:spPr>
            <a:xfrm flipV="1">
              <a:off x="10548746" y="7128247"/>
              <a:ext cx="855950" cy="1332289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1" name="正方形/長方形 4">
              <a:extLst>
                <a:ext uri="{FF2B5EF4-FFF2-40B4-BE49-F238E27FC236}">
                  <a16:creationId xmlns:a16="http://schemas.microsoft.com/office/drawing/2014/main" id="{F35A9981-2A6A-0725-DB9D-A1517A062090}"/>
                </a:ext>
              </a:extLst>
            </p:cNvPr>
            <p:cNvSpPr/>
            <p:nvPr userDrawn="1"/>
          </p:nvSpPr>
          <p:spPr>
            <a:xfrm flipV="1">
              <a:off x="8217884" y="5984784"/>
              <a:ext cx="2330858" cy="2475754"/>
            </a:xfrm>
            <a:custGeom>
              <a:avLst/>
              <a:gdLst/>
              <a:ahLst/>
              <a:cxnLst/>
              <a:rect l="l" t="t" r="r" b="b"/>
              <a:pathLst>
                <a:path w="2330858" h="2475754">
                  <a:moveTo>
                    <a:pt x="0" y="0"/>
                  </a:moveTo>
                  <a:lnTo>
                    <a:pt x="2330857" y="0"/>
                  </a:lnTo>
                  <a:lnTo>
                    <a:pt x="2330857" y="1332289"/>
                  </a:lnTo>
                  <a:lnTo>
                    <a:pt x="2330858" y="1332289"/>
                  </a:lnTo>
                  <a:lnTo>
                    <a:pt x="2330858" y="1332290"/>
                  </a:lnTo>
                  <a:lnTo>
                    <a:pt x="2" y="2475754"/>
                  </a:lnTo>
                  <a:lnTo>
                    <a:pt x="1" y="2475754"/>
                  </a:lnTo>
                  <a:lnTo>
                    <a:pt x="1" y="2286931"/>
                  </a:lnTo>
                  <a:lnTo>
                    <a:pt x="0" y="2286931"/>
                  </a:lnTo>
                  <a:lnTo>
                    <a:pt x="0" y="2286929"/>
                  </a:lnTo>
                  <a:lnTo>
                    <a:pt x="233085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24">
              <a:extLst>
                <a:ext uri="{FF2B5EF4-FFF2-40B4-BE49-F238E27FC236}">
                  <a16:creationId xmlns:a16="http://schemas.microsoft.com/office/drawing/2014/main" id="{E122B882-26AF-7C23-0CCE-AE31C1B91A96}"/>
                </a:ext>
              </a:extLst>
            </p:cNvPr>
            <p:cNvSpPr/>
            <p:nvPr userDrawn="1"/>
          </p:nvSpPr>
          <p:spPr>
            <a:xfrm flipV="1">
              <a:off x="4799957" y="5984782"/>
              <a:ext cx="3417932" cy="188824"/>
            </a:xfrm>
            <a:custGeom>
              <a:avLst/>
              <a:gdLst/>
              <a:ahLst/>
              <a:cxnLst/>
              <a:rect l="l" t="t" r="r" b="b"/>
              <a:pathLst>
                <a:path w="7492017" h="188824">
                  <a:moveTo>
                    <a:pt x="188824" y="0"/>
                  </a:moveTo>
                  <a:lnTo>
                    <a:pt x="7492017" y="0"/>
                  </a:lnTo>
                  <a:lnTo>
                    <a:pt x="7492017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23" name="グループ化 35">
            <a:extLst>
              <a:ext uri="{FF2B5EF4-FFF2-40B4-BE49-F238E27FC236}">
                <a16:creationId xmlns:a16="http://schemas.microsoft.com/office/drawing/2014/main" id="{55E7EF60-CEA7-B547-9343-4488AE4DC561}"/>
              </a:ext>
            </a:extLst>
          </p:cNvPr>
          <p:cNvGrpSpPr/>
          <p:nvPr userDrawn="1"/>
        </p:nvGrpSpPr>
        <p:grpSpPr>
          <a:xfrm flipH="1">
            <a:off x="776515" y="3538411"/>
            <a:ext cx="4425684" cy="1332288"/>
            <a:chOff x="4698218" y="5746786"/>
            <a:chExt cx="5850524" cy="1332288"/>
          </a:xfrm>
          <a:solidFill>
            <a:schemeClr val="accent4"/>
          </a:solidFill>
        </p:grpSpPr>
        <p:sp>
          <p:nvSpPr>
            <p:cNvPr id="24" name="正方形/長方形 25">
              <a:extLst>
                <a:ext uri="{FF2B5EF4-FFF2-40B4-BE49-F238E27FC236}">
                  <a16:creationId xmlns:a16="http://schemas.microsoft.com/office/drawing/2014/main" id="{02A0563B-7FEC-54D1-877A-99E188942D68}"/>
                </a:ext>
              </a:extLst>
            </p:cNvPr>
            <p:cNvSpPr/>
            <p:nvPr userDrawn="1"/>
          </p:nvSpPr>
          <p:spPr>
            <a:xfrm flipV="1">
              <a:off x="4698218" y="5746786"/>
              <a:ext cx="3519675" cy="188824"/>
            </a:xfrm>
            <a:custGeom>
              <a:avLst/>
              <a:gdLst/>
              <a:ahLst/>
              <a:cxnLst/>
              <a:rect l="l" t="t" r="r" b="b"/>
              <a:pathLst>
                <a:path w="7730013" h="188824">
                  <a:moveTo>
                    <a:pt x="188824" y="0"/>
                  </a:moveTo>
                  <a:lnTo>
                    <a:pt x="7730013" y="0"/>
                  </a:lnTo>
                  <a:lnTo>
                    <a:pt x="7730013" y="188824"/>
                  </a:lnTo>
                  <a:lnTo>
                    <a:pt x="0" y="18882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25" name="直角三角形 31">
              <a:extLst>
                <a:ext uri="{FF2B5EF4-FFF2-40B4-BE49-F238E27FC236}">
                  <a16:creationId xmlns:a16="http://schemas.microsoft.com/office/drawing/2014/main" id="{29617DEF-FE84-143D-7A3C-96BC08170454}"/>
                </a:ext>
              </a:extLst>
            </p:cNvPr>
            <p:cNvSpPr/>
            <p:nvPr userDrawn="1"/>
          </p:nvSpPr>
          <p:spPr>
            <a:xfrm rot="5400000" flipV="1">
              <a:off x="8717170" y="5247501"/>
              <a:ext cx="1332288" cy="2330857"/>
            </a:xfrm>
            <a:custGeom>
              <a:avLst/>
              <a:gdLst/>
              <a:ahLst/>
              <a:cxnLst/>
              <a:rect l="l" t="t" r="r" b="b"/>
              <a:pathLst>
                <a:path w="1332288" h="2330857">
                  <a:moveTo>
                    <a:pt x="1332288" y="2330856"/>
                  </a:moveTo>
                  <a:lnTo>
                    <a:pt x="188824" y="2330856"/>
                  </a:lnTo>
                  <a:lnTo>
                    <a:pt x="188824" y="2330857"/>
                  </a:lnTo>
                  <a:lnTo>
                    <a:pt x="0" y="2330857"/>
                  </a:lnTo>
                  <a:lnTo>
                    <a:pt x="0" y="3"/>
                  </a:lnTo>
                  <a:lnTo>
                    <a:pt x="188824" y="3"/>
                  </a:lnTo>
                  <a:lnTo>
                    <a:pt x="18882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sp>
        <p:nvSpPr>
          <p:cNvPr id="26" name="テキスト プレースホルダー 5">
            <a:extLst>
              <a:ext uri="{FF2B5EF4-FFF2-40B4-BE49-F238E27FC236}">
                <a16:creationId xmlns:a16="http://schemas.microsoft.com/office/drawing/2014/main" id="{CF9B0319-15C2-D78E-4BAA-3078DBE05BF6}"/>
              </a:ext>
            </a:extLst>
          </p:cNvPr>
          <p:cNvSpPr txBox="1">
            <a:spLocks/>
          </p:cNvSpPr>
          <p:nvPr userDrawn="1"/>
        </p:nvSpPr>
        <p:spPr>
          <a:xfrm>
            <a:off x="111201" y="988777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プレースホルダー 5">
            <a:extLst>
              <a:ext uri="{FF2B5EF4-FFF2-40B4-BE49-F238E27FC236}">
                <a16:creationId xmlns:a16="http://schemas.microsoft.com/office/drawing/2014/main" id="{5E9DB267-693E-EF3C-1FA3-6773C94AFE0B}"/>
              </a:ext>
            </a:extLst>
          </p:cNvPr>
          <p:cNvSpPr txBox="1">
            <a:spLocks/>
          </p:cNvSpPr>
          <p:nvPr userDrawn="1"/>
        </p:nvSpPr>
        <p:spPr>
          <a:xfrm>
            <a:off x="111201" y="2394947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テキスト プレースホルダー 5">
            <a:extLst>
              <a:ext uri="{FF2B5EF4-FFF2-40B4-BE49-F238E27FC236}">
                <a16:creationId xmlns:a16="http://schemas.microsoft.com/office/drawing/2014/main" id="{D94E338F-A954-A5CE-6EA1-32D100128AFA}"/>
              </a:ext>
            </a:extLst>
          </p:cNvPr>
          <p:cNvSpPr txBox="1">
            <a:spLocks/>
          </p:cNvSpPr>
          <p:nvPr userDrawn="1"/>
        </p:nvSpPr>
        <p:spPr>
          <a:xfrm>
            <a:off x="111201" y="3783854"/>
            <a:ext cx="656727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テキスト プレースホルダー 5">
            <a:extLst>
              <a:ext uri="{FF2B5EF4-FFF2-40B4-BE49-F238E27FC236}">
                <a16:creationId xmlns:a16="http://schemas.microsoft.com/office/drawing/2014/main" id="{72C8077B-5941-535D-AADA-F75214495F1A}"/>
              </a:ext>
            </a:extLst>
          </p:cNvPr>
          <p:cNvSpPr txBox="1">
            <a:spLocks/>
          </p:cNvSpPr>
          <p:nvPr userDrawn="1"/>
        </p:nvSpPr>
        <p:spPr>
          <a:xfrm>
            <a:off x="111202" y="5167810"/>
            <a:ext cx="676825" cy="851314"/>
          </a:xfrm>
          <a:prstGeom prst="rect">
            <a:avLst/>
          </a:prstGeom>
        </p:spPr>
        <p:txBody>
          <a:bodyPr numCol="1" spcCol="360000" anchor="ctr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1800" b="0" i="0" kern="1200">
                <a:solidFill>
                  <a:schemeClr val="bg1"/>
                </a:solidFill>
                <a:latin typeface="Rockeby Cd Bold" panose="00000806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ELATIVE-BOOK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</a:t>
            </a:r>
            <a:r>
              <a:rPr kumimoji="1" lang="en-US" altLang="ja-JP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ja-JP" altLang="en-US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9C6AFFF3-B2F1-090C-3597-AFF340B29C3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 </a:t>
            </a:r>
          </a:p>
        </p:txBody>
      </p:sp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050E8F5F-74B7-0615-0532-7C7BA054FD91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6">
            <a:extLst>
              <a:ext uri="{FF2B5EF4-FFF2-40B4-BE49-F238E27FC236}">
                <a16:creationId xmlns:a16="http://schemas.microsoft.com/office/drawing/2014/main" id="{A028C429-8C85-BFFA-6C55-4F29180A504D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0BD47744-5CB3-81CF-B251-169301629D14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52" name="Group 50">
              <a:extLst>
                <a:ext uri="{FF2B5EF4-FFF2-40B4-BE49-F238E27FC236}">
                  <a16:creationId xmlns:a16="http://schemas.microsoft.com/office/drawing/2014/main" id="{F0B2FFCD-E31D-C040-E3F7-0EDE19D118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53" name="Rectangle 8">
                <a:extLst>
                  <a:ext uri="{FF2B5EF4-FFF2-40B4-BE49-F238E27FC236}">
                    <a16:creationId xmlns:a16="http://schemas.microsoft.com/office/drawing/2014/main" id="{120336D1-0881-BBD2-55ED-55DA7ED1E9B4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56" name="Afbeelding 58">
                <a:extLst>
                  <a:ext uri="{FF2B5EF4-FFF2-40B4-BE49-F238E27FC236}">
                    <a16:creationId xmlns:a16="http://schemas.microsoft.com/office/drawing/2014/main" id="{1CC1E25A-7EB2-588D-F478-BF3DE404BC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57" name="Afbeelding 58">
                <a:extLst>
                  <a:ext uri="{FF2B5EF4-FFF2-40B4-BE49-F238E27FC236}">
                    <a16:creationId xmlns:a16="http://schemas.microsoft.com/office/drawing/2014/main" id="{98C65A2B-7936-118B-06DE-2F278DE7D3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58" name="Group 61">
            <a:extLst>
              <a:ext uri="{FF2B5EF4-FFF2-40B4-BE49-F238E27FC236}">
                <a16:creationId xmlns:a16="http://schemas.microsoft.com/office/drawing/2014/main" id="{DBBCFCEE-160C-802F-8DDB-EE01FC0F053D}"/>
              </a:ext>
            </a:extLst>
          </p:cNvPr>
          <p:cNvGrpSpPr/>
          <p:nvPr userDrawn="1"/>
        </p:nvGrpSpPr>
        <p:grpSpPr>
          <a:xfrm>
            <a:off x="6526618" y="2430260"/>
            <a:ext cx="4925325" cy="1423396"/>
            <a:chOff x="6327116" y="2762763"/>
            <a:chExt cx="4925325" cy="1423396"/>
          </a:xfrm>
        </p:grpSpPr>
        <p:sp>
          <p:nvSpPr>
            <p:cNvPr id="59" name="Rectangle 8">
              <a:extLst>
                <a:ext uri="{FF2B5EF4-FFF2-40B4-BE49-F238E27FC236}">
                  <a16:creationId xmlns:a16="http://schemas.microsoft.com/office/drawing/2014/main" id="{6C58D88F-5351-A5EB-9C25-A0C5D4B9D963}"/>
                </a:ext>
              </a:extLst>
            </p:cNvPr>
            <p:cNvSpPr/>
            <p:nvPr userDrawn="1"/>
          </p:nvSpPr>
          <p:spPr>
            <a:xfrm>
              <a:off x="6327116" y="382039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8">
              <a:extLst>
                <a:ext uri="{FF2B5EF4-FFF2-40B4-BE49-F238E27FC236}">
                  <a16:creationId xmlns:a16="http://schemas.microsoft.com/office/drawing/2014/main" id="{D496C50B-8C89-2B0A-4560-10C0A5CEAAC5}"/>
                </a:ext>
              </a:extLst>
            </p:cNvPr>
            <p:cNvSpPr/>
            <p:nvPr userDrawn="1"/>
          </p:nvSpPr>
          <p:spPr>
            <a:xfrm>
              <a:off x="6327116" y="3277389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KERN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">
              <a:extLst>
                <a:ext uri="{FF2B5EF4-FFF2-40B4-BE49-F238E27FC236}">
                  <a16:creationId xmlns:a16="http://schemas.microsoft.com/office/drawing/2014/main" id="{03880F74-1DCB-815C-A66B-1A40B42B32E0}"/>
                </a:ext>
              </a:extLst>
            </p:cNvPr>
            <p:cNvSpPr/>
            <p:nvPr userDrawn="1"/>
          </p:nvSpPr>
          <p:spPr>
            <a:xfrm>
              <a:off x="6339713" y="2762763"/>
              <a:ext cx="4912728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INTRO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46">
            <a:extLst>
              <a:ext uri="{FF2B5EF4-FFF2-40B4-BE49-F238E27FC236}">
                <a16:creationId xmlns:a16="http://schemas.microsoft.com/office/drawing/2014/main" id="{CCE5E077-0E90-6D69-29FC-98AD6065C7C1}"/>
              </a:ext>
            </a:extLst>
          </p:cNvPr>
          <p:cNvGrpSpPr/>
          <p:nvPr userDrawn="1"/>
        </p:nvGrpSpPr>
        <p:grpSpPr>
          <a:xfrm>
            <a:off x="6361708" y="3927666"/>
            <a:ext cx="867511" cy="1883204"/>
            <a:chOff x="6162206" y="4260169"/>
            <a:chExt cx="867511" cy="1883204"/>
          </a:xfrm>
        </p:grpSpPr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ED3F64B1-9511-AE77-2904-E47C39C857D7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64" name="Group 50">
              <a:extLst>
                <a:ext uri="{FF2B5EF4-FFF2-40B4-BE49-F238E27FC236}">
                  <a16:creationId xmlns:a16="http://schemas.microsoft.com/office/drawing/2014/main" id="{0BEDDF60-314A-F41C-ED4A-04305567CE4D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65" name="Rectangle 8">
                <a:extLst>
                  <a:ext uri="{FF2B5EF4-FFF2-40B4-BE49-F238E27FC236}">
                    <a16:creationId xmlns:a16="http://schemas.microsoft.com/office/drawing/2014/main" id="{143D8E7D-5A85-9423-4A5B-7911E8221A49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66" name="Afbeelding 58">
                <a:extLst>
                  <a:ext uri="{FF2B5EF4-FFF2-40B4-BE49-F238E27FC236}">
                    <a16:creationId xmlns:a16="http://schemas.microsoft.com/office/drawing/2014/main" id="{F48CE2A7-89E6-536C-D93A-A9C7A39A7E3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67" name="Afbeelding 58">
                <a:extLst>
                  <a:ext uri="{FF2B5EF4-FFF2-40B4-BE49-F238E27FC236}">
                    <a16:creationId xmlns:a16="http://schemas.microsoft.com/office/drawing/2014/main" id="{52EA3A74-7D04-CACD-5957-1FDE30FFEEA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5254785-597B-401C-1F5A-C639895D1633}"/>
              </a:ext>
            </a:extLst>
          </p:cNvPr>
          <p:cNvGrpSpPr/>
          <p:nvPr userDrawn="1"/>
        </p:nvGrpSpPr>
        <p:grpSpPr>
          <a:xfrm>
            <a:off x="2309724" y="1303851"/>
            <a:ext cx="4732765" cy="4250298"/>
            <a:chOff x="2309724" y="1303851"/>
            <a:chExt cx="4732765" cy="4250298"/>
          </a:xfrm>
        </p:grpSpPr>
        <p:pic>
          <p:nvPicPr>
            <p:cNvPr id="71" name="Picture 70" descr="A yellow lemon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A0A370F5-0B0F-F2AE-4A6C-C536AC2D34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2309724" y="1303851"/>
              <a:ext cx="4732765" cy="4250298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D2D08BC-EEE9-0572-4E3F-3D8EF8F3A8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171356">
              <a:off x="4104932" y="1764940"/>
              <a:ext cx="1212874" cy="836058"/>
            </a:xfrm>
            <a:prstGeom prst="rect">
              <a:avLst/>
            </a:prstGeom>
          </p:spPr>
        </p:pic>
      </p:grpSp>
      <p:sp>
        <p:nvSpPr>
          <p:cNvPr id="70" name="TextBox 39">
            <a:extLst>
              <a:ext uri="{FF2B5EF4-FFF2-40B4-BE49-F238E27FC236}">
                <a16:creationId xmlns:a16="http://schemas.microsoft.com/office/drawing/2014/main" id="{55B5DE36-478D-F09A-6A1C-62831A24AFC4}"/>
              </a:ext>
            </a:extLst>
          </p:cNvPr>
          <p:cNvSpPr txBox="1"/>
          <p:nvPr userDrawn="1"/>
        </p:nvSpPr>
        <p:spPr>
          <a:xfrm rot="21203886">
            <a:off x="3159214" y="2747720"/>
            <a:ext cx="2997225" cy="52322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280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MAAK IMPACT</a:t>
            </a:r>
            <a:endParaRPr lang="en-NL" sz="2800" spc="3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Box 1">
            <a:extLst>
              <a:ext uri="{FF2B5EF4-FFF2-40B4-BE49-F238E27FC236}">
                <a16:creationId xmlns:a16="http://schemas.microsoft.com/office/drawing/2014/main" id="{FB3637D4-D701-FF5E-7641-6B438D23F988}"/>
              </a:ext>
            </a:extLst>
          </p:cNvPr>
          <p:cNvSpPr txBox="1"/>
          <p:nvPr userDrawn="1"/>
        </p:nvSpPr>
        <p:spPr>
          <a:xfrm>
            <a:off x="7330982" y="4075377"/>
            <a:ext cx="410129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600" i="0" kern="1200" dirty="0">
                <a:solidFill>
                  <a:schemeClr val="tx1"/>
                </a:solidFill>
                <a:effectLst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Je kunt de kennis over financiën creatief toepassen in een zelfgekozen eindopdracht.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Box 1">
            <a:extLst>
              <a:ext uri="{FF2B5EF4-FFF2-40B4-BE49-F238E27FC236}">
                <a16:creationId xmlns:a16="http://schemas.microsoft.com/office/drawing/2014/main" id="{2D4D11BD-CFE5-A612-523A-5041E25D31F3}"/>
              </a:ext>
            </a:extLst>
          </p:cNvPr>
          <p:cNvSpPr txBox="1"/>
          <p:nvPr userDrawn="1"/>
        </p:nvSpPr>
        <p:spPr>
          <a:xfrm>
            <a:off x="7330982" y="5076475"/>
            <a:ext cx="4101295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Je laat zo niet alleen zien dat je het snapt,</a:t>
            </a:r>
            <a:r>
              <a:rPr lang="nl-NL" sz="1600" baseline="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maar je kunt je kennis ook overbrengen op anderen. </a:t>
            </a:r>
            <a:endParaRPr lang="en-NL" sz="1600" dirty="0">
              <a:solidFill>
                <a:schemeClr val="accent3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833E412E-4E0F-6E02-59FE-E2A52111C980}"/>
              </a:ext>
            </a:extLst>
          </p:cNvPr>
          <p:cNvSpPr/>
          <p:nvPr userDrawn="1"/>
        </p:nvSpPr>
        <p:spPr>
          <a:xfrm rot="21318850">
            <a:off x="283573" y="168595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200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animBg="1"/>
      <p:bldP spid="7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47149B-29FB-0AD9-6BC3-191C383AF8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 rot="20736964">
            <a:off x="413155" y="262417"/>
            <a:ext cx="1667511" cy="1149449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sp>
        <p:nvSpPr>
          <p:cNvPr id="4" name="Tekstvak 19">
            <a:extLst>
              <a:ext uri="{FF2B5EF4-FFF2-40B4-BE49-F238E27FC236}">
                <a16:creationId xmlns:a16="http://schemas.microsoft.com/office/drawing/2014/main" id="{1D861B2E-EA65-79D2-D09F-06AA1747F131}"/>
              </a:ext>
            </a:extLst>
          </p:cNvPr>
          <p:cNvSpPr txBox="1"/>
          <p:nvPr userDrawn="1"/>
        </p:nvSpPr>
        <p:spPr>
          <a:xfrm>
            <a:off x="4417925" y="3536179"/>
            <a:ext cx="3048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Je </a:t>
            </a:r>
            <a:r>
              <a:rPr lang="nl-NL" sz="1800" i="0" kern="1200" dirty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kunt de kennis over financiën creatief toepassen in een zelfgekozen eindopdracht. </a:t>
            </a:r>
            <a:r>
              <a:rPr lang="nl-NL" sz="18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0D7ACBE9-5620-BBDC-B330-2907027E2105}"/>
              </a:ext>
            </a:extLst>
          </p:cNvPr>
          <p:cNvSpPr txBox="1"/>
          <p:nvPr userDrawn="1"/>
        </p:nvSpPr>
        <p:spPr>
          <a:xfrm rot="21262824">
            <a:off x="4039529" y="2553183"/>
            <a:ext cx="2962846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l-NL" sz="28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MAAK IMPACT</a:t>
            </a:r>
            <a:endParaRPr lang="en-NL" sz="28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54830" y="4215707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 rot="20702737">
            <a:off x="5871808" y="4406347"/>
            <a:ext cx="1700775" cy="1700775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6285B954-3559-92D4-9AE9-335968DCFA4E}"/>
              </a:ext>
            </a:extLst>
          </p:cNvPr>
          <p:cNvSpPr/>
          <p:nvPr userDrawn="1"/>
        </p:nvSpPr>
        <p:spPr>
          <a:xfrm rot="21318850">
            <a:off x="283573" y="168595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217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D3B66A6E-B74B-4E34-8022-8D1703E3C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3568"/>
            <a:ext cx="12192000" cy="6850863"/>
          </a:xfrm>
          <a:prstGeom prst="rect">
            <a:avLst/>
          </a:prstGeom>
        </p:spPr>
      </p:pic>
      <p:sp>
        <p:nvSpPr>
          <p:cNvPr id="2" name="Rechthoek met diagonaal twee afgeronde hoeken 17">
            <a:extLst>
              <a:ext uri="{FF2B5EF4-FFF2-40B4-BE49-F238E27FC236}">
                <a16:creationId xmlns:a16="http://schemas.microsoft.com/office/drawing/2014/main" id="{C52EDE82-B208-7383-DE8A-FF3DE4D2EFBA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8" name="Rechthoek met diagonaal twee afgeronde hoeken 18">
            <a:extLst>
              <a:ext uri="{FF2B5EF4-FFF2-40B4-BE49-F238E27FC236}">
                <a16:creationId xmlns:a16="http://schemas.microsoft.com/office/drawing/2014/main" id="{F96C3454-A5E1-15C9-FA4F-34441F204910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11" name="Rechthoek met diagonaal twee afgeronde hoeken 42">
            <a:extLst>
              <a:ext uri="{FF2B5EF4-FFF2-40B4-BE49-F238E27FC236}">
                <a16:creationId xmlns:a16="http://schemas.microsoft.com/office/drawing/2014/main" id="{98D7E181-325B-CF80-BEB8-3B4BDA0F68C0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FE851C4B-85E1-013A-F9D7-18F715B59954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6F51BFE1-C3FC-38E6-ABCE-924A29A071DC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1">
            <a:extLst>
              <a:ext uri="{FF2B5EF4-FFF2-40B4-BE49-F238E27FC236}">
                <a16:creationId xmlns:a16="http://schemas.microsoft.com/office/drawing/2014/main" id="{EAF31E2C-A274-4C39-7E59-CA710809CC0E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Afbeelding 10">
            <a:extLst>
              <a:ext uri="{FF2B5EF4-FFF2-40B4-BE49-F238E27FC236}">
                <a16:creationId xmlns:a16="http://schemas.microsoft.com/office/drawing/2014/main" id="{BEEF7EFB-3419-C33F-B33F-98FC62B027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278" y="330534"/>
            <a:ext cx="1617624" cy="130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3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378DE7F-F96D-C1C4-33C1-AE2BAD3A9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3568"/>
            <a:ext cx="12192000" cy="68508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4DACAA-ECA3-FF46-0072-3C631E3E66F4}"/>
              </a:ext>
            </a:extLst>
          </p:cNvPr>
          <p:cNvSpPr/>
          <p:nvPr userDrawn="1"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hoek met diagonaal twee afgeronde hoeken 17">
            <a:extLst>
              <a:ext uri="{FF2B5EF4-FFF2-40B4-BE49-F238E27FC236}">
                <a16:creationId xmlns:a16="http://schemas.microsoft.com/office/drawing/2014/main" id="{ABB45E5D-5C13-52D6-B02F-2C18C8DCE938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5" name="Rechthoek met diagonaal twee afgeronde hoeken 18">
            <a:extLst>
              <a:ext uri="{FF2B5EF4-FFF2-40B4-BE49-F238E27FC236}">
                <a16:creationId xmlns:a16="http://schemas.microsoft.com/office/drawing/2014/main" id="{195F374F-CFF1-248B-BE81-434E74EABA7B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6" name="Rechthoek met diagonaal twee afgeronde hoeken 42">
            <a:extLst>
              <a:ext uri="{FF2B5EF4-FFF2-40B4-BE49-F238E27FC236}">
                <a16:creationId xmlns:a16="http://schemas.microsoft.com/office/drawing/2014/main" id="{063D38CF-2B1C-DF3E-8353-B838F824B16F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8ACF8D9-1DF3-1E89-DCC6-22ED89DEC7BA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82500799-E4A4-516B-587B-145D4737CF0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id="{C6407B29-AD4A-32C7-3A0B-4A56FB028E08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Afbeelding 10">
            <a:extLst>
              <a:ext uri="{FF2B5EF4-FFF2-40B4-BE49-F238E27FC236}">
                <a16:creationId xmlns:a16="http://schemas.microsoft.com/office/drawing/2014/main" id="{B9D20DEC-9497-A2B0-BB50-2BA5188555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278" y="330534"/>
            <a:ext cx="1617624" cy="130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5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59C13793-195E-0DE1-4FBF-333C5C7228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3568"/>
            <a:ext cx="12192000" cy="68508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19FF94-5812-9CFF-417B-FC8CE773A357}"/>
              </a:ext>
            </a:extLst>
          </p:cNvPr>
          <p:cNvSpPr/>
          <p:nvPr userDrawn="1"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hoek met diagonaal twee afgeronde hoeken 17">
            <a:extLst>
              <a:ext uri="{FF2B5EF4-FFF2-40B4-BE49-F238E27FC236}">
                <a16:creationId xmlns:a16="http://schemas.microsoft.com/office/drawing/2014/main" id="{36961BDA-E530-104E-9EB5-7ACC59BECCBF}"/>
              </a:ext>
            </a:extLst>
          </p:cNvPr>
          <p:cNvSpPr/>
          <p:nvPr userDrawn="1"/>
        </p:nvSpPr>
        <p:spPr>
          <a:xfrm>
            <a:off x="2530816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KERN</a:t>
            </a:r>
          </a:p>
        </p:txBody>
      </p:sp>
      <p:sp>
        <p:nvSpPr>
          <p:cNvPr id="5" name="Rechthoek met diagonaal twee afgeronde hoeken 18">
            <a:extLst>
              <a:ext uri="{FF2B5EF4-FFF2-40B4-BE49-F238E27FC236}">
                <a16:creationId xmlns:a16="http://schemas.microsoft.com/office/drawing/2014/main" id="{A03FA42E-6938-DFEE-E093-30A8F8B9A95B}"/>
              </a:ext>
            </a:extLst>
          </p:cNvPr>
          <p:cNvSpPr/>
          <p:nvPr userDrawn="1"/>
        </p:nvSpPr>
        <p:spPr>
          <a:xfrm>
            <a:off x="3671401" y="154845"/>
            <a:ext cx="1046799" cy="383683"/>
          </a:xfrm>
          <a:prstGeom prst="round2Diag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</a:t>
            </a:r>
          </a:p>
        </p:txBody>
      </p:sp>
      <p:sp>
        <p:nvSpPr>
          <p:cNvPr id="6" name="Rechthoek met diagonaal twee afgeronde hoeken 42">
            <a:extLst>
              <a:ext uri="{FF2B5EF4-FFF2-40B4-BE49-F238E27FC236}">
                <a16:creationId xmlns:a16="http://schemas.microsoft.com/office/drawing/2014/main" id="{DC765399-BC02-69DC-D391-082659244B8F}"/>
              </a:ext>
            </a:extLst>
          </p:cNvPr>
          <p:cNvSpPr/>
          <p:nvPr userDrawn="1"/>
        </p:nvSpPr>
        <p:spPr>
          <a:xfrm>
            <a:off x="1390232" y="154845"/>
            <a:ext cx="1046811" cy="388383"/>
          </a:xfrm>
          <a:prstGeom prst="round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200" spc="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E1C565A-9920-D145-D3DB-12B3A11ECB35}"/>
              </a:ext>
            </a:extLst>
          </p:cNvPr>
          <p:cNvSpPr/>
          <p:nvPr userDrawn="1"/>
        </p:nvSpPr>
        <p:spPr>
          <a:xfrm>
            <a:off x="233902" y="432387"/>
            <a:ext cx="4484298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3D0A9DB8-AA95-673E-2BC0-205DB11A2310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-130277"/>
            <a:ext cx="0" cy="7118553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id="{1BF740C2-6412-2D5D-1A02-F0FDEDF445F5}"/>
              </a:ext>
            </a:extLst>
          </p:cNvPr>
          <p:cNvSpPr/>
          <p:nvPr userDrawn="1"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spc="3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Afbeelding 10">
            <a:extLst>
              <a:ext uri="{FF2B5EF4-FFF2-40B4-BE49-F238E27FC236}">
                <a16:creationId xmlns:a16="http://schemas.microsoft.com/office/drawing/2014/main" id="{565D0B05-1970-2C50-B511-C03F4FC742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278" y="330534"/>
            <a:ext cx="1617624" cy="130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25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8520B7-7DF2-C6E0-6289-23B1A6A8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E31E4C-4E77-4AC4-C0FC-ACA308F1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277106-BE73-CD74-4CE3-6F6A6F31E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2389-6A8A-4548-B6E2-11D412A322AE}" type="datetimeFigureOut">
              <a:rPr lang="nl-NL" smtClean="0"/>
              <a:t>03-02-2026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108BC1-1C83-C7A8-6E08-E9AC1169C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E67142-30AC-7F33-8728-5254C8B7E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683A-4C27-7D42-AA92-6B7CF8E64E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9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_gTyw1Jdres?feature=oembed" TargetMode="Externa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WnI_7blsqJE?feature=oembed" TargetMode="External"/><Relationship Id="rId5" Type="http://schemas.openxmlformats.org/officeDocument/2006/relationships/image" Target="../media/image33.jpe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pngall.com/donkey-png/download/31115" TargetMode="Externa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25.svg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07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C8F13D-9A80-DCEA-20D1-D9CDAC0DFDEB}"/>
              </a:ext>
            </a:extLst>
          </p:cNvPr>
          <p:cNvSpPr txBox="1"/>
          <p:nvPr/>
        </p:nvSpPr>
        <p:spPr>
          <a:xfrm>
            <a:off x="7430342" y="2444070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Geld en schulden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7AE9299-B24A-8393-7758-A19918D0A92D}"/>
              </a:ext>
            </a:extLst>
          </p:cNvPr>
          <p:cNvSpPr txBox="1"/>
          <p:nvPr/>
        </p:nvSpPr>
        <p:spPr>
          <a:xfrm>
            <a:off x="7430342" y="2954115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Prioriteiten stellen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A045AF0-C75F-D7B6-71D6-CC62D0F2D394}"/>
              </a:ext>
            </a:extLst>
          </p:cNvPr>
          <p:cNvSpPr txBox="1"/>
          <p:nvPr/>
        </p:nvSpPr>
        <p:spPr>
          <a:xfrm>
            <a:off x="7430342" y="3495502"/>
            <a:ext cx="400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Denk als een crimineel</a:t>
            </a:r>
            <a:endParaRPr lang="en-NL" sz="1600" spc="3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80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3F2A805E-45F3-BF80-7DDB-CDB368A7A62B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Geld en schulden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F6380C7A-FF3D-D837-2B04-19C3A7E1EFA7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8D6437-4F3B-626C-0961-E415A71F1E5F}"/>
              </a:ext>
            </a:extLst>
          </p:cNvPr>
          <p:cNvSpPr/>
          <p:nvPr/>
        </p:nvSpPr>
        <p:spPr>
          <a:xfrm rot="5400000">
            <a:off x="3835562" y="-387919"/>
            <a:ext cx="4450708" cy="9019824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Online Media 1" descr="Jong, geldstress en bijna niemand die je helpt">
            <a:hlinkClick r:id="" action="ppaction://media"/>
            <a:extLst>
              <a:ext uri="{FF2B5EF4-FFF2-40B4-BE49-F238E27FC236}">
                <a16:creationId xmlns:a16="http://schemas.microsoft.com/office/drawing/2014/main" id="{4B0BD641-ECC6-507D-F92C-F73E58DDE71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3683" y="1957679"/>
            <a:ext cx="7623668" cy="4307372"/>
          </a:xfrm>
          <a:prstGeom prst="rect">
            <a:avLst/>
          </a:prstGeom>
        </p:spPr>
      </p:pic>
      <p:grpSp>
        <p:nvGrpSpPr>
          <p:cNvPr id="8" name="Titel met tekstblok rechts">
            <a:extLst>
              <a:ext uri="{FF2B5EF4-FFF2-40B4-BE49-F238E27FC236}">
                <a16:creationId xmlns:a16="http://schemas.microsoft.com/office/drawing/2014/main" id="{16BE858C-F039-5FC6-0ACC-CD27DA769E44}"/>
              </a:ext>
            </a:extLst>
          </p:cNvPr>
          <p:cNvGrpSpPr/>
          <p:nvPr/>
        </p:nvGrpSpPr>
        <p:grpSpPr>
          <a:xfrm>
            <a:off x="5814782" y="800202"/>
            <a:ext cx="6013149" cy="955443"/>
            <a:chOff x="5814782" y="800202"/>
            <a:chExt cx="6013149" cy="955443"/>
          </a:xfrm>
        </p:grpSpPr>
        <p:sp>
          <p:nvSpPr>
            <p:cNvPr id="9" name="Rectangle 109">
              <a:extLst>
                <a:ext uri="{FF2B5EF4-FFF2-40B4-BE49-F238E27FC236}">
                  <a16:creationId xmlns:a16="http://schemas.microsoft.com/office/drawing/2014/main" id="{444CE59D-45D8-B51D-B1F4-67C5985DB0F7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Meer, meer, meer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106">
              <a:extLst>
                <a:ext uri="{FF2B5EF4-FFF2-40B4-BE49-F238E27FC236}">
                  <a16:creationId xmlns:a16="http://schemas.microsoft.com/office/drawing/2014/main" id="{FD765208-A228-FD1D-0A5A-43AC23546399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382028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4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Schulden saai? Misschien, maar hierom zijn ze wel héél belangrijk!</a:t>
              </a:r>
            </a:p>
          </p:txBody>
        </p:sp>
        <p:grpSp>
          <p:nvGrpSpPr>
            <p:cNvPr id="11" name="Group 96">
              <a:extLst>
                <a:ext uri="{FF2B5EF4-FFF2-40B4-BE49-F238E27FC236}">
                  <a16:creationId xmlns:a16="http://schemas.microsoft.com/office/drawing/2014/main" id="{0E21AA1B-AB82-6370-D177-1C661D0F242E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0C7BE1B4-987B-C641-A3C6-2EA1CD36CAAB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3" name="Graphic 12" descr="Popcorn met effen opvulling">
                <a:extLst>
                  <a:ext uri="{FF2B5EF4-FFF2-40B4-BE49-F238E27FC236}">
                    <a16:creationId xmlns:a16="http://schemas.microsoft.com/office/drawing/2014/main" id="{47249F5C-A3F7-0684-7144-6FEF020AE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5776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Afbeelding met tekst, grafische vormgeving, Graphics, Papierprodcut&#10;&#10;Automatisch gegenereerde beschrijving">
            <a:extLst>
              <a:ext uri="{FF2B5EF4-FFF2-40B4-BE49-F238E27FC236}">
                <a16:creationId xmlns:a16="http://schemas.microsoft.com/office/drawing/2014/main" id="{2526E895-26E9-AF34-4F0E-4318E62114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32" y="1000047"/>
            <a:ext cx="3865485" cy="3861619"/>
          </a:xfrm>
          <a:prstGeom prst="rect">
            <a:avLst/>
          </a:prstGeom>
        </p:spPr>
      </p:pic>
      <p:sp>
        <p:nvSpPr>
          <p:cNvPr id="8" name="Pijl links 7">
            <a:extLst>
              <a:ext uri="{FF2B5EF4-FFF2-40B4-BE49-F238E27FC236}">
                <a16:creationId xmlns:a16="http://schemas.microsoft.com/office/drawing/2014/main" id="{3DABA223-765A-D707-67E2-3771A28E1CCB}"/>
              </a:ext>
            </a:extLst>
          </p:cNvPr>
          <p:cNvSpPr/>
          <p:nvPr/>
        </p:nvSpPr>
        <p:spPr>
          <a:xfrm>
            <a:off x="7149778" y="4937262"/>
            <a:ext cx="978408" cy="484632"/>
          </a:xfrm>
          <a:prstGeom prst="righ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 rechts 8">
            <a:extLst>
              <a:ext uri="{FF2B5EF4-FFF2-40B4-BE49-F238E27FC236}">
                <a16:creationId xmlns:a16="http://schemas.microsoft.com/office/drawing/2014/main" id="{7D80F090-A655-13CB-63CC-FE23B361A367}"/>
              </a:ext>
            </a:extLst>
          </p:cNvPr>
          <p:cNvSpPr/>
          <p:nvPr/>
        </p:nvSpPr>
        <p:spPr>
          <a:xfrm>
            <a:off x="4058613" y="4937262"/>
            <a:ext cx="978408" cy="484632"/>
          </a:xfrm>
          <a:prstGeom prst="lef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F849C748-86EC-1FC0-F33E-B73AF5DA473A}"/>
              </a:ext>
            </a:extLst>
          </p:cNvPr>
          <p:cNvSpPr/>
          <p:nvPr/>
        </p:nvSpPr>
        <p:spPr>
          <a:xfrm flipV="1">
            <a:off x="3531466" y="3220278"/>
            <a:ext cx="5134271" cy="14082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D8497AD1-4C54-6202-9942-8EA33F096C26}"/>
              </a:ext>
            </a:extLst>
          </p:cNvPr>
          <p:cNvSpPr/>
          <p:nvPr/>
        </p:nvSpPr>
        <p:spPr>
          <a:xfrm rot="10800000" flipV="1">
            <a:off x="8717306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NEE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09D9CE9-5D2E-59F0-ECD5-210A5C66B4DB}"/>
              </a:ext>
            </a:extLst>
          </p:cNvPr>
          <p:cNvSpPr txBox="1"/>
          <p:nvPr/>
        </p:nvSpPr>
        <p:spPr>
          <a:xfrm>
            <a:off x="3875973" y="3660610"/>
            <a:ext cx="4422750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4"/>
                </a:solidFill>
              </a:rPr>
              <a:t>Ik vind het moeilijk om een aankoop uit te stellen.</a:t>
            </a:r>
          </a:p>
        </p:txBody>
      </p:sp>
      <p:grpSp>
        <p:nvGrpSpPr>
          <p:cNvPr id="18" name="Titel met tekstblok links">
            <a:extLst>
              <a:ext uri="{FF2B5EF4-FFF2-40B4-BE49-F238E27FC236}">
                <a16:creationId xmlns:a16="http://schemas.microsoft.com/office/drawing/2014/main" id="{C53DEAAB-AB38-CCB6-A70C-C50F3A2647D6}"/>
              </a:ext>
            </a:extLst>
          </p:cNvPr>
          <p:cNvGrpSpPr/>
          <p:nvPr/>
        </p:nvGrpSpPr>
        <p:grpSpPr>
          <a:xfrm>
            <a:off x="1269453" y="1299993"/>
            <a:ext cx="5109229" cy="1727642"/>
            <a:chOff x="1269453" y="2175890"/>
            <a:chExt cx="5109229" cy="1727642"/>
          </a:xfrm>
        </p:grpSpPr>
        <p:sp>
          <p:nvSpPr>
            <p:cNvPr id="19" name="Tekstblok">
              <a:extLst>
                <a:ext uri="{FF2B5EF4-FFF2-40B4-BE49-F238E27FC236}">
                  <a16:creationId xmlns:a16="http://schemas.microsoft.com/office/drawing/2014/main" id="{72915E91-899C-BA87-1338-8B0E261F5935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1162178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Gelden de volgende uitspraken voor jou? Ga links of rechts staan.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Blijf in het midden staan als je het niet zeker weet.</a:t>
              </a:r>
              <a:endParaRPr lang="nl-NL" sz="16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sp>
          <p:nvSpPr>
            <p:cNvPr id="20" name="Rectangle 102">
              <a:extLst>
                <a:ext uri="{FF2B5EF4-FFF2-40B4-BE49-F238E27FC236}">
                  <a16:creationId xmlns:a16="http://schemas.microsoft.com/office/drawing/2014/main" id="{0911A427-5A0B-330E-02A7-1C70D87E966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Gesprek over geld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104">
              <a:extLst>
                <a:ext uri="{FF2B5EF4-FFF2-40B4-BE49-F238E27FC236}">
                  <a16:creationId xmlns:a16="http://schemas.microsoft.com/office/drawing/2014/main" id="{600CDABC-F0A7-4972-2F96-14C48D54130B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22" name="Ovaal 7">
                <a:extLst>
                  <a:ext uri="{FF2B5EF4-FFF2-40B4-BE49-F238E27FC236}">
                    <a16:creationId xmlns:a16="http://schemas.microsoft.com/office/drawing/2014/main" id="{2A734063-B4E9-926F-13A6-3FA2B21E4202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Bliksemschicht met effen opvulling">
                <a:extLst>
                  <a:ext uri="{FF2B5EF4-FFF2-40B4-BE49-F238E27FC236}">
                    <a16:creationId xmlns:a16="http://schemas.microsoft.com/office/drawing/2014/main" id="{A8676289-9D1E-DA18-38AE-D0858AE7C6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3C69FD61-54DF-D4BB-E46F-A28D312053E5}"/>
              </a:ext>
            </a:extLst>
          </p:cNvPr>
          <p:cNvSpPr/>
          <p:nvPr/>
        </p:nvSpPr>
        <p:spPr>
          <a:xfrm rot="10800000" flipV="1">
            <a:off x="2594868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JA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CA9DD5DE-A299-8CD1-105D-283A4F10CC7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Geld en schulden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98D67C2A-5E06-A5C6-0DD3-8582D6283D9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63ED95F1-1714-D647-CDD3-ADFCBC1E45A4}"/>
              </a:ext>
            </a:extLst>
          </p:cNvPr>
          <p:cNvSpPr txBox="1"/>
          <p:nvPr/>
        </p:nvSpPr>
        <p:spPr>
          <a:xfrm>
            <a:off x="3666621" y="4202733"/>
            <a:ext cx="426720" cy="3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dirty="0">
                <a:solidFill>
                  <a:srgbClr val="000000"/>
                </a:solidFill>
              </a:rPr>
              <a:t>1/5</a:t>
            </a:r>
          </a:p>
        </p:txBody>
      </p:sp>
    </p:spTree>
    <p:extLst>
      <p:ext uri="{BB962C8B-B14F-4D97-AF65-F5344CB8AC3E}">
        <p14:creationId xmlns:p14="http://schemas.microsoft.com/office/powerpoint/2010/main" val="270061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Afbeelding met tekst, grafische vormgeving, Graphics, Papierprodcut&#10;&#10;Automatisch gegenereerde beschrijving">
            <a:extLst>
              <a:ext uri="{FF2B5EF4-FFF2-40B4-BE49-F238E27FC236}">
                <a16:creationId xmlns:a16="http://schemas.microsoft.com/office/drawing/2014/main" id="{2526E895-26E9-AF34-4F0E-4318E62114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32" y="1000047"/>
            <a:ext cx="3865485" cy="3861619"/>
          </a:xfrm>
          <a:prstGeom prst="rect">
            <a:avLst/>
          </a:prstGeom>
        </p:spPr>
      </p:pic>
      <p:sp>
        <p:nvSpPr>
          <p:cNvPr id="8" name="Pijl links 7">
            <a:extLst>
              <a:ext uri="{FF2B5EF4-FFF2-40B4-BE49-F238E27FC236}">
                <a16:creationId xmlns:a16="http://schemas.microsoft.com/office/drawing/2014/main" id="{3DABA223-765A-D707-67E2-3771A28E1CCB}"/>
              </a:ext>
            </a:extLst>
          </p:cNvPr>
          <p:cNvSpPr/>
          <p:nvPr/>
        </p:nvSpPr>
        <p:spPr>
          <a:xfrm>
            <a:off x="7149778" y="4937262"/>
            <a:ext cx="978408" cy="484632"/>
          </a:xfrm>
          <a:prstGeom prst="righ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/>
          </a:p>
        </p:txBody>
      </p:sp>
      <p:sp>
        <p:nvSpPr>
          <p:cNvPr id="9" name="Pijl rechts 8">
            <a:extLst>
              <a:ext uri="{FF2B5EF4-FFF2-40B4-BE49-F238E27FC236}">
                <a16:creationId xmlns:a16="http://schemas.microsoft.com/office/drawing/2014/main" id="{7D80F090-A655-13CB-63CC-FE23B361A367}"/>
              </a:ext>
            </a:extLst>
          </p:cNvPr>
          <p:cNvSpPr/>
          <p:nvPr/>
        </p:nvSpPr>
        <p:spPr>
          <a:xfrm>
            <a:off x="4058613" y="4937262"/>
            <a:ext cx="978408" cy="484632"/>
          </a:xfrm>
          <a:prstGeom prst="lef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F849C748-86EC-1FC0-F33E-B73AF5DA473A}"/>
              </a:ext>
            </a:extLst>
          </p:cNvPr>
          <p:cNvSpPr/>
          <p:nvPr/>
        </p:nvSpPr>
        <p:spPr>
          <a:xfrm flipV="1">
            <a:off x="3531466" y="3220278"/>
            <a:ext cx="5134271" cy="14082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D8497AD1-4C54-6202-9942-8EA33F096C26}"/>
              </a:ext>
            </a:extLst>
          </p:cNvPr>
          <p:cNvSpPr/>
          <p:nvPr/>
        </p:nvSpPr>
        <p:spPr>
          <a:xfrm rot="10800000" flipV="1">
            <a:off x="8717306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NEE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09D9CE9-5D2E-59F0-ECD5-210A5C66B4DB}"/>
              </a:ext>
            </a:extLst>
          </p:cNvPr>
          <p:cNvSpPr txBox="1"/>
          <p:nvPr/>
        </p:nvSpPr>
        <p:spPr>
          <a:xfrm>
            <a:off x="4239929" y="3660610"/>
            <a:ext cx="3694859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4"/>
                </a:solidFill>
              </a:rPr>
              <a:t>Ik leen weleens geld van of aan vrienden.</a:t>
            </a:r>
          </a:p>
        </p:txBody>
      </p:sp>
      <p:grpSp>
        <p:nvGrpSpPr>
          <p:cNvPr id="18" name="Titel met tekstblok links">
            <a:extLst>
              <a:ext uri="{FF2B5EF4-FFF2-40B4-BE49-F238E27FC236}">
                <a16:creationId xmlns:a16="http://schemas.microsoft.com/office/drawing/2014/main" id="{C53DEAAB-AB38-CCB6-A70C-C50F3A2647D6}"/>
              </a:ext>
            </a:extLst>
          </p:cNvPr>
          <p:cNvGrpSpPr/>
          <p:nvPr/>
        </p:nvGrpSpPr>
        <p:grpSpPr>
          <a:xfrm>
            <a:off x="1269453" y="1299993"/>
            <a:ext cx="5109229" cy="1358310"/>
            <a:chOff x="1269453" y="2175890"/>
            <a:chExt cx="5109229" cy="1358310"/>
          </a:xfrm>
        </p:grpSpPr>
        <p:sp>
          <p:nvSpPr>
            <p:cNvPr id="19" name="Tekstblok">
              <a:extLst>
                <a:ext uri="{FF2B5EF4-FFF2-40B4-BE49-F238E27FC236}">
                  <a16:creationId xmlns:a16="http://schemas.microsoft.com/office/drawing/2014/main" id="{72915E91-899C-BA87-1338-8B0E261F5935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Geldt de uitspraak voor jou? Ga links of rechts staan.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Blijf in het midden staan als je het niet zeker weet.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sp>
          <p:nvSpPr>
            <p:cNvPr id="20" name="Rectangle 102">
              <a:extLst>
                <a:ext uri="{FF2B5EF4-FFF2-40B4-BE49-F238E27FC236}">
                  <a16:creationId xmlns:a16="http://schemas.microsoft.com/office/drawing/2014/main" id="{0911A427-5A0B-330E-02A7-1C70D87E966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Gesprek over geld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104">
              <a:extLst>
                <a:ext uri="{FF2B5EF4-FFF2-40B4-BE49-F238E27FC236}">
                  <a16:creationId xmlns:a16="http://schemas.microsoft.com/office/drawing/2014/main" id="{600CDABC-F0A7-4972-2F96-14C48D54130B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22" name="Ovaal 7">
                <a:extLst>
                  <a:ext uri="{FF2B5EF4-FFF2-40B4-BE49-F238E27FC236}">
                    <a16:creationId xmlns:a16="http://schemas.microsoft.com/office/drawing/2014/main" id="{2A734063-B4E9-926F-13A6-3FA2B21E4202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Bliksemschicht met effen opvulling">
                <a:extLst>
                  <a:ext uri="{FF2B5EF4-FFF2-40B4-BE49-F238E27FC236}">
                    <a16:creationId xmlns:a16="http://schemas.microsoft.com/office/drawing/2014/main" id="{A8676289-9D1E-DA18-38AE-D0858AE7C6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3C69FD61-54DF-D4BB-E46F-A28D312053E5}"/>
              </a:ext>
            </a:extLst>
          </p:cNvPr>
          <p:cNvSpPr/>
          <p:nvPr/>
        </p:nvSpPr>
        <p:spPr>
          <a:xfrm rot="10800000" flipV="1">
            <a:off x="2594868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JA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CA9DD5DE-A299-8CD1-105D-283A4F10CC7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Geld en schulden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98D67C2A-5E06-A5C6-0DD3-8582D6283D9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9A30EFF-7E39-EBBE-9CA6-DDD024D2845C}"/>
              </a:ext>
            </a:extLst>
          </p:cNvPr>
          <p:cNvSpPr txBox="1"/>
          <p:nvPr/>
        </p:nvSpPr>
        <p:spPr>
          <a:xfrm>
            <a:off x="3666621" y="4202733"/>
            <a:ext cx="426720" cy="3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dirty="0">
                <a:solidFill>
                  <a:srgbClr val="000000"/>
                </a:solidFill>
              </a:rPr>
              <a:t>2/5</a:t>
            </a:r>
          </a:p>
        </p:txBody>
      </p:sp>
    </p:spTree>
    <p:extLst>
      <p:ext uri="{BB962C8B-B14F-4D97-AF65-F5344CB8AC3E}">
        <p14:creationId xmlns:p14="http://schemas.microsoft.com/office/powerpoint/2010/main" val="670988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Afbeelding met tekst, grafische vormgeving, Graphics, Papierprodcut&#10;&#10;Automatisch gegenereerde beschrijving">
            <a:extLst>
              <a:ext uri="{FF2B5EF4-FFF2-40B4-BE49-F238E27FC236}">
                <a16:creationId xmlns:a16="http://schemas.microsoft.com/office/drawing/2014/main" id="{2526E895-26E9-AF34-4F0E-4318E62114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32" y="1000047"/>
            <a:ext cx="3865485" cy="3861619"/>
          </a:xfrm>
          <a:prstGeom prst="rect">
            <a:avLst/>
          </a:prstGeom>
        </p:spPr>
      </p:pic>
      <p:sp>
        <p:nvSpPr>
          <p:cNvPr id="8" name="Pijl links 7">
            <a:extLst>
              <a:ext uri="{FF2B5EF4-FFF2-40B4-BE49-F238E27FC236}">
                <a16:creationId xmlns:a16="http://schemas.microsoft.com/office/drawing/2014/main" id="{3DABA223-765A-D707-67E2-3771A28E1CCB}"/>
              </a:ext>
            </a:extLst>
          </p:cNvPr>
          <p:cNvSpPr/>
          <p:nvPr/>
        </p:nvSpPr>
        <p:spPr>
          <a:xfrm>
            <a:off x="7149778" y="4937262"/>
            <a:ext cx="978408" cy="484632"/>
          </a:xfrm>
          <a:prstGeom prst="righ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/>
          </a:p>
        </p:txBody>
      </p:sp>
      <p:sp>
        <p:nvSpPr>
          <p:cNvPr id="9" name="Pijl rechts 8">
            <a:extLst>
              <a:ext uri="{FF2B5EF4-FFF2-40B4-BE49-F238E27FC236}">
                <a16:creationId xmlns:a16="http://schemas.microsoft.com/office/drawing/2014/main" id="{7D80F090-A655-13CB-63CC-FE23B361A367}"/>
              </a:ext>
            </a:extLst>
          </p:cNvPr>
          <p:cNvSpPr/>
          <p:nvPr/>
        </p:nvSpPr>
        <p:spPr>
          <a:xfrm>
            <a:off x="4058613" y="4937262"/>
            <a:ext cx="978408" cy="484632"/>
          </a:xfrm>
          <a:prstGeom prst="lef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F849C748-86EC-1FC0-F33E-B73AF5DA473A}"/>
              </a:ext>
            </a:extLst>
          </p:cNvPr>
          <p:cNvSpPr/>
          <p:nvPr/>
        </p:nvSpPr>
        <p:spPr>
          <a:xfrm flipV="1">
            <a:off x="3531466" y="3220278"/>
            <a:ext cx="5134271" cy="14082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D8497AD1-4C54-6202-9942-8EA33F096C26}"/>
              </a:ext>
            </a:extLst>
          </p:cNvPr>
          <p:cNvSpPr/>
          <p:nvPr/>
        </p:nvSpPr>
        <p:spPr>
          <a:xfrm rot="10800000" flipV="1">
            <a:off x="8717306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NEE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09D9CE9-5D2E-59F0-ECD5-210A5C66B4DB}"/>
              </a:ext>
            </a:extLst>
          </p:cNvPr>
          <p:cNvSpPr txBox="1"/>
          <p:nvPr/>
        </p:nvSpPr>
        <p:spPr>
          <a:xfrm>
            <a:off x="4614989" y="3509942"/>
            <a:ext cx="2944717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4"/>
                </a:solidFill>
              </a:rPr>
              <a:t>Ik doe elk jaar belastingaangifte.</a:t>
            </a:r>
          </a:p>
        </p:txBody>
      </p:sp>
      <p:grpSp>
        <p:nvGrpSpPr>
          <p:cNvPr id="18" name="Titel met tekstblok links">
            <a:extLst>
              <a:ext uri="{FF2B5EF4-FFF2-40B4-BE49-F238E27FC236}">
                <a16:creationId xmlns:a16="http://schemas.microsoft.com/office/drawing/2014/main" id="{C53DEAAB-AB38-CCB6-A70C-C50F3A2647D6}"/>
              </a:ext>
            </a:extLst>
          </p:cNvPr>
          <p:cNvGrpSpPr/>
          <p:nvPr/>
        </p:nvGrpSpPr>
        <p:grpSpPr>
          <a:xfrm>
            <a:off x="1269453" y="1299993"/>
            <a:ext cx="5109229" cy="1358310"/>
            <a:chOff x="1269453" y="2175890"/>
            <a:chExt cx="5109229" cy="1358310"/>
          </a:xfrm>
        </p:grpSpPr>
        <p:sp>
          <p:nvSpPr>
            <p:cNvPr id="19" name="Tekstblok">
              <a:extLst>
                <a:ext uri="{FF2B5EF4-FFF2-40B4-BE49-F238E27FC236}">
                  <a16:creationId xmlns:a16="http://schemas.microsoft.com/office/drawing/2014/main" id="{72915E91-899C-BA87-1338-8B0E261F5935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Geldt de uitspraak voor jou? Ga links of rechts staan.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Blijf in het midden staan als je het niet zeker weet.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sp>
          <p:nvSpPr>
            <p:cNvPr id="20" name="Rectangle 102">
              <a:extLst>
                <a:ext uri="{FF2B5EF4-FFF2-40B4-BE49-F238E27FC236}">
                  <a16:creationId xmlns:a16="http://schemas.microsoft.com/office/drawing/2014/main" id="{0911A427-5A0B-330E-02A7-1C70D87E966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Gesprek over geld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104">
              <a:extLst>
                <a:ext uri="{FF2B5EF4-FFF2-40B4-BE49-F238E27FC236}">
                  <a16:creationId xmlns:a16="http://schemas.microsoft.com/office/drawing/2014/main" id="{600CDABC-F0A7-4972-2F96-14C48D54130B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22" name="Ovaal 7">
                <a:extLst>
                  <a:ext uri="{FF2B5EF4-FFF2-40B4-BE49-F238E27FC236}">
                    <a16:creationId xmlns:a16="http://schemas.microsoft.com/office/drawing/2014/main" id="{2A734063-B4E9-926F-13A6-3FA2B21E4202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Bliksemschicht met effen opvulling">
                <a:extLst>
                  <a:ext uri="{FF2B5EF4-FFF2-40B4-BE49-F238E27FC236}">
                    <a16:creationId xmlns:a16="http://schemas.microsoft.com/office/drawing/2014/main" id="{A8676289-9D1E-DA18-38AE-D0858AE7C6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3C69FD61-54DF-D4BB-E46F-A28D312053E5}"/>
              </a:ext>
            </a:extLst>
          </p:cNvPr>
          <p:cNvSpPr/>
          <p:nvPr/>
        </p:nvSpPr>
        <p:spPr>
          <a:xfrm rot="10800000" flipV="1">
            <a:off x="2594868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JA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CA9DD5DE-A299-8CD1-105D-283A4F10CC7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Geld en schulden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98D67C2A-5E06-A5C6-0DD3-8582D6283D9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0ABC575-43A4-16BF-BB94-3088A8D6EF98}"/>
              </a:ext>
            </a:extLst>
          </p:cNvPr>
          <p:cNvSpPr txBox="1"/>
          <p:nvPr/>
        </p:nvSpPr>
        <p:spPr>
          <a:xfrm>
            <a:off x="4163257" y="3918317"/>
            <a:ext cx="3865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rgbClr val="000000"/>
                </a:solidFill>
              </a:rPr>
              <a:t>Wist je dat je kans maakt op korting en andere extraatjes bij het doen van je belastingaangifte?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17FB4AE-9B02-A7AD-A47C-F7ACEB1EE705}"/>
              </a:ext>
            </a:extLst>
          </p:cNvPr>
          <p:cNvSpPr txBox="1"/>
          <p:nvPr/>
        </p:nvSpPr>
        <p:spPr>
          <a:xfrm>
            <a:off x="3666621" y="4202733"/>
            <a:ext cx="426720" cy="3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dirty="0">
                <a:solidFill>
                  <a:srgbClr val="000000"/>
                </a:solidFill>
              </a:rPr>
              <a:t>3/5</a:t>
            </a:r>
          </a:p>
        </p:txBody>
      </p:sp>
    </p:spTree>
    <p:extLst>
      <p:ext uri="{BB962C8B-B14F-4D97-AF65-F5344CB8AC3E}">
        <p14:creationId xmlns:p14="http://schemas.microsoft.com/office/powerpoint/2010/main" val="238144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Afbeelding met tekst, grafische vormgeving, Graphics, Papierprodcut&#10;&#10;Automatisch gegenereerde beschrijving">
            <a:extLst>
              <a:ext uri="{FF2B5EF4-FFF2-40B4-BE49-F238E27FC236}">
                <a16:creationId xmlns:a16="http://schemas.microsoft.com/office/drawing/2014/main" id="{2526E895-26E9-AF34-4F0E-4318E62114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32" y="1000047"/>
            <a:ext cx="3865485" cy="3861619"/>
          </a:xfrm>
          <a:prstGeom prst="rect">
            <a:avLst/>
          </a:prstGeom>
        </p:spPr>
      </p:pic>
      <p:sp>
        <p:nvSpPr>
          <p:cNvPr id="8" name="Pijl links 7">
            <a:extLst>
              <a:ext uri="{FF2B5EF4-FFF2-40B4-BE49-F238E27FC236}">
                <a16:creationId xmlns:a16="http://schemas.microsoft.com/office/drawing/2014/main" id="{3DABA223-765A-D707-67E2-3771A28E1CCB}"/>
              </a:ext>
            </a:extLst>
          </p:cNvPr>
          <p:cNvSpPr/>
          <p:nvPr/>
        </p:nvSpPr>
        <p:spPr>
          <a:xfrm>
            <a:off x="7149778" y="4937262"/>
            <a:ext cx="978408" cy="484632"/>
          </a:xfrm>
          <a:prstGeom prst="righ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/>
          </a:p>
        </p:txBody>
      </p:sp>
      <p:sp>
        <p:nvSpPr>
          <p:cNvPr id="9" name="Pijl rechts 8">
            <a:extLst>
              <a:ext uri="{FF2B5EF4-FFF2-40B4-BE49-F238E27FC236}">
                <a16:creationId xmlns:a16="http://schemas.microsoft.com/office/drawing/2014/main" id="{7D80F090-A655-13CB-63CC-FE23B361A367}"/>
              </a:ext>
            </a:extLst>
          </p:cNvPr>
          <p:cNvSpPr/>
          <p:nvPr/>
        </p:nvSpPr>
        <p:spPr>
          <a:xfrm>
            <a:off x="4058613" y="4937262"/>
            <a:ext cx="978408" cy="484632"/>
          </a:xfrm>
          <a:prstGeom prst="lef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F849C748-86EC-1FC0-F33E-B73AF5DA473A}"/>
              </a:ext>
            </a:extLst>
          </p:cNvPr>
          <p:cNvSpPr/>
          <p:nvPr/>
        </p:nvSpPr>
        <p:spPr>
          <a:xfrm flipV="1">
            <a:off x="3531466" y="3220278"/>
            <a:ext cx="5134271" cy="14082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D8497AD1-4C54-6202-9942-8EA33F096C26}"/>
              </a:ext>
            </a:extLst>
          </p:cNvPr>
          <p:cNvSpPr/>
          <p:nvPr/>
        </p:nvSpPr>
        <p:spPr>
          <a:xfrm rot="10800000" flipV="1">
            <a:off x="8717306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NEE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09D9CE9-5D2E-59F0-ECD5-210A5C66B4DB}"/>
              </a:ext>
            </a:extLst>
          </p:cNvPr>
          <p:cNvSpPr txBox="1"/>
          <p:nvPr/>
        </p:nvSpPr>
        <p:spPr>
          <a:xfrm>
            <a:off x="4189646" y="3527971"/>
            <a:ext cx="3812708" cy="792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4"/>
                </a:solidFill>
              </a:rPr>
              <a:t>Ik koop liever iets op afbetaling dan dat ik er eerst voor moet sparen.</a:t>
            </a:r>
          </a:p>
        </p:txBody>
      </p:sp>
      <p:grpSp>
        <p:nvGrpSpPr>
          <p:cNvPr id="18" name="Titel met tekstblok links">
            <a:extLst>
              <a:ext uri="{FF2B5EF4-FFF2-40B4-BE49-F238E27FC236}">
                <a16:creationId xmlns:a16="http://schemas.microsoft.com/office/drawing/2014/main" id="{C53DEAAB-AB38-CCB6-A70C-C50F3A2647D6}"/>
              </a:ext>
            </a:extLst>
          </p:cNvPr>
          <p:cNvGrpSpPr/>
          <p:nvPr/>
        </p:nvGrpSpPr>
        <p:grpSpPr>
          <a:xfrm>
            <a:off x="1269453" y="1299993"/>
            <a:ext cx="5109229" cy="1358310"/>
            <a:chOff x="1269453" y="2175890"/>
            <a:chExt cx="5109229" cy="1358310"/>
          </a:xfrm>
        </p:grpSpPr>
        <p:sp>
          <p:nvSpPr>
            <p:cNvPr id="19" name="Tekstblok">
              <a:extLst>
                <a:ext uri="{FF2B5EF4-FFF2-40B4-BE49-F238E27FC236}">
                  <a16:creationId xmlns:a16="http://schemas.microsoft.com/office/drawing/2014/main" id="{72915E91-899C-BA87-1338-8B0E261F5935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Geldt de uitspraak voor jou? Ga links of rechts staan.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Blijf in het midden staan als je het niet zeker weet.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sp>
          <p:nvSpPr>
            <p:cNvPr id="20" name="Rectangle 102">
              <a:extLst>
                <a:ext uri="{FF2B5EF4-FFF2-40B4-BE49-F238E27FC236}">
                  <a16:creationId xmlns:a16="http://schemas.microsoft.com/office/drawing/2014/main" id="{0911A427-5A0B-330E-02A7-1C70D87E966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Gesprek over geld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104">
              <a:extLst>
                <a:ext uri="{FF2B5EF4-FFF2-40B4-BE49-F238E27FC236}">
                  <a16:creationId xmlns:a16="http://schemas.microsoft.com/office/drawing/2014/main" id="{600CDABC-F0A7-4972-2F96-14C48D54130B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22" name="Ovaal 7">
                <a:extLst>
                  <a:ext uri="{FF2B5EF4-FFF2-40B4-BE49-F238E27FC236}">
                    <a16:creationId xmlns:a16="http://schemas.microsoft.com/office/drawing/2014/main" id="{2A734063-B4E9-926F-13A6-3FA2B21E4202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Bliksemschicht met effen opvulling">
                <a:extLst>
                  <a:ext uri="{FF2B5EF4-FFF2-40B4-BE49-F238E27FC236}">
                    <a16:creationId xmlns:a16="http://schemas.microsoft.com/office/drawing/2014/main" id="{A8676289-9D1E-DA18-38AE-D0858AE7C6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3C69FD61-54DF-D4BB-E46F-A28D312053E5}"/>
              </a:ext>
            </a:extLst>
          </p:cNvPr>
          <p:cNvSpPr/>
          <p:nvPr/>
        </p:nvSpPr>
        <p:spPr>
          <a:xfrm rot="10800000" flipV="1">
            <a:off x="2594868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JA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CA9DD5DE-A299-8CD1-105D-283A4F10CC7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Geld en schulden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98D67C2A-5E06-A5C6-0DD3-8582D6283D9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7407319-3FEB-425F-07B3-70F4A3BE72C3}"/>
              </a:ext>
            </a:extLst>
          </p:cNvPr>
          <p:cNvSpPr txBox="1"/>
          <p:nvPr/>
        </p:nvSpPr>
        <p:spPr>
          <a:xfrm>
            <a:off x="3666621" y="4202733"/>
            <a:ext cx="426720" cy="3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dirty="0">
                <a:solidFill>
                  <a:srgbClr val="000000"/>
                </a:solidFill>
              </a:rPr>
              <a:t>4/5</a:t>
            </a:r>
          </a:p>
        </p:txBody>
      </p:sp>
    </p:spTree>
    <p:extLst>
      <p:ext uri="{BB962C8B-B14F-4D97-AF65-F5344CB8AC3E}">
        <p14:creationId xmlns:p14="http://schemas.microsoft.com/office/powerpoint/2010/main" val="2395386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 descr="Afbeelding met tekst, grafische vormgeving, Graphics, Papierprodcut&#10;&#10;Automatisch gegenereerde beschrijving">
            <a:extLst>
              <a:ext uri="{FF2B5EF4-FFF2-40B4-BE49-F238E27FC236}">
                <a16:creationId xmlns:a16="http://schemas.microsoft.com/office/drawing/2014/main" id="{2526E895-26E9-AF34-4F0E-4318E62114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432" y="1000047"/>
            <a:ext cx="3865485" cy="3861619"/>
          </a:xfrm>
          <a:prstGeom prst="rect">
            <a:avLst/>
          </a:prstGeom>
        </p:spPr>
      </p:pic>
      <p:sp>
        <p:nvSpPr>
          <p:cNvPr id="8" name="Pijl links 7">
            <a:extLst>
              <a:ext uri="{FF2B5EF4-FFF2-40B4-BE49-F238E27FC236}">
                <a16:creationId xmlns:a16="http://schemas.microsoft.com/office/drawing/2014/main" id="{3DABA223-765A-D707-67E2-3771A28E1CCB}"/>
              </a:ext>
            </a:extLst>
          </p:cNvPr>
          <p:cNvSpPr/>
          <p:nvPr/>
        </p:nvSpPr>
        <p:spPr>
          <a:xfrm>
            <a:off x="7149778" y="4937262"/>
            <a:ext cx="978408" cy="484632"/>
          </a:xfrm>
          <a:prstGeom prst="righ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/>
          </a:p>
        </p:txBody>
      </p:sp>
      <p:sp>
        <p:nvSpPr>
          <p:cNvPr id="9" name="Pijl rechts 8">
            <a:extLst>
              <a:ext uri="{FF2B5EF4-FFF2-40B4-BE49-F238E27FC236}">
                <a16:creationId xmlns:a16="http://schemas.microsoft.com/office/drawing/2014/main" id="{7D80F090-A655-13CB-63CC-FE23B361A367}"/>
              </a:ext>
            </a:extLst>
          </p:cNvPr>
          <p:cNvSpPr/>
          <p:nvPr/>
        </p:nvSpPr>
        <p:spPr>
          <a:xfrm>
            <a:off x="4058613" y="4937262"/>
            <a:ext cx="978408" cy="484632"/>
          </a:xfrm>
          <a:prstGeom prst="leftArrow">
            <a:avLst/>
          </a:prstGeom>
          <a:solidFill>
            <a:schemeClr val="accent4"/>
          </a:solidFill>
          <a:ln w="2540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F849C748-86EC-1FC0-F33E-B73AF5DA473A}"/>
              </a:ext>
            </a:extLst>
          </p:cNvPr>
          <p:cNvSpPr/>
          <p:nvPr/>
        </p:nvSpPr>
        <p:spPr>
          <a:xfrm flipV="1">
            <a:off x="3531466" y="3220278"/>
            <a:ext cx="5134271" cy="14082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D8497AD1-4C54-6202-9942-8EA33F096C26}"/>
              </a:ext>
            </a:extLst>
          </p:cNvPr>
          <p:cNvSpPr/>
          <p:nvPr/>
        </p:nvSpPr>
        <p:spPr>
          <a:xfrm rot="10800000" flipV="1">
            <a:off x="8717306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NEE</a:t>
            </a:r>
          </a:p>
        </p:txBody>
      </p:sp>
      <p:grpSp>
        <p:nvGrpSpPr>
          <p:cNvPr id="18" name="Titel met tekstblok links">
            <a:extLst>
              <a:ext uri="{FF2B5EF4-FFF2-40B4-BE49-F238E27FC236}">
                <a16:creationId xmlns:a16="http://schemas.microsoft.com/office/drawing/2014/main" id="{C53DEAAB-AB38-CCB6-A70C-C50F3A2647D6}"/>
              </a:ext>
            </a:extLst>
          </p:cNvPr>
          <p:cNvGrpSpPr/>
          <p:nvPr/>
        </p:nvGrpSpPr>
        <p:grpSpPr>
          <a:xfrm>
            <a:off x="1269453" y="1299993"/>
            <a:ext cx="5109229" cy="1358310"/>
            <a:chOff x="1269453" y="2175890"/>
            <a:chExt cx="5109229" cy="1358310"/>
          </a:xfrm>
        </p:grpSpPr>
        <p:sp>
          <p:nvSpPr>
            <p:cNvPr id="19" name="Tekstblok">
              <a:extLst>
                <a:ext uri="{FF2B5EF4-FFF2-40B4-BE49-F238E27FC236}">
                  <a16:creationId xmlns:a16="http://schemas.microsoft.com/office/drawing/2014/main" id="{72915E91-899C-BA87-1338-8B0E261F5935}"/>
                </a:ext>
              </a:extLst>
            </p:cNvPr>
            <p:cNvSpPr txBox="1"/>
            <p:nvPr/>
          </p:nvSpPr>
          <p:spPr>
            <a:xfrm>
              <a:off x="1269453" y="2741354"/>
              <a:ext cx="4439359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Geldt de uitspraak voor jou? Ga links of rechts staan.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Blijf in het midden staan als je het niet zeker weet.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sp>
          <p:nvSpPr>
            <p:cNvPr id="20" name="Rectangle 102">
              <a:extLst>
                <a:ext uri="{FF2B5EF4-FFF2-40B4-BE49-F238E27FC236}">
                  <a16:creationId xmlns:a16="http://schemas.microsoft.com/office/drawing/2014/main" id="{0911A427-5A0B-330E-02A7-1C70D87E966F}"/>
                </a:ext>
              </a:extLst>
            </p:cNvPr>
            <p:cNvSpPr/>
            <p:nvPr/>
          </p:nvSpPr>
          <p:spPr>
            <a:xfrm>
              <a:off x="1269454" y="2274960"/>
              <a:ext cx="48178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Gesprek over geld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Group 104">
              <a:extLst>
                <a:ext uri="{FF2B5EF4-FFF2-40B4-BE49-F238E27FC236}">
                  <a16:creationId xmlns:a16="http://schemas.microsoft.com/office/drawing/2014/main" id="{600CDABC-F0A7-4972-2F96-14C48D54130B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22" name="Ovaal 7">
                <a:extLst>
                  <a:ext uri="{FF2B5EF4-FFF2-40B4-BE49-F238E27FC236}">
                    <a16:creationId xmlns:a16="http://schemas.microsoft.com/office/drawing/2014/main" id="{2A734063-B4E9-926F-13A6-3FA2B21E4202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23" name="Graphic 22" descr="Bliksemschicht met effen opvulling">
                <a:extLst>
                  <a:ext uri="{FF2B5EF4-FFF2-40B4-BE49-F238E27FC236}">
                    <a16:creationId xmlns:a16="http://schemas.microsoft.com/office/drawing/2014/main" id="{A8676289-9D1E-DA18-38AE-D0858AE7C6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25" name="Afgeronde rechthoek 24">
            <a:extLst>
              <a:ext uri="{FF2B5EF4-FFF2-40B4-BE49-F238E27FC236}">
                <a16:creationId xmlns:a16="http://schemas.microsoft.com/office/drawing/2014/main" id="{3C69FD61-54DF-D4BB-E46F-A28D312053E5}"/>
              </a:ext>
            </a:extLst>
          </p:cNvPr>
          <p:cNvSpPr/>
          <p:nvPr/>
        </p:nvSpPr>
        <p:spPr>
          <a:xfrm rot="10800000" flipV="1">
            <a:off x="2594868" y="5360471"/>
            <a:ext cx="874625" cy="484632"/>
          </a:xfrm>
          <a:prstGeom prst="roundRect">
            <a:avLst/>
          </a:prstGeom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b="1" dirty="0">
                <a:solidFill>
                  <a:schemeClr val="accent4"/>
                </a:solidFill>
              </a:rPr>
              <a:t>JA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CA9DD5DE-A299-8CD1-105D-283A4F10CC74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Geld en schulden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98D67C2A-5E06-A5C6-0DD3-8582D6283D9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90302D0-556A-DD43-2AFB-2332A9A7AE80}"/>
              </a:ext>
            </a:extLst>
          </p:cNvPr>
          <p:cNvSpPr txBox="1"/>
          <p:nvPr/>
        </p:nvSpPr>
        <p:spPr>
          <a:xfrm>
            <a:off x="4728835" y="3500880"/>
            <a:ext cx="2717026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4"/>
                </a:solidFill>
              </a:rPr>
              <a:t>Ik heb weleens stress om geld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4CFF13C-227D-B188-D277-F54B9960E9BB}"/>
              </a:ext>
            </a:extLst>
          </p:cNvPr>
          <p:cNvSpPr txBox="1"/>
          <p:nvPr/>
        </p:nvSpPr>
        <p:spPr>
          <a:xfrm>
            <a:off x="4309796" y="3924394"/>
            <a:ext cx="35724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00" dirty="0">
                <a:solidFill>
                  <a:srgbClr val="000000"/>
                </a:solidFill>
              </a:rPr>
              <a:t>Wist je dat bijna de helft van de jongeren van 16 en 17 jaar regelmatig stress om geld heeft?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805D621-BCDA-29A6-8E3D-C276E4A00C50}"/>
              </a:ext>
            </a:extLst>
          </p:cNvPr>
          <p:cNvSpPr txBox="1"/>
          <p:nvPr/>
        </p:nvSpPr>
        <p:spPr>
          <a:xfrm>
            <a:off x="3666621" y="4202733"/>
            <a:ext cx="426720" cy="361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dirty="0">
                <a:solidFill>
                  <a:srgbClr val="000000"/>
                </a:solidFill>
              </a:rPr>
              <a:t>5/5</a:t>
            </a:r>
          </a:p>
        </p:txBody>
      </p:sp>
    </p:spTree>
    <p:extLst>
      <p:ext uri="{BB962C8B-B14F-4D97-AF65-F5344CB8AC3E}">
        <p14:creationId xmlns:p14="http://schemas.microsoft.com/office/powerpoint/2010/main" val="3218235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97081EE3-B695-1DB1-1255-96151AC70B2F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A3D35F6-8449-152D-9AF0-CB97DD9F8BF1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Prioriteiten stellen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11" name="Klok">
            <a:extLst>
              <a:ext uri="{FF2B5EF4-FFF2-40B4-BE49-F238E27FC236}">
                <a16:creationId xmlns:a16="http://schemas.microsoft.com/office/drawing/2014/main" id="{C62A24CF-C31A-F1A1-67CC-1E27AD7F7799}"/>
              </a:ext>
            </a:extLst>
          </p:cNvPr>
          <p:cNvGrpSpPr/>
          <p:nvPr/>
        </p:nvGrpSpPr>
        <p:grpSpPr>
          <a:xfrm>
            <a:off x="1403717" y="2161713"/>
            <a:ext cx="3549600" cy="3584216"/>
            <a:chOff x="7476107" y="411781"/>
            <a:chExt cx="3549600" cy="3584216"/>
          </a:xfrm>
          <a:solidFill>
            <a:schemeClr val="accent4">
              <a:alpha val="99000"/>
            </a:schemeClr>
          </a:solidFill>
        </p:grpSpPr>
        <p:sp>
          <p:nvSpPr>
            <p:cNvPr id="12" name="Oval 16">
              <a:extLst>
                <a:ext uri="{FF2B5EF4-FFF2-40B4-BE49-F238E27FC236}">
                  <a16:creationId xmlns:a16="http://schemas.microsoft.com/office/drawing/2014/main" id="{9645D381-64A9-8D4C-97EC-6E3351CCDC33}"/>
                </a:ext>
              </a:extLst>
            </p:cNvPr>
            <p:cNvSpPr/>
            <p:nvPr/>
          </p:nvSpPr>
          <p:spPr>
            <a:xfrm>
              <a:off x="7476107" y="445275"/>
              <a:ext cx="3549600" cy="3550722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/>
            </a:p>
          </p:txBody>
        </p:sp>
        <p:sp>
          <p:nvSpPr>
            <p:cNvPr id="13" name="TextBox 18">
              <a:extLst>
                <a:ext uri="{FF2B5EF4-FFF2-40B4-BE49-F238E27FC236}">
                  <a16:creationId xmlns:a16="http://schemas.microsoft.com/office/drawing/2014/main" id="{23F766F7-AD06-873D-A740-744ADFEC7FF8}"/>
                </a:ext>
              </a:extLst>
            </p:cNvPr>
            <p:cNvSpPr txBox="1"/>
            <p:nvPr/>
          </p:nvSpPr>
          <p:spPr>
            <a:xfrm>
              <a:off x="8865687" y="411781"/>
              <a:ext cx="771365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chemeClr val="bg1"/>
                  </a:solidFill>
                </a:rPr>
                <a:t>3 min.</a:t>
              </a:r>
            </a:p>
          </p:txBody>
        </p:sp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27F912A6-DEC5-5396-CCB2-AD74E27A1319}"/>
                </a:ext>
              </a:extLst>
            </p:cNvPr>
            <p:cNvSpPr txBox="1"/>
            <p:nvPr/>
          </p:nvSpPr>
          <p:spPr>
            <a:xfrm>
              <a:off x="10136340" y="2651268"/>
              <a:ext cx="771365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chemeClr val="bg1"/>
                  </a:solidFill>
                </a:rPr>
                <a:t>1 min.</a:t>
              </a:r>
            </a:p>
          </p:txBody>
        </p:sp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BA1DCBEA-6D9E-9B17-11C4-C1063397D126}"/>
                </a:ext>
              </a:extLst>
            </p:cNvPr>
            <p:cNvSpPr txBox="1"/>
            <p:nvPr/>
          </p:nvSpPr>
          <p:spPr>
            <a:xfrm>
              <a:off x="7617767" y="2651268"/>
              <a:ext cx="771365" cy="369331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chemeClr val="bg1"/>
                  </a:solidFill>
                </a:rPr>
                <a:t>2 min.</a:t>
              </a:r>
            </a:p>
          </p:txBody>
        </p:sp>
      </p:grpSp>
      <p:grpSp>
        <p:nvGrpSpPr>
          <p:cNvPr id="16" name="Wijzer">
            <a:extLst>
              <a:ext uri="{FF2B5EF4-FFF2-40B4-BE49-F238E27FC236}">
                <a16:creationId xmlns:a16="http://schemas.microsoft.com/office/drawing/2014/main" id="{80062E6A-0072-786A-F2A3-0DDE65BD9A72}"/>
              </a:ext>
            </a:extLst>
          </p:cNvPr>
          <p:cNvGrpSpPr/>
          <p:nvPr/>
        </p:nvGrpSpPr>
        <p:grpSpPr>
          <a:xfrm>
            <a:off x="3032153" y="2587684"/>
            <a:ext cx="292728" cy="2765768"/>
            <a:chOff x="10932813" y="252309"/>
            <a:chExt cx="292728" cy="2765768"/>
          </a:xfrm>
        </p:grpSpPr>
        <p:sp>
          <p:nvSpPr>
            <p:cNvPr id="17" name="Rounded Rectangle 23">
              <a:extLst>
                <a:ext uri="{FF2B5EF4-FFF2-40B4-BE49-F238E27FC236}">
                  <a16:creationId xmlns:a16="http://schemas.microsoft.com/office/drawing/2014/main" id="{3C326970-E867-7FB3-2698-E2D2054877BC}"/>
                </a:ext>
              </a:extLst>
            </p:cNvPr>
            <p:cNvSpPr/>
            <p:nvPr/>
          </p:nvSpPr>
          <p:spPr>
            <a:xfrm>
              <a:off x="11034944" y="252309"/>
              <a:ext cx="88467" cy="136728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solidFill>
                <a:schemeClr val="accent3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/>
            </a:p>
          </p:txBody>
        </p:sp>
        <p:sp>
          <p:nvSpPr>
            <p:cNvPr id="18" name="Rectangle 24">
              <a:extLst>
                <a:ext uri="{FF2B5EF4-FFF2-40B4-BE49-F238E27FC236}">
                  <a16:creationId xmlns:a16="http://schemas.microsoft.com/office/drawing/2014/main" id="{43E53E6D-E6F8-CA37-6086-1F32B1F24D0F}"/>
                </a:ext>
              </a:extLst>
            </p:cNvPr>
            <p:cNvSpPr/>
            <p:nvPr/>
          </p:nvSpPr>
          <p:spPr>
            <a:xfrm>
              <a:off x="10932813" y="1650793"/>
              <a:ext cx="292728" cy="13672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9" name="Play buton">
            <a:extLst>
              <a:ext uri="{FF2B5EF4-FFF2-40B4-BE49-F238E27FC236}">
                <a16:creationId xmlns:a16="http://schemas.microsoft.com/office/drawing/2014/main" id="{F7E98E94-D255-8465-53BB-E732C964AE88}"/>
              </a:ext>
            </a:extLst>
          </p:cNvPr>
          <p:cNvGrpSpPr/>
          <p:nvPr/>
        </p:nvGrpSpPr>
        <p:grpSpPr>
          <a:xfrm>
            <a:off x="2908061" y="3705580"/>
            <a:ext cx="540912" cy="529976"/>
            <a:chOff x="8980451" y="1955648"/>
            <a:chExt cx="540912" cy="529976"/>
          </a:xfrm>
        </p:grpSpPr>
        <p:sp>
          <p:nvSpPr>
            <p:cNvPr id="20" name="Oval 26">
              <a:extLst>
                <a:ext uri="{FF2B5EF4-FFF2-40B4-BE49-F238E27FC236}">
                  <a16:creationId xmlns:a16="http://schemas.microsoft.com/office/drawing/2014/main" id="{E5A894B7-18ED-38C3-E985-0CB521605D43}"/>
                </a:ext>
              </a:extLst>
            </p:cNvPr>
            <p:cNvSpPr/>
            <p:nvPr/>
          </p:nvSpPr>
          <p:spPr>
            <a:xfrm>
              <a:off x="8980451" y="1955648"/>
              <a:ext cx="540912" cy="52997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1" name="Triangle 27">
              <a:extLst>
                <a:ext uri="{FF2B5EF4-FFF2-40B4-BE49-F238E27FC236}">
                  <a16:creationId xmlns:a16="http://schemas.microsoft.com/office/drawing/2014/main" id="{705838BE-A72F-B191-79D5-AB1898BFFB5D}"/>
                </a:ext>
              </a:extLst>
            </p:cNvPr>
            <p:cNvSpPr/>
            <p:nvPr/>
          </p:nvSpPr>
          <p:spPr>
            <a:xfrm rot="5400000">
              <a:off x="9145239" y="2138362"/>
              <a:ext cx="238837" cy="164549"/>
            </a:xfrm>
            <a:prstGeom prst="triangle">
              <a:avLst/>
            </a:prstGeom>
            <a:solidFill>
              <a:schemeClr val="accent3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28" name="Titel met tekstblok rechts">
            <a:extLst>
              <a:ext uri="{FF2B5EF4-FFF2-40B4-BE49-F238E27FC236}">
                <a16:creationId xmlns:a16="http://schemas.microsoft.com/office/drawing/2014/main" id="{E6E99EBF-D69A-443E-92C4-4985CC03E17F}"/>
              </a:ext>
            </a:extLst>
          </p:cNvPr>
          <p:cNvGrpSpPr/>
          <p:nvPr/>
        </p:nvGrpSpPr>
        <p:grpSpPr>
          <a:xfrm>
            <a:off x="5814782" y="652087"/>
            <a:ext cx="6013149" cy="1366261"/>
            <a:chOff x="5814782" y="800202"/>
            <a:chExt cx="6013149" cy="1366261"/>
          </a:xfrm>
        </p:grpSpPr>
        <p:sp>
          <p:nvSpPr>
            <p:cNvPr id="29" name="Rectangle 109">
              <a:extLst>
                <a:ext uri="{FF2B5EF4-FFF2-40B4-BE49-F238E27FC236}">
                  <a16:creationId xmlns:a16="http://schemas.microsoft.com/office/drawing/2014/main" id="{56D94B7E-2F93-394A-B34F-8C6C321AC2A5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Inzicht geeft uitzicht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106">
              <a:extLst>
                <a:ext uri="{FF2B5EF4-FFF2-40B4-BE49-F238E27FC236}">
                  <a16:creationId xmlns:a16="http://schemas.microsoft.com/office/drawing/2014/main" id="{DCF6FCB7-45FB-824C-086F-0971B18370CA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Je bent financieel gezond als je weet wat je nu nodig hebt en welke uitgaven kunnen wachten. 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grpSp>
          <p:nvGrpSpPr>
            <p:cNvPr id="31" name="Group 96">
              <a:extLst>
                <a:ext uri="{FF2B5EF4-FFF2-40B4-BE49-F238E27FC236}">
                  <a16:creationId xmlns:a16="http://schemas.microsoft.com/office/drawing/2014/main" id="{7C6FCE8B-11E3-3DC8-B8A8-385300E4C4BA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205C3A2D-1EE7-809D-1EDF-A22C9A9BCE3D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33" name="Graphic 32" descr="Twee mannen met effen opvulling">
                <a:extLst>
                  <a:ext uri="{FF2B5EF4-FFF2-40B4-BE49-F238E27FC236}">
                    <a16:creationId xmlns:a16="http://schemas.microsoft.com/office/drawing/2014/main" id="{35FFD12D-1577-B65E-3E37-02A17937E2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34" name="TextBox 106">
            <a:extLst>
              <a:ext uri="{FF2B5EF4-FFF2-40B4-BE49-F238E27FC236}">
                <a16:creationId xmlns:a16="http://schemas.microsoft.com/office/drawing/2014/main" id="{1B46CA42-5B6F-21B0-D80C-612A53D3135A}"/>
              </a:ext>
            </a:extLst>
          </p:cNvPr>
          <p:cNvSpPr txBox="1"/>
          <p:nvPr/>
        </p:nvSpPr>
        <p:spPr>
          <a:xfrm>
            <a:off x="6512118" y="2126933"/>
            <a:ext cx="5315813" cy="15315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dirty="0">
                <a:solidFill>
                  <a:schemeClr val="bg1"/>
                </a:solidFill>
                <a:ea typeface="Roboto Light" panose="02000000000000000000" pitchFamily="2" charset="0"/>
              </a:rPr>
              <a:t>Maak tweetallen.</a:t>
            </a:r>
          </a:p>
          <a:p>
            <a:pPr marL="285750" indent="-28575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Pak een A4 en vouw deze over de lengte dubbel.</a:t>
            </a:r>
          </a:p>
          <a:p>
            <a:pPr marL="285750" indent="-28575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dirty="0">
                <a:solidFill>
                  <a:schemeClr val="bg1"/>
                </a:solidFill>
                <a:ea typeface="Roboto Light" panose="02000000000000000000" pitchFamily="2" charset="0"/>
              </a:rPr>
              <a:t>Zet links bovenin: belangrijk.</a:t>
            </a:r>
          </a:p>
          <a:p>
            <a:pPr marL="285750" indent="-28575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6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Zet rechts bovenin</a:t>
            </a:r>
            <a:r>
              <a:rPr lang="nl-NL" sz="1600" dirty="0">
                <a:solidFill>
                  <a:schemeClr val="bg1"/>
                </a:solidFill>
                <a:ea typeface="Roboto Light" panose="02000000000000000000" pitchFamily="2" charset="0"/>
              </a:rPr>
              <a:t>: minder belangrijk.</a:t>
            </a:r>
            <a:endParaRPr lang="nl-NL" sz="1400" i="0" dirty="0">
              <a:solidFill>
                <a:schemeClr val="bg1"/>
              </a:solidFill>
              <a:latin typeface="+mn-lt"/>
              <a:ea typeface="Roboto Light" panose="02000000000000000000" pitchFamily="2" charset="0"/>
            </a:endParaRPr>
          </a:p>
        </p:txBody>
      </p:sp>
      <p:sp>
        <p:nvSpPr>
          <p:cNvPr id="35" name="TextBox 106">
            <a:extLst>
              <a:ext uri="{FF2B5EF4-FFF2-40B4-BE49-F238E27FC236}">
                <a16:creationId xmlns:a16="http://schemas.microsoft.com/office/drawing/2014/main" id="{16AF6C32-A5D8-D9C4-8446-470BC783E47B}"/>
              </a:ext>
            </a:extLst>
          </p:cNvPr>
          <p:cNvSpPr txBox="1"/>
          <p:nvPr/>
        </p:nvSpPr>
        <p:spPr>
          <a:xfrm>
            <a:off x="6512117" y="3767028"/>
            <a:ext cx="5315813" cy="199785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Op de volgende pagina vind je verschillende uitgaven. Bepaal waar ze </a:t>
            </a:r>
            <a:r>
              <a:rPr lang="nl-NL" sz="1400" dirty="0">
                <a:solidFill>
                  <a:schemeClr val="bg1"/>
                </a:solidFill>
                <a:ea typeface="Roboto Light" panose="02000000000000000000" pitchFamily="2" charset="0"/>
              </a:rPr>
              <a:t>moeten staan</a:t>
            </a:r>
            <a:r>
              <a:rPr lang="nl-NL" sz="14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. </a:t>
            </a:r>
          </a:p>
          <a:p>
            <a:pPr marL="285750" indent="-28575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400" dirty="0">
                <a:solidFill>
                  <a:schemeClr val="bg1"/>
                </a:solidFill>
                <a:ea typeface="Roboto Light" panose="02000000000000000000" pitchFamily="2" charset="0"/>
              </a:rPr>
              <a:t>Helemaal links is héél belangrijk. Het midden is beetje van beide en helemaal rechts is luxe en minder belangrijk. </a:t>
            </a:r>
          </a:p>
          <a:p>
            <a:pPr marL="285750" indent="-285750" algn="l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400" dirty="0">
                <a:solidFill>
                  <a:schemeClr val="bg1"/>
                </a:solidFill>
                <a:ea typeface="Roboto Light" panose="02000000000000000000" pitchFamily="2" charset="0"/>
              </a:rPr>
              <a:t>Jullie hebben </a:t>
            </a:r>
            <a:r>
              <a:rPr lang="nl-NL" sz="14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drie</a:t>
            </a:r>
            <a:r>
              <a:rPr lang="nl-NL" sz="1400" dirty="0">
                <a:solidFill>
                  <a:schemeClr val="bg1"/>
                </a:solidFill>
                <a:ea typeface="Roboto Light" panose="02000000000000000000" pitchFamily="2" charset="0"/>
              </a:rPr>
              <a:t> m</a:t>
            </a:r>
            <a:r>
              <a:rPr lang="nl-NL" sz="14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inuten. </a:t>
            </a:r>
            <a:r>
              <a:rPr lang="nl-NL" sz="1400" dirty="0">
                <a:solidFill>
                  <a:schemeClr val="bg1"/>
                </a:solidFill>
                <a:ea typeface="Roboto Light" panose="02000000000000000000" pitchFamily="2" charset="0"/>
              </a:rPr>
              <a:t>B</a:t>
            </a:r>
            <a:r>
              <a:rPr lang="nl-NL" sz="14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espreek daarna de uitkomsten klassikaal. </a:t>
            </a:r>
          </a:p>
        </p:txBody>
      </p:sp>
    </p:spTree>
    <p:extLst>
      <p:ext uri="{BB962C8B-B14F-4D97-AF65-F5344CB8AC3E}">
        <p14:creationId xmlns:p14="http://schemas.microsoft.com/office/powerpoint/2010/main" val="2432073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" fill="hold"/>
                                        <p:tgtEl>
                                          <p:spTgt spid="19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8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20AE2E6-4A68-EA80-E0F5-E77050390BF9}"/>
              </a:ext>
            </a:extLst>
          </p:cNvPr>
          <p:cNvSpPr/>
          <p:nvPr/>
        </p:nvSpPr>
        <p:spPr>
          <a:xfrm>
            <a:off x="6512118" y="1857960"/>
            <a:ext cx="4827817" cy="4688560"/>
          </a:xfrm>
          <a:prstGeom prst="rect">
            <a:avLst/>
          </a:prstGeom>
          <a:solidFill>
            <a:srgbClr val="E3D6BB"/>
          </a:solidFill>
          <a:ln w="38100">
            <a:solidFill>
              <a:srgbClr val="2024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300" b="0" i="0" dirty="0">
              <a:solidFill>
                <a:srgbClr val="000000"/>
              </a:solidFill>
              <a:latin typeface="Roboto Light" panose="02000000000000000000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9C0000C0-4826-4154-451B-18467010A49E}"/>
              </a:ext>
            </a:extLst>
          </p:cNvPr>
          <p:cNvSpPr txBox="1"/>
          <p:nvPr/>
        </p:nvSpPr>
        <p:spPr>
          <a:xfrm>
            <a:off x="6796597" y="2118637"/>
            <a:ext cx="2129429" cy="4567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Parfum	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Tony’s </a:t>
            </a:r>
            <a:r>
              <a:rPr lang="nl-NL" sz="1400" dirty="0" err="1">
                <a:solidFill>
                  <a:srgbClr val="000000"/>
                </a:solidFill>
              </a:rPr>
              <a:t>Chocolonely</a:t>
            </a:r>
            <a:endParaRPr lang="nl-NL" sz="1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 err="1">
                <a:solidFill>
                  <a:srgbClr val="000000"/>
                </a:solidFill>
              </a:rPr>
              <a:t>Yogamat</a:t>
            </a:r>
            <a:endParaRPr lang="nl-NL" sz="1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Starbucks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Kaarsen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Bril op sterkte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 err="1">
                <a:solidFill>
                  <a:srgbClr val="000000"/>
                </a:solidFill>
              </a:rPr>
              <a:t>Snickers</a:t>
            </a:r>
            <a:r>
              <a:rPr lang="nl-NL" sz="1400" dirty="0">
                <a:solidFill>
                  <a:srgbClr val="000000"/>
                </a:solidFill>
              </a:rPr>
              <a:t> na de lunch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Concerttickets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Medicijnen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Nieuwste iPhone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Accessoires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Vakantie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dirty="0">
                <a:solidFill>
                  <a:srgbClr val="000000"/>
                </a:solidFill>
              </a:rPr>
              <a:t>Sportschool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rgbClr val="000000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CEF81D03-4E42-0469-BF70-3A998E76110B}"/>
              </a:ext>
            </a:extLst>
          </p:cNvPr>
          <p:cNvSpPr txBox="1"/>
          <p:nvPr/>
        </p:nvSpPr>
        <p:spPr>
          <a:xfrm>
            <a:off x="8830763" y="2118637"/>
            <a:ext cx="2477418" cy="4260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Een derde paar sneakers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Betalingsherinnering achteraf betalen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Een winterjas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Schoonmaakmiddelen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Luxe beddengoed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Abonnementen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Verjaardagscadeaus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Openbaar vervoer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Basisvoedingsmiddelen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Huisdieren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Rijles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nl-NL" sz="1400" dirty="0">
                <a:solidFill>
                  <a:srgbClr val="000000"/>
                </a:solidFill>
              </a:rPr>
              <a:t>Studieboeken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748070-981C-53AB-2DAB-37D19653B1E9}"/>
              </a:ext>
            </a:extLst>
          </p:cNvPr>
          <p:cNvGrpSpPr/>
          <p:nvPr/>
        </p:nvGrpSpPr>
        <p:grpSpPr>
          <a:xfrm rot="5400000">
            <a:off x="511757" y="1770953"/>
            <a:ext cx="5330541" cy="4335235"/>
            <a:chOff x="841349" y="2351217"/>
            <a:chExt cx="4794388" cy="2981284"/>
          </a:xfrm>
        </p:grpSpPr>
        <p:sp>
          <p:nvSpPr>
            <p:cNvPr id="10" name="Parallelogram 6">
              <a:extLst>
                <a:ext uri="{FF2B5EF4-FFF2-40B4-BE49-F238E27FC236}">
                  <a16:creationId xmlns:a16="http://schemas.microsoft.com/office/drawing/2014/main" id="{8B24C7AB-6071-7D3A-B0E7-D8C8FE751C0A}"/>
                </a:ext>
              </a:extLst>
            </p:cNvPr>
            <p:cNvSpPr/>
            <p:nvPr/>
          </p:nvSpPr>
          <p:spPr>
            <a:xfrm>
              <a:off x="841350" y="2351217"/>
              <a:ext cx="4794387" cy="1494097"/>
            </a:xfrm>
            <a:prstGeom prst="parallelogram">
              <a:avLst/>
            </a:prstGeom>
            <a:gradFill flip="none" rotWithShape="1">
              <a:gsLst>
                <a:gs pos="5000">
                  <a:schemeClr val="accent3">
                    <a:lumMod val="65000"/>
                  </a:schemeClr>
                </a:gs>
                <a:gs pos="49000">
                  <a:schemeClr val="bg1">
                    <a:lumMod val="95000"/>
                  </a:schemeClr>
                </a:gs>
                <a:gs pos="100000">
                  <a:schemeClr val="tx2"/>
                </a:gs>
              </a:gsLst>
              <a:lin ang="15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600" dirty="0">
                <a:solidFill>
                  <a:schemeClr val="tx1"/>
                </a:solidFill>
              </a:endParaRPr>
            </a:p>
          </p:txBody>
        </p:sp>
        <p:sp>
          <p:nvSpPr>
            <p:cNvPr id="11" name="Parallelogram 7">
              <a:extLst>
                <a:ext uri="{FF2B5EF4-FFF2-40B4-BE49-F238E27FC236}">
                  <a16:creationId xmlns:a16="http://schemas.microsoft.com/office/drawing/2014/main" id="{54DE7558-5CDC-EE15-FA20-AE1AD7B310B2}"/>
                </a:ext>
              </a:extLst>
            </p:cNvPr>
            <p:cNvSpPr/>
            <p:nvPr/>
          </p:nvSpPr>
          <p:spPr>
            <a:xfrm flipH="1">
              <a:off x="841349" y="3838404"/>
              <a:ext cx="4794387" cy="1494097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600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EFF12688-FB2B-1942-1246-60D3A007272F}"/>
              </a:ext>
            </a:extLst>
          </p:cNvPr>
          <p:cNvSpPr txBox="1"/>
          <p:nvPr/>
        </p:nvSpPr>
        <p:spPr>
          <a:xfrm rot="20758682">
            <a:off x="1446401" y="1520329"/>
            <a:ext cx="1279517" cy="382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dirty="0">
                <a:solidFill>
                  <a:srgbClr val="000000"/>
                </a:solidFill>
                <a:ea typeface="Roboto Light" panose="02000000000000000000" pitchFamily="2" charset="0"/>
              </a:rPr>
              <a:t>Héél belangrijk</a:t>
            </a:r>
            <a:endParaRPr lang="en-NL" sz="14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B413501-9907-85EA-AED1-7315B34CC314}"/>
              </a:ext>
            </a:extLst>
          </p:cNvPr>
          <p:cNvSpPr txBox="1"/>
          <p:nvPr/>
        </p:nvSpPr>
        <p:spPr>
          <a:xfrm rot="823013">
            <a:off x="3603315" y="1593509"/>
            <a:ext cx="1252907" cy="382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1400" i="0">
                <a:solidFill>
                  <a:srgbClr val="000000"/>
                </a:solidFill>
                <a:ea typeface="Roboto Light" panose="02000000000000000000" pitchFamily="2" charset="0"/>
              </a:rPr>
              <a:t>Niet </a:t>
            </a:r>
            <a:r>
              <a:rPr lang="nl-NL" sz="1400" i="0" dirty="0">
                <a:solidFill>
                  <a:srgbClr val="000000"/>
                </a:solidFill>
                <a:ea typeface="Roboto Light" panose="02000000000000000000" pitchFamily="2" charset="0"/>
              </a:rPr>
              <a:t>belangrijk</a:t>
            </a:r>
            <a:endParaRPr lang="en-NL" sz="14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grpSp>
        <p:nvGrpSpPr>
          <p:cNvPr id="14" name="Titel met tekstblok rechts">
            <a:extLst>
              <a:ext uri="{FF2B5EF4-FFF2-40B4-BE49-F238E27FC236}">
                <a16:creationId xmlns:a16="http://schemas.microsoft.com/office/drawing/2014/main" id="{C480A5A4-1A9F-4814-A384-48C2EFDCCFF6}"/>
              </a:ext>
            </a:extLst>
          </p:cNvPr>
          <p:cNvGrpSpPr/>
          <p:nvPr/>
        </p:nvGrpSpPr>
        <p:grpSpPr>
          <a:xfrm>
            <a:off x="5814782" y="652087"/>
            <a:ext cx="5525153" cy="996929"/>
            <a:chOff x="5814782" y="800202"/>
            <a:chExt cx="5525153" cy="996929"/>
          </a:xfrm>
        </p:grpSpPr>
        <p:sp>
          <p:nvSpPr>
            <p:cNvPr id="15" name="Rectangle 109">
              <a:extLst>
                <a:ext uri="{FF2B5EF4-FFF2-40B4-BE49-F238E27FC236}">
                  <a16:creationId xmlns:a16="http://schemas.microsoft.com/office/drawing/2014/main" id="{19CCF858-C0DF-259A-D24C-4C3446D95A11}"/>
                </a:ext>
              </a:extLst>
            </p:cNvPr>
            <p:cNvSpPr/>
            <p:nvPr/>
          </p:nvSpPr>
          <p:spPr>
            <a:xfrm flipH="1">
              <a:off x="6104281" y="899272"/>
              <a:ext cx="5235653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Inzicht geeft uitzicht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06">
              <a:extLst>
                <a:ext uri="{FF2B5EF4-FFF2-40B4-BE49-F238E27FC236}">
                  <a16:creationId xmlns:a16="http://schemas.microsoft.com/office/drawing/2014/main" id="{9733D6E5-9E23-A4EB-9202-AEC2397AAB38}"/>
                </a:ext>
              </a:extLst>
            </p:cNvPr>
            <p:cNvSpPr txBox="1"/>
            <p:nvPr/>
          </p:nvSpPr>
          <p:spPr>
            <a:xfrm>
              <a:off x="6512118" y="1373617"/>
              <a:ext cx="4827817" cy="42351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Bepaal </a:t>
              </a:r>
              <a:r>
                <a:rPr lang="nl-NL" sz="1600" b="1" dirty="0">
                  <a:solidFill>
                    <a:schemeClr val="bg1"/>
                  </a:solidFill>
                  <a:ea typeface="Roboto Light" panose="02000000000000000000" pitchFamily="2" charset="0"/>
                </a:rPr>
                <a:t>in je </a:t>
              </a:r>
              <a:r>
                <a:rPr lang="nl-NL" sz="1600" b="1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tweetal waar de uitgaven komen. 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grpSp>
          <p:nvGrpSpPr>
            <p:cNvPr id="17" name="Group 96">
              <a:extLst>
                <a:ext uri="{FF2B5EF4-FFF2-40B4-BE49-F238E27FC236}">
                  <a16:creationId xmlns:a16="http://schemas.microsoft.com/office/drawing/2014/main" id="{1C2F305E-F658-5BAA-828A-FAF0C97AA54B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C92D3773-B75D-C24F-15F5-FB3BF4C678BE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9" name="Graphic 18" descr="Twee mannen met effen opvulling">
                <a:extLst>
                  <a:ext uri="{FF2B5EF4-FFF2-40B4-BE49-F238E27FC236}">
                    <a16:creationId xmlns:a16="http://schemas.microsoft.com/office/drawing/2014/main" id="{19A12EDA-67D6-F8C2-F308-86C40297F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24" name="Rectangle 11">
            <a:extLst>
              <a:ext uri="{FF2B5EF4-FFF2-40B4-BE49-F238E27FC236}">
                <a16:creationId xmlns:a16="http://schemas.microsoft.com/office/drawing/2014/main" id="{2B2E54E0-6043-8124-BE35-36A66EDB103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61648251-8773-1FCD-3053-CC0F99133E87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Prioriteiten stellen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26" name="Klok">
            <a:extLst>
              <a:ext uri="{FF2B5EF4-FFF2-40B4-BE49-F238E27FC236}">
                <a16:creationId xmlns:a16="http://schemas.microsoft.com/office/drawing/2014/main" id="{142E00AF-5562-B551-63F8-0DFFEB89DE46}"/>
              </a:ext>
            </a:extLst>
          </p:cNvPr>
          <p:cNvGrpSpPr/>
          <p:nvPr/>
        </p:nvGrpSpPr>
        <p:grpSpPr>
          <a:xfrm>
            <a:off x="1403717" y="2161713"/>
            <a:ext cx="3549600" cy="3584216"/>
            <a:chOff x="7476107" y="411781"/>
            <a:chExt cx="3549600" cy="3584216"/>
          </a:xfrm>
          <a:solidFill>
            <a:schemeClr val="accent4">
              <a:alpha val="99000"/>
            </a:schemeClr>
          </a:solidFill>
        </p:grpSpPr>
        <p:sp>
          <p:nvSpPr>
            <p:cNvPr id="27" name="Oval 16">
              <a:extLst>
                <a:ext uri="{FF2B5EF4-FFF2-40B4-BE49-F238E27FC236}">
                  <a16:creationId xmlns:a16="http://schemas.microsoft.com/office/drawing/2014/main" id="{B8688BBF-9DF5-B72F-DDB1-283C7D272F30}"/>
                </a:ext>
              </a:extLst>
            </p:cNvPr>
            <p:cNvSpPr/>
            <p:nvPr/>
          </p:nvSpPr>
          <p:spPr>
            <a:xfrm>
              <a:off x="7476107" y="445275"/>
              <a:ext cx="3549600" cy="3550722"/>
            </a:xfrm>
            <a:prstGeom prst="ellipse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/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43DADD47-8B21-C6AE-C603-AD84BF60EE07}"/>
                </a:ext>
              </a:extLst>
            </p:cNvPr>
            <p:cNvSpPr txBox="1"/>
            <p:nvPr/>
          </p:nvSpPr>
          <p:spPr>
            <a:xfrm>
              <a:off x="8865687" y="411781"/>
              <a:ext cx="771365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chemeClr val="bg1"/>
                  </a:solidFill>
                </a:rPr>
                <a:t>3 min.</a:t>
              </a:r>
            </a:p>
          </p:txBody>
        </p:sp>
        <p:sp>
          <p:nvSpPr>
            <p:cNvPr id="29" name="TextBox 19">
              <a:extLst>
                <a:ext uri="{FF2B5EF4-FFF2-40B4-BE49-F238E27FC236}">
                  <a16:creationId xmlns:a16="http://schemas.microsoft.com/office/drawing/2014/main" id="{C7C011DD-962E-8D1C-5228-96A8AD1F6F05}"/>
                </a:ext>
              </a:extLst>
            </p:cNvPr>
            <p:cNvSpPr txBox="1"/>
            <p:nvPr/>
          </p:nvSpPr>
          <p:spPr>
            <a:xfrm>
              <a:off x="10136340" y="2651268"/>
              <a:ext cx="771365" cy="369332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chemeClr val="bg1"/>
                  </a:solidFill>
                </a:rPr>
                <a:t>1 min.</a:t>
              </a:r>
            </a:p>
          </p:txBody>
        </p:sp>
        <p:sp>
          <p:nvSpPr>
            <p:cNvPr id="30" name="TextBox 20">
              <a:extLst>
                <a:ext uri="{FF2B5EF4-FFF2-40B4-BE49-F238E27FC236}">
                  <a16:creationId xmlns:a16="http://schemas.microsoft.com/office/drawing/2014/main" id="{D36454D1-5201-D2A3-6D97-DC0FD28C277B}"/>
                </a:ext>
              </a:extLst>
            </p:cNvPr>
            <p:cNvSpPr txBox="1"/>
            <p:nvPr/>
          </p:nvSpPr>
          <p:spPr>
            <a:xfrm>
              <a:off x="7617767" y="2651268"/>
              <a:ext cx="771365" cy="369331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chemeClr val="bg1"/>
                  </a:solidFill>
                </a:rPr>
                <a:t>2 min.</a:t>
              </a:r>
            </a:p>
          </p:txBody>
        </p:sp>
      </p:grpSp>
      <p:grpSp>
        <p:nvGrpSpPr>
          <p:cNvPr id="31" name="Wijzer">
            <a:extLst>
              <a:ext uri="{FF2B5EF4-FFF2-40B4-BE49-F238E27FC236}">
                <a16:creationId xmlns:a16="http://schemas.microsoft.com/office/drawing/2014/main" id="{1A538A9F-C5DC-3504-34F6-CB2C64F1A43B}"/>
              </a:ext>
            </a:extLst>
          </p:cNvPr>
          <p:cNvGrpSpPr/>
          <p:nvPr/>
        </p:nvGrpSpPr>
        <p:grpSpPr>
          <a:xfrm>
            <a:off x="3032153" y="2587684"/>
            <a:ext cx="292728" cy="2765768"/>
            <a:chOff x="10932813" y="252309"/>
            <a:chExt cx="292728" cy="2765768"/>
          </a:xfrm>
        </p:grpSpPr>
        <p:sp>
          <p:nvSpPr>
            <p:cNvPr id="32" name="Rounded Rectangle 23">
              <a:extLst>
                <a:ext uri="{FF2B5EF4-FFF2-40B4-BE49-F238E27FC236}">
                  <a16:creationId xmlns:a16="http://schemas.microsoft.com/office/drawing/2014/main" id="{F0752689-B2C6-02C4-A16D-5732CC2F3ED0}"/>
                </a:ext>
              </a:extLst>
            </p:cNvPr>
            <p:cNvSpPr/>
            <p:nvPr/>
          </p:nvSpPr>
          <p:spPr>
            <a:xfrm>
              <a:off x="11034944" y="252309"/>
              <a:ext cx="88467" cy="136728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solidFill>
                <a:schemeClr val="accent3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/>
            </a:p>
          </p:txBody>
        </p:sp>
        <p:sp>
          <p:nvSpPr>
            <p:cNvPr id="33" name="Rectangle 24">
              <a:extLst>
                <a:ext uri="{FF2B5EF4-FFF2-40B4-BE49-F238E27FC236}">
                  <a16:creationId xmlns:a16="http://schemas.microsoft.com/office/drawing/2014/main" id="{78BBB012-A3DB-18D8-2680-D6082BF96B0D}"/>
                </a:ext>
              </a:extLst>
            </p:cNvPr>
            <p:cNvSpPr/>
            <p:nvPr/>
          </p:nvSpPr>
          <p:spPr>
            <a:xfrm>
              <a:off x="10932813" y="1650793"/>
              <a:ext cx="292728" cy="13672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34" name="Play buton">
            <a:extLst>
              <a:ext uri="{FF2B5EF4-FFF2-40B4-BE49-F238E27FC236}">
                <a16:creationId xmlns:a16="http://schemas.microsoft.com/office/drawing/2014/main" id="{BFCF798A-3EE4-DEAA-000C-8A3C3209BA1E}"/>
              </a:ext>
            </a:extLst>
          </p:cNvPr>
          <p:cNvGrpSpPr/>
          <p:nvPr/>
        </p:nvGrpSpPr>
        <p:grpSpPr>
          <a:xfrm>
            <a:off x="2908061" y="3705580"/>
            <a:ext cx="540912" cy="529976"/>
            <a:chOff x="8980451" y="1955648"/>
            <a:chExt cx="540912" cy="529976"/>
          </a:xfrm>
        </p:grpSpPr>
        <p:sp>
          <p:nvSpPr>
            <p:cNvPr id="35" name="Oval 26">
              <a:extLst>
                <a:ext uri="{FF2B5EF4-FFF2-40B4-BE49-F238E27FC236}">
                  <a16:creationId xmlns:a16="http://schemas.microsoft.com/office/drawing/2014/main" id="{37BEDD08-4307-3983-4F7B-39ED78FE8716}"/>
                </a:ext>
              </a:extLst>
            </p:cNvPr>
            <p:cNvSpPr/>
            <p:nvPr/>
          </p:nvSpPr>
          <p:spPr>
            <a:xfrm>
              <a:off x="8980451" y="1955648"/>
              <a:ext cx="540912" cy="52997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36" name="Triangle 27">
              <a:extLst>
                <a:ext uri="{FF2B5EF4-FFF2-40B4-BE49-F238E27FC236}">
                  <a16:creationId xmlns:a16="http://schemas.microsoft.com/office/drawing/2014/main" id="{BADA9769-0D69-7083-68A2-4F4E7B0D75E2}"/>
                </a:ext>
              </a:extLst>
            </p:cNvPr>
            <p:cNvSpPr/>
            <p:nvPr/>
          </p:nvSpPr>
          <p:spPr>
            <a:xfrm rot="5400000">
              <a:off x="9145239" y="2138362"/>
              <a:ext cx="238837" cy="164549"/>
            </a:xfrm>
            <a:prstGeom prst="triangle">
              <a:avLst/>
            </a:prstGeom>
            <a:solidFill>
              <a:schemeClr val="accent3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</p:spTree>
    <p:extLst>
      <p:ext uri="{BB962C8B-B14F-4D97-AF65-F5344CB8AC3E}">
        <p14:creationId xmlns:p14="http://schemas.microsoft.com/office/powerpoint/2010/main" val="330705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" fill="hold"/>
                                        <p:tgtEl>
                                          <p:spTgt spid="3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8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Right pointing backhand index outline">
            <a:extLst>
              <a:ext uri="{FF2B5EF4-FFF2-40B4-BE49-F238E27FC236}">
                <a16:creationId xmlns:a16="http://schemas.microsoft.com/office/drawing/2014/main" id="{BBAAEB46-A585-1E54-E2F5-F10F1810EC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818361">
            <a:off x="3635152" y="5055579"/>
            <a:ext cx="568200" cy="568200"/>
          </a:xfrm>
          <a:prstGeom prst="rect">
            <a:avLst/>
          </a:prstGeom>
        </p:spPr>
      </p:pic>
      <p:grpSp>
        <p:nvGrpSpPr>
          <p:cNvPr id="3" name="Maak opdracht">
            <a:extLst>
              <a:ext uri="{FF2B5EF4-FFF2-40B4-BE49-F238E27FC236}">
                <a16:creationId xmlns:a16="http://schemas.microsoft.com/office/drawing/2014/main" id="{DDBAC2D0-0071-529F-54B7-79C1C1DBE65D}"/>
              </a:ext>
            </a:extLst>
          </p:cNvPr>
          <p:cNvGrpSpPr/>
          <p:nvPr/>
        </p:nvGrpSpPr>
        <p:grpSpPr>
          <a:xfrm>
            <a:off x="8297194" y="4527758"/>
            <a:ext cx="1745660" cy="1259698"/>
            <a:chOff x="8583669" y="2192236"/>
            <a:chExt cx="1745660" cy="1259698"/>
          </a:xfrm>
        </p:grpSpPr>
        <p:grpSp>
          <p:nvGrpSpPr>
            <p:cNvPr id="4" name="Maak opdracht">
              <a:extLst>
                <a:ext uri="{FF2B5EF4-FFF2-40B4-BE49-F238E27FC236}">
                  <a16:creationId xmlns:a16="http://schemas.microsoft.com/office/drawing/2014/main" id="{AC9A13DF-7EF6-3B59-F3FD-BBD41606F4EC}"/>
                </a:ext>
              </a:extLst>
            </p:cNvPr>
            <p:cNvGrpSpPr/>
            <p:nvPr/>
          </p:nvGrpSpPr>
          <p:grpSpPr>
            <a:xfrm>
              <a:off x="8583669" y="2192236"/>
              <a:ext cx="1745660" cy="1259698"/>
              <a:chOff x="6974620" y="2168416"/>
              <a:chExt cx="1745660" cy="1259698"/>
            </a:xfrm>
          </p:grpSpPr>
          <p:sp>
            <p:nvSpPr>
              <p:cNvPr id="6" name="Graphic 27">
                <a:extLst>
                  <a:ext uri="{FF2B5EF4-FFF2-40B4-BE49-F238E27FC236}">
                    <a16:creationId xmlns:a16="http://schemas.microsoft.com/office/drawing/2014/main" id="{1739141C-08D3-3BB0-FDF4-7BB0867AF33D}"/>
                  </a:ext>
                </a:extLst>
              </p:cNvPr>
              <p:cNvSpPr/>
              <p:nvPr/>
            </p:nvSpPr>
            <p:spPr>
              <a:xfrm>
                <a:off x="6974620" y="2168416"/>
                <a:ext cx="1745660" cy="1259698"/>
              </a:xfrm>
              <a:custGeom>
                <a:avLst/>
                <a:gdLst>
                  <a:gd name="connsiteX0" fmla="*/ 1643724 w 1745660"/>
                  <a:gd name="connsiteY0" fmla="*/ 247000 h 1259698"/>
                  <a:gd name="connsiteX1" fmla="*/ 1643724 w 1745660"/>
                  <a:gd name="connsiteY1" fmla="*/ 247000 h 1259698"/>
                  <a:gd name="connsiteX2" fmla="*/ 1637353 w 1745660"/>
                  <a:gd name="connsiteY2" fmla="*/ 172900 h 1259698"/>
                  <a:gd name="connsiteX3" fmla="*/ 1560901 w 1745660"/>
                  <a:gd name="connsiteY3" fmla="*/ 98800 h 1259698"/>
                  <a:gd name="connsiteX4" fmla="*/ 624360 w 1745660"/>
                  <a:gd name="connsiteY4" fmla="*/ 98800 h 1259698"/>
                  <a:gd name="connsiteX5" fmla="*/ 541537 w 1745660"/>
                  <a:gd name="connsiteY5" fmla="*/ 0 h 1259698"/>
                  <a:gd name="connsiteX6" fmla="*/ 178389 w 1745660"/>
                  <a:gd name="connsiteY6" fmla="*/ 0 h 1259698"/>
                  <a:gd name="connsiteX7" fmla="*/ 101936 w 1745660"/>
                  <a:gd name="connsiteY7" fmla="*/ 74100 h 1259698"/>
                  <a:gd name="connsiteX8" fmla="*/ 101936 w 1745660"/>
                  <a:gd name="connsiteY8" fmla="*/ 247000 h 1259698"/>
                  <a:gd name="connsiteX9" fmla="*/ 0 w 1745660"/>
                  <a:gd name="connsiteY9" fmla="*/ 345800 h 1259698"/>
                  <a:gd name="connsiteX10" fmla="*/ 44597 w 1745660"/>
                  <a:gd name="connsiteY10" fmla="*/ 1173248 h 1259698"/>
                  <a:gd name="connsiteX11" fmla="*/ 140162 w 1745660"/>
                  <a:gd name="connsiteY11" fmla="*/ 1259698 h 1259698"/>
                  <a:gd name="connsiteX12" fmla="*/ 1605498 w 1745660"/>
                  <a:gd name="connsiteY12" fmla="*/ 1259698 h 1259698"/>
                  <a:gd name="connsiteX13" fmla="*/ 1701063 w 1745660"/>
                  <a:gd name="connsiteY13" fmla="*/ 1173248 h 1259698"/>
                  <a:gd name="connsiteX14" fmla="*/ 1745660 w 1745660"/>
                  <a:gd name="connsiteY14" fmla="*/ 345800 h 1259698"/>
                  <a:gd name="connsiteX15" fmla="*/ 1643724 w 1745660"/>
                  <a:gd name="connsiteY15" fmla="*/ 247000 h 1259698"/>
                  <a:gd name="connsiteX16" fmla="*/ 165647 w 1745660"/>
                  <a:gd name="connsiteY16" fmla="*/ 74100 h 1259698"/>
                  <a:gd name="connsiteX17" fmla="*/ 178389 w 1745660"/>
                  <a:gd name="connsiteY17" fmla="*/ 61750 h 1259698"/>
                  <a:gd name="connsiteX18" fmla="*/ 516053 w 1745660"/>
                  <a:gd name="connsiteY18" fmla="*/ 61750 h 1259698"/>
                  <a:gd name="connsiteX19" fmla="*/ 598876 w 1745660"/>
                  <a:gd name="connsiteY19" fmla="*/ 160550 h 1259698"/>
                  <a:gd name="connsiteX20" fmla="*/ 1567272 w 1745660"/>
                  <a:gd name="connsiteY20" fmla="*/ 160550 h 1259698"/>
                  <a:gd name="connsiteX21" fmla="*/ 1580014 w 1745660"/>
                  <a:gd name="connsiteY21" fmla="*/ 172900 h 1259698"/>
                  <a:gd name="connsiteX22" fmla="*/ 1580014 w 1745660"/>
                  <a:gd name="connsiteY22" fmla="*/ 247000 h 1259698"/>
                  <a:gd name="connsiteX23" fmla="*/ 165647 w 1745660"/>
                  <a:gd name="connsiteY23" fmla="*/ 247000 h 1259698"/>
                  <a:gd name="connsiteX24" fmla="*/ 165647 w 1745660"/>
                  <a:gd name="connsiteY24" fmla="*/ 74100 h 1259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745660" h="1259698">
                    <a:moveTo>
                      <a:pt x="1643724" y="247000"/>
                    </a:moveTo>
                    <a:lnTo>
                      <a:pt x="1643724" y="247000"/>
                    </a:lnTo>
                    <a:lnTo>
                      <a:pt x="1637353" y="172900"/>
                    </a:lnTo>
                    <a:cubicBezTo>
                      <a:pt x="1637353" y="135850"/>
                      <a:pt x="1605498" y="98800"/>
                      <a:pt x="1560901" y="98800"/>
                    </a:cubicBezTo>
                    <a:lnTo>
                      <a:pt x="624360" y="98800"/>
                    </a:lnTo>
                    <a:lnTo>
                      <a:pt x="541537" y="0"/>
                    </a:lnTo>
                    <a:lnTo>
                      <a:pt x="178389" y="0"/>
                    </a:lnTo>
                    <a:cubicBezTo>
                      <a:pt x="133791" y="6175"/>
                      <a:pt x="101936" y="37050"/>
                      <a:pt x="101936" y="74100"/>
                    </a:cubicBezTo>
                    <a:lnTo>
                      <a:pt x="101936" y="247000"/>
                    </a:lnTo>
                    <a:cubicBezTo>
                      <a:pt x="44597" y="247000"/>
                      <a:pt x="0" y="290225"/>
                      <a:pt x="0" y="345800"/>
                    </a:cubicBezTo>
                    <a:cubicBezTo>
                      <a:pt x="0" y="345800"/>
                      <a:pt x="44597" y="1173248"/>
                      <a:pt x="44597" y="1173248"/>
                    </a:cubicBezTo>
                    <a:cubicBezTo>
                      <a:pt x="44597" y="1222649"/>
                      <a:pt x="89194" y="1259698"/>
                      <a:pt x="140162" y="1259698"/>
                    </a:cubicBezTo>
                    <a:lnTo>
                      <a:pt x="1605498" y="1259698"/>
                    </a:lnTo>
                    <a:cubicBezTo>
                      <a:pt x="1656466" y="1259698"/>
                      <a:pt x="1694692" y="1222649"/>
                      <a:pt x="1701063" y="1173248"/>
                    </a:cubicBezTo>
                    <a:lnTo>
                      <a:pt x="1745660" y="345800"/>
                    </a:lnTo>
                    <a:cubicBezTo>
                      <a:pt x="1739289" y="290225"/>
                      <a:pt x="1701063" y="247000"/>
                      <a:pt x="1643724" y="247000"/>
                    </a:cubicBezTo>
                    <a:close/>
                    <a:moveTo>
                      <a:pt x="165647" y="74100"/>
                    </a:moveTo>
                    <a:cubicBezTo>
                      <a:pt x="165647" y="67925"/>
                      <a:pt x="172018" y="61750"/>
                      <a:pt x="178389" y="61750"/>
                    </a:cubicBezTo>
                    <a:lnTo>
                      <a:pt x="516053" y="61750"/>
                    </a:lnTo>
                    <a:lnTo>
                      <a:pt x="598876" y="160550"/>
                    </a:lnTo>
                    <a:lnTo>
                      <a:pt x="1567272" y="160550"/>
                    </a:lnTo>
                    <a:cubicBezTo>
                      <a:pt x="1573643" y="160550"/>
                      <a:pt x="1580014" y="166725"/>
                      <a:pt x="1580014" y="172900"/>
                    </a:cubicBezTo>
                    <a:lnTo>
                      <a:pt x="1580014" y="247000"/>
                    </a:lnTo>
                    <a:lnTo>
                      <a:pt x="165647" y="247000"/>
                    </a:lnTo>
                    <a:lnTo>
                      <a:pt x="165647" y="74100"/>
                    </a:lnTo>
                    <a:close/>
                  </a:path>
                </a:pathLst>
              </a:custGeom>
              <a:solidFill>
                <a:schemeClr val="accent4"/>
              </a:solidFill>
              <a:ln w="636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7" name="Tekstvak 4">
                <a:extLst>
                  <a:ext uri="{FF2B5EF4-FFF2-40B4-BE49-F238E27FC236}">
                    <a16:creationId xmlns:a16="http://schemas.microsoft.com/office/drawing/2014/main" id="{0CB9B730-DDCA-57D2-F978-016ABE08EE2C}"/>
                  </a:ext>
                </a:extLst>
              </p:cNvPr>
              <p:cNvSpPr txBox="1"/>
              <p:nvPr/>
            </p:nvSpPr>
            <p:spPr>
              <a:xfrm>
                <a:off x="7184199" y="2461262"/>
                <a:ext cx="131564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l-NL" sz="1200" spc="3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MAAK </a:t>
                </a:r>
              </a:p>
              <a:p>
                <a:pPr algn="ctr"/>
                <a:r>
                  <a:rPr lang="nl-NL" sz="1200" spc="3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OPDRACHT </a:t>
                </a:r>
              </a:p>
              <a:p>
                <a:pPr algn="ctr"/>
                <a:r>
                  <a:rPr lang="nl-NL" sz="1200" spc="300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9.2</a:t>
                </a:r>
              </a:p>
            </p:txBody>
          </p:sp>
        </p:grpSp>
        <p:pic>
          <p:nvPicPr>
            <p:cNvPr id="5" name="Graphic 4" descr="Right pointing backhand index outline">
              <a:extLst>
                <a:ext uri="{FF2B5EF4-FFF2-40B4-BE49-F238E27FC236}">
                  <a16:creationId xmlns:a16="http://schemas.microsoft.com/office/drawing/2014/main" id="{DEF56F27-28E5-A6C9-871C-BB6E08B98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4818361">
              <a:off x="9625061" y="2866444"/>
              <a:ext cx="568200" cy="568200"/>
            </a:xfrm>
            <a:prstGeom prst="rect">
              <a:avLst/>
            </a:prstGeom>
          </p:spPr>
        </p:pic>
      </p:grpSp>
      <p:grpSp>
        <p:nvGrpSpPr>
          <p:cNvPr id="13" name="Titel met tekstblok rechts">
            <a:extLst>
              <a:ext uri="{FF2B5EF4-FFF2-40B4-BE49-F238E27FC236}">
                <a16:creationId xmlns:a16="http://schemas.microsoft.com/office/drawing/2014/main" id="{3982CF7D-C5DF-F9C5-9599-5FFCBDE3F2D9}"/>
              </a:ext>
            </a:extLst>
          </p:cNvPr>
          <p:cNvGrpSpPr/>
          <p:nvPr/>
        </p:nvGrpSpPr>
        <p:grpSpPr>
          <a:xfrm>
            <a:off x="5814782" y="1601323"/>
            <a:ext cx="6013149" cy="2104925"/>
            <a:chOff x="5814782" y="800202"/>
            <a:chExt cx="6013149" cy="2104925"/>
          </a:xfrm>
        </p:grpSpPr>
        <p:sp>
          <p:nvSpPr>
            <p:cNvPr id="14" name="Rectangle 109">
              <a:extLst>
                <a:ext uri="{FF2B5EF4-FFF2-40B4-BE49-F238E27FC236}">
                  <a16:creationId xmlns:a16="http://schemas.microsoft.com/office/drawing/2014/main" id="{67B80EA0-2DB7-70C3-0C70-5AA7D44D2B1B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Geldboom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06">
              <a:extLst>
                <a:ext uri="{FF2B5EF4-FFF2-40B4-BE49-F238E27FC236}">
                  <a16:creationId xmlns:a16="http://schemas.microsoft.com/office/drawing/2014/main" id="{CD4469F8-384D-15BE-3F47-56FB263F0E7F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153151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Wie een geldboom in de tuin of op het balkon heeft staan mag de opdracht overslaan. </a:t>
              </a:r>
            </a:p>
            <a:p>
              <a:pPr algn="l">
                <a:lnSpc>
                  <a:spcPct val="150000"/>
                </a:lnSpc>
              </a:pPr>
              <a:endParaRPr lang="nl-NL" sz="1600" dirty="0">
                <a:solidFill>
                  <a:schemeClr val="bg1"/>
                </a:solidFill>
                <a:ea typeface="Roboto Light" panose="02000000000000000000" pitchFamily="2" charset="0"/>
              </a:endParaRPr>
            </a:p>
            <a:p>
              <a:pPr algn="l">
                <a:lnSpc>
                  <a:spcPct val="150000"/>
                </a:lnSpc>
              </a:pPr>
              <a:r>
                <a:rPr lang="nl-NL" sz="160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Helaas, aan de slag met wat je nu weet!</a:t>
              </a:r>
              <a:endParaRPr lang="nl-NL" sz="140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grpSp>
          <p:nvGrpSpPr>
            <p:cNvPr id="16" name="Group 96">
              <a:extLst>
                <a:ext uri="{FF2B5EF4-FFF2-40B4-BE49-F238E27FC236}">
                  <a16:creationId xmlns:a16="http://schemas.microsoft.com/office/drawing/2014/main" id="{7BDBA516-26D7-3A14-447F-142CA4E6AA78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7DDCE966-B080-2A6F-C64D-411D5BE601A3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8" name="Graphic 17" descr="Potlood met effen opvulling">
                <a:extLst>
                  <a:ext uri="{FF2B5EF4-FFF2-40B4-BE49-F238E27FC236}">
                    <a16:creationId xmlns:a16="http://schemas.microsoft.com/office/drawing/2014/main" id="{CBFDE728-7512-AEAE-0716-3ABC35D17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9" name="Rectangle 11">
            <a:extLst>
              <a:ext uri="{FF2B5EF4-FFF2-40B4-BE49-F238E27FC236}">
                <a16:creationId xmlns:a16="http://schemas.microsoft.com/office/drawing/2014/main" id="{CEA9F264-9E2F-52DE-BF3F-734A4D61BAE4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FB034249-D197-530F-C175-AEA1504B567E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Prioriteiten stellen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2" name="Afbeelding 21" descr="Afbeelding met tekenfilm, tekening, Kinderkunst, illustratie&#10;&#10;Automatisch gegenereerde beschrijving">
            <a:extLst>
              <a:ext uri="{FF2B5EF4-FFF2-40B4-BE49-F238E27FC236}">
                <a16:creationId xmlns:a16="http://schemas.microsoft.com/office/drawing/2014/main" id="{596251B7-79CB-2DC2-9C52-2C792D82548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18" y="1123564"/>
            <a:ext cx="5734436" cy="573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92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575DE653-319F-A254-4E2E-D64221D9472D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21CDCCE-B528-4F82-FE19-4CC21A36DD46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Denk als een crimineel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4EACE50A-5788-8967-51FC-D51B9CF5F51F}"/>
              </a:ext>
            </a:extLst>
          </p:cNvPr>
          <p:cNvSpPr/>
          <p:nvPr/>
        </p:nvSpPr>
        <p:spPr>
          <a:xfrm rot="5400000">
            <a:off x="3835562" y="-387919"/>
            <a:ext cx="4450708" cy="9019824"/>
          </a:xfrm>
          <a:prstGeom prst="roundRect">
            <a:avLst>
              <a:gd name="adj" fmla="val 13394"/>
            </a:avLst>
          </a:prstGeom>
          <a:solidFill>
            <a:srgbClr val="0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Titel met tekstblok rechts">
            <a:extLst>
              <a:ext uri="{FF2B5EF4-FFF2-40B4-BE49-F238E27FC236}">
                <a16:creationId xmlns:a16="http://schemas.microsoft.com/office/drawing/2014/main" id="{25F892AF-8596-E5D5-5815-3D8029D5EEB1}"/>
              </a:ext>
            </a:extLst>
          </p:cNvPr>
          <p:cNvGrpSpPr/>
          <p:nvPr/>
        </p:nvGrpSpPr>
        <p:grpSpPr>
          <a:xfrm>
            <a:off x="5814782" y="451855"/>
            <a:ext cx="6013149" cy="1278608"/>
            <a:chOff x="5814782" y="800202"/>
            <a:chExt cx="6013149" cy="1278608"/>
          </a:xfrm>
        </p:grpSpPr>
        <p:sp>
          <p:nvSpPr>
            <p:cNvPr id="10" name="Rectangle 109">
              <a:extLst>
                <a:ext uri="{FF2B5EF4-FFF2-40B4-BE49-F238E27FC236}">
                  <a16:creationId xmlns:a16="http://schemas.microsoft.com/office/drawing/2014/main" id="{58CF54B8-4BCB-29EA-3C80-898872B8A957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Je wordt zó bedonderd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6">
              <a:extLst>
                <a:ext uri="{FF2B5EF4-FFF2-40B4-BE49-F238E27FC236}">
                  <a16:creationId xmlns:a16="http://schemas.microsoft.com/office/drawing/2014/main" id="{9EE90E75-9406-A68D-8C84-20508750D836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70519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4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Je kunt in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financiële </a:t>
              </a:r>
              <a:r>
                <a:rPr lang="nl-NL" sz="14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problemen komen door verkeerde prioriteiten te stellen, maar pas ook op met de trucjes </a:t>
              </a: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van </a:t>
              </a:r>
              <a:r>
                <a:rPr lang="nl-NL" sz="1400" b="0" i="0" dirty="0">
                  <a:solidFill>
                    <a:schemeClr val="bg1"/>
                  </a:solidFill>
                  <a:latin typeface="+mn-lt"/>
                  <a:ea typeface="Roboto Light" panose="02000000000000000000" pitchFamily="2" charset="0"/>
                </a:rPr>
                <a:t>criminelen!</a:t>
              </a:r>
            </a:p>
          </p:txBody>
        </p:sp>
        <p:grpSp>
          <p:nvGrpSpPr>
            <p:cNvPr id="12" name="Group 96">
              <a:extLst>
                <a:ext uri="{FF2B5EF4-FFF2-40B4-BE49-F238E27FC236}">
                  <a16:creationId xmlns:a16="http://schemas.microsoft.com/office/drawing/2014/main" id="{6F2B287C-AC9B-0BE5-2AB7-59F1F7A7DF75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F066159B-090F-57DC-C9C7-036CC0185920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4" name="Graphic 13" descr="Popcorn met effen opvulling">
                <a:extLst>
                  <a:ext uri="{FF2B5EF4-FFF2-40B4-BE49-F238E27FC236}">
                    <a16:creationId xmlns:a16="http://schemas.microsoft.com/office/drawing/2014/main" id="{02E93A80-0762-CB56-93A8-6CC6593250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pic>
        <p:nvPicPr>
          <p:cNvPr id="15" name="Onlinemedia 9" descr="Geldezels | Jongeren aan het woord">
            <a:hlinkClick r:id="" action="ppaction://media"/>
            <a:extLst>
              <a:ext uri="{FF2B5EF4-FFF2-40B4-BE49-F238E27FC236}">
                <a16:creationId xmlns:a16="http://schemas.microsoft.com/office/drawing/2014/main" id="{BC90CB63-6376-DC21-027D-3FC48797A1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66909" y="1924219"/>
            <a:ext cx="7811103" cy="440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62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Titel met tekstblok rechts">
            <a:extLst>
              <a:ext uri="{FF2B5EF4-FFF2-40B4-BE49-F238E27FC236}">
                <a16:creationId xmlns:a16="http://schemas.microsoft.com/office/drawing/2014/main" id="{93CC566F-8141-42EE-B106-2091C107E311}"/>
              </a:ext>
            </a:extLst>
          </p:cNvPr>
          <p:cNvGrpSpPr/>
          <p:nvPr/>
        </p:nvGrpSpPr>
        <p:grpSpPr>
          <a:xfrm>
            <a:off x="5814782" y="764933"/>
            <a:ext cx="6013149" cy="1601773"/>
            <a:chOff x="5814782" y="800202"/>
            <a:chExt cx="6013149" cy="1601773"/>
          </a:xfrm>
        </p:grpSpPr>
        <p:sp>
          <p:nvSpPr>
            <p:cNvPr id="3" name="Rectangle 109">
              <a:extLst>
                <a:ext uri="{FF2B5EF4-FFF2-40B4-BE49-F238E27FC236}">
                  <a16:creationId xmlns:a16="http://schemas.microsoft.com/office/drawing/2014/main" id="{8EDFE47A-2015-3D12-F123-94AD0FDD53DB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Enorme gevolgen…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106">
              <a:extLst>
                <a:ext uri="{FF2B5EF4-FFF2-40B4-BE49-F238E27FC236}">
                  <a16:creationId xmlns:a16="http://schemas.microsoft.com/office/drawing/2014/main" id="{A4CA7292-985D-89D6-325C-A393677310EC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1028358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Jongeren zijn gevoelig voor de verleiding van snel geld. Oplichters weten dat ook. Bekijk hieronder de meest voorkomende vormen van oplichting. 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grpSp>
          <p:nvGrpSpPr>
            <p:cNvPr id="5" name="Group 96">
              <a:extLst>
                <a:ext uri="{FF2B5EF4-FFF2-40B4-BE49-F238E27FC236}">
                  <a16:creationId xmlns:a16="http://schemas.microsoft.com/office/drawing/2014/main" id="{45F143B7-B0EF-F4CB-1E8C-A2A3406A1C3A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6" name="Ovaal 5">
                <a:extLst>
                  <a:ext uri="{FF2B5EF4-FFF2-40B4-BE49-F238E27FC236}">
                    <a16:creationId xmlns:a16="http://schemas.microsoft.com/office/drawing/2014/main" id="{95F267D1-8429-B060-9AB7-723CBB265EDA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7" name="Graphic 6" descr="Informatie met effen opvulling">
                <a:extLst>
                  <a:ext uri="{FF2B5EF4-FFF2-40B4-BE49-F238E27FC236}">
                    <a16:creationId xmlns:a16="http://schemas.microsoft.com/office/drawing/2014/main" id="{387652DD-713D-6887-1B74-5597823513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2" name="Right Arrow 3">
            <a:extLst>
              <a:ext uri="{FF2B5EF4-FFF2-40B4-BE49-F238E27FC236}">
                <a16:creationId xmlns:a16="http://schemas.microsoft.com/office/drawing/2014/main" id="{81432FEE-4B3C-5504-0F21-4D717B233723}"/>
              </a:ext>
            </a:extLst>
          </p:cNvPr>
          <p:cNvSpPr/>
          <p:nvPr/>
        </p:nvSpPr>
        <p:spPr>
          <a:xfrm rot="2159042">
            <a:off x="551134" y="2227307"/>
            <a:ext cx="1783367" cy="1473900"/>
          </a:xfrm>
          <a:prstGeom prst="rightArrow">
            <a:avLst/>
          </a:prstGeom>
          <a:solidFill>
            <a:schemeClr val="accent4"/>
          </a:solidFill>
          <a:ln w="571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 dirty="0">
                <a:solidFill>
                  <a:schemeClr val="bg1"/>
                </a:solidFill>
              </a:rPr>
              <a:t>Celstraf tot </a:t>
            </a:r>
            <a:r>
              <a:rPr lang="nl-NL" sz="1600" dirty="0">
                <a:solidFill>
                  <a:schemeClr val="bg1"/>
                </a:solidFill>
              </a:rPr>
              <a:t>zes</a:t>
            </a:r>
            <a:r>
              <a:rPr lang="en-NL" sz="1600" dirty="0">
                <a:solidFill>
                  <a:schemeClr val="bg1"/>
                </a:solidFill>
              </a:rPr>
              <a:t> jaar</a:t>
            </a:r>
          </a:p>
        </p:txBody>
      </p:sp>
      <p:sp>
        <p:nvSpPr>
          <p:cNvPr id="13" name="Left Arrow 6">
            <a:extLst>
              <a:ext uri="{FF2B5EF4-FFF2-40B4-BE49-F238E27FC236}">
                <a16:creationId xmlns:a16="http://schemas.microsoft.com/office/drawing/2014/main" id="{370EDF23-6245-683D-19C5-084D440F060D}"/>
              </a:ext>
            </a:extLst>
          </p:cNvPr>
          <p:cNvSpPr/>
          <p:nvPr/>
        </p:nvSpPr>
        <p:spPr>
          <a:xfrm rot="19941594">
            <a:off x="3579920" y="2200230"/>
            <a:ext cx="2165180" cy="1465673"/>
          </a:xfrm>
          <a:prstGeom prst="leftArrow">
            <a:avLst/>
          </a:prstGeom>
          <a:solidFill>
            <a:schemeClr val="accent4"/>
          </a:solidFill>
          <a:ln w="571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 dirty="0">
                <a:solidFill>
                  <a:schemeClr val="bg1"/>
                </a:solidFill>
              </a:rPr>
              <a:t>Geronseld via social media</a:t>
            </a:r>
          </a:p>
        </p:txBody>
      </p:sp>
      <p:sp>
        <p:nvSpPr>
          <p:cNvPr id="14" name="Right Arrow 8">
            <a:extLst>
              <a:ext uri="{FF2B5EF4-FFF2-40B4-BE49-F238E27FC236}">
                <a16:creationId xmlns:a16="http://schemas.microsoft.com/office/drawing/2014/main" id="{BC1F69BB-397B-D431-BD83-73EC5F4102E4}"/>
              </a:ext>
            </a:extLst>
          </p:cNvPr>
          <p:cNvSpPr/>
          <p:nvPr/>
        </p:nvSpPr>
        <p:spPr>
          <a:xfrm rot="18892456">
            <a:off x="139218" y="4788293"/>
            <a:ext cx="2398195" cy="1516153"/>
          </a:xfrm>
          <a:prstGeom prst="rightArrow">
            <a:avLst/>
          </a:prstGeom>
          <a:solidFill>
            <a:schemeClr val="accent4"/>
          </a:solidFill>
          <a:ln w="571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M</a:t>
            </a:r>
            <a:r>
              <a:rPr lang="en-NL" sz="1600" dirty="0">
                <a:solidFill>
                  <a:schemeClr val="bg1"/>
                </a:solidFill>
              </a:rPr>
              <a:t>aar 25% van de studenten weet ervan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FC90990-7F13-A246-5A23-DF6150BA57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325698" y="1334570"/>
            <a:ext cx="2161010" cy="4748658"/>
          </a:xfrm>
          <a:prstGeom prst="rect">
            <a:avLst/>
          </a:prstGeom>
        </p:spPr>
      </p:pic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7C0C58C7-295E-3CC2-D8EF-3FF43EC4AAFF}"/>
              </a:ext>
            </a:extLst>
          </p:cNvPr>
          <p:cNvCxnSpPr>
            <a:cxnSpLocks/>
          </p:cNvCxnSpPr>
          <p:nvPr/>
        </p:nvCxnSpPr>
        <p:spPr>
          <a:xfrm flipH="1" flipV="1">
            <a:off x="3309257" y="3646423"/>
            <a:ext cx="510336" cy="515334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6AAFA782-87F1-B1BF-BB1D-5F18907D641F}"/>
              </a:ext>
            </a:extLst>
          </p:cNvPr>
          <p:cNvCxnSpPr>
            <a:cxnSpLocks/>
          </p:cNvCxnSpPr>
          <p:nvPr/>
        </p:nvCxnSpPr>
        <p:spPr>
          <a:xfrm flipV="1">
            <a:off x="2324182" y="3815394"/>
            <a:ext cx="266876" cy="49367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6BA30A6B-F786-2140-1428-CF12255E2E15}"/>
              </a:ext>
            </a:extLst>
          </p:cNvPr>
          <p:cNvSpPr txBox="1"/>
          <p:nvPr/>
        </p:nvSpPr>
        <p:spPr>
          <a:xfrm rot="21238784">
            <a:off x="2335982" y="4186379"/>
            <a:ext cx="1539194" cy="369332"/>
          </a:xfrm>
          <a:prstGeom prst="rect">
            <a:avLst/>
          </a:prstGeom>
          <a:solidFill>
            <a:schemeClr val="accent4"/>
          </a:solidFill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NL" sz="1800" b="1" i="0" spc="300">
                <a:solidFill>
                  <a:srgbClr val="000000"/>
                </a:solidFill>
                <a:ea typeface="Roboto Light" panose="02000000000000000000" pitchFamily="2" charset="0"/>
              </a:rPr>
              <a:t>Geldeze</a:t>
            </a:r>
            <a:r>
              <a:rPr lang="nl-NL" sz="1800" b="1" i="0" spc="300" dirty="0">
                <a:solidFill>
                  <a:srgbClr val="000000"/>
                </a:solidFill>
                <a:ea typeface="Roboto Light" panose="02000000000000000000" pitchFamily="2" charset="0"/>
              </a:rPr>
              <a:t>l</a:t>
            </a:r>
            <a:endParaRPr lang="nl-NL" sz="1800" spc="300" dirty="0">
              <a:solidFill>
                <a:srgbClr val="000000"/>
              </a:solidFill>
            </a:endParaRPr>
          </a:p>
        </p:txBody>
      </p:sp>
      <p:sp>
        <p:nvSpPr>
          <p:cNvPr id="19" name="Left Arrow 7">
            <a:extLst>
              <a:ext uri="{FF2B5EF4-FFF2-40B4-BE49-F238E27FC236}">
                <a16:creationId xmlns:a16="http://schemas.microsoft.com/office/drawing/2014/main" id="{0ECD6146-E0E2-869D-0F83-53DF71287466}"/>
              </a:ext>
            </a:extLst>
          </p:cNvPr>
          <p:cNvSpPr/>
          <p:nvPr/>
        </p:nvSpPr>
        <p:spPr>
          <a:xfrm rot="2073690">
            <a:off x="3999455" y="4806488"/>
            <a:ext cx="2095907" cy="1489484"/>
          </a:xfrm>
          <a:prstGeom prst="leftArrow">
            <a:avLst/>
          </a:prstGeom>
          <a:solidFill>
            <a:schemeClr val="accent4"/>
          </a:solidFill>
          <a:ln w="571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600" dirty="0">
                <a:solidFill>
                  <a:schemeClr val="bg1"/>
                </a:solidFill>
              </a:rPr>
              <a:t>Schuld + strafblad</a:t>
            </a:r>
          </a:p>
        </p:txBody>
      </p:sp>
      <p:sp>
        <p:nvSpPr>
          <p:cNvPr id="20" name="Ezelsoor 19">
            <a:extLst>
              <a:ext uri="{FF2B5EF4-FFF2-40B4-BE49-F238E27FC236}">
                <a16:creationId xmlns:a16="http://schemas.microsoft.com/office/drawing/2014/main" id="{36B1CDBD-6F73-9B58-C616-77D10F12288F}"/>
              </a:ext>
            </a:extLst>
          </p:cNvPr>
          <p:cNvSpPr/>
          <p:nvPr/>
        </p:nvSpPr>
        <p:spPr>
          <a:xfrm rot="263474">
            <a:off x="8052882" y="2471102"/>
            <a:ext cx="2174358" cy="2166940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5772EFFE-6FAF-A925-BA91-E28344DB6C25}"/>
              </a:ext>
            </a:extLst>
          </p:cNvPr>
          <p:cNvSpPr txBox="1"/>
          <p:nvPr/>
        </p:nvSpPr>
        <p:spPr>
          <a:xfrm rot="263474">
            <a:off x="8169914" y="2505160"/>
            <a:ext cx="1913034" cy="20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dirty="0">
                <a:solidFill>
                  <a:srgbClr val="000000"/>
                </a:solidFill>
                <a:ea typeface="Roboto Light" panose="02000000000000000000" pitchFamily="2" charset="0"/>
              </a:rPr>
              <a:t>Internetoplichting</a:t>
            </a:r>
            <a:endParaRPr lang="en-NL" sz="1200" b="1" i="0" dirty="0">
              <a:solidFill>
                <a:srgbClr val="000000"/>
              </a:solidFill>
              <a:ea typeface="Roboto Light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Je krijgt een mail met een link van een site die betrouwbaar lijkt. Als je erop klikt, wordt er gevraagd om je financiële gegevens.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22" name="Ezelsoor 21">
            <a:extLst>
              <a:ext uri="{FF2B5EF4-FFF2-40B4-BE49-F238E27FC236}">
                <a16:creationId xmlns:a16="http://schemas.microsoft.com/office/drawing/2014/main" id="{D295DE5C-EF31-AF6D-5822-C91626C67C4F}"/>
              </a:ext>
            </a:extLst>
          </p:cNvPr>
          <p:cNvSpPr/>
          <p:nvPr/>
        </p:nvSpPr>
        <p:spPr>
          <a:xfrm rot="21318978">
            <a:off x="6269238" y="2490959"/>
            <a:ext cx="1942974" cy="1758199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3" name="Ezelsoor 22">
            <a:extLst>
              <a:ext uri="{FF2B5EF4-FFF2-40B4-BE49-F238E27FC236}">
                <a16:creationId xmlns:a16="http://schemas.microsoft.com/office/drawing/2014/main" id="{571904BF-DDB1-1EE9-85D6-E36BA625F388}"/>
              </a:ext>
            </a:extLst>
          </p:cNvPr>
          <p:cNvSpPr/>
          <p:nvPr/>
        </p:nvSpPr>
        <p:spPr>
          <a:xfrm rot="263172">
            <a:off x="10190020" y="2708401"/>
            <a:ext cx="1815055" cy="2013782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4" name="Ezelsoor 23">
            <a:extLst>
              <a:ext uri="{FF2B5EF4-FFF2-40B4-BE49-F238E27FC236}">
                <a16:creationId xmlns:a16="http://schemas.microsoft.com/office/drawing/2014/main" id="{DDBAC725-9D0C-508A-E32E-3A33AC36CC29}"/>
              </a:ext>
            </a:extLst>
          </p:cNvPr>
          <p:cNvSpPr/>
          <p:nvPr/>
        </p:nvSpPr>
        <p:spPr>
          <a:xfrm rot="416697">
            <a:off x="6672566" y="4439773"/>
            <a:ext cx="2011489" cy="1809723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Ezelsoor 24">
            <a:extLst>
              <a:ext uri="{FF2B5EF4-FFF2-40B4-BE49-F238E27FC236}">
                <a16:creationId xmlns:a16="http://schemas.microsoft.com/office/drawing/2014/main" id="{1636A9FD-DF1D-2313-6C7D-B75D8F38E6C0}"/>
              </a:ext>
            </a:extLst>
          </p:cNvPr>
          <p:cNvSpPr/>
          <p:nvPr/>
        </p:nvSpPr>
        <p:spPr>
          <a:xfrm rot="21229579">
            <a:off x="9105320" y="4626180"/>
            <a:ext cx="1810297" cy="2080972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F9EF7003-B9E3-52A4-D164-88CBB59ED759}"/>
              </a:ext>
            </a:extLst>
          </p:cNvPr>
          <p:cNvSpPr txBox="1"/>
          <p:nvPr/>
        </p:nvSpPr>
        <p:spPr>
          <a:xfrm rot="21318978">
            <a:off x="6412595" y="2829171"/>
            <a:ext cx="1640200" cy="117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i="0" dirty="0">
                <a:solidFill>
                  <a:srgbClr val="000000"/>
                </a:solidFill>
                <a:ea typeface="Roboto Light" panose="02000000000000000000" pitchFamily="2" charset="0"/>
              </a:rPr>
              <a:t>Geldezels werven</a:t>
            </a:r>
          </a:p>
          <a:p>
            <a:pPr algn="ctr">
              <a:lnSpc>
                <a:spcPct val="150000"/>
              </a:lnSpc>
            </a:pP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Mensen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die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hun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geld willen witwassen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via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jouw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rekening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27" name="TextBox 20">
            <a:extLst>
              <a:ext uri="{FF2B5EF4-FFF2-40B4-BE49-F238E27FC236}">
                <a16:creationId xmlns:a16="http://schemas.microsoft.com/office/drawing/2014/main" id="{9D0DC54D-9AEB-B09D-9337-7EAC09EE2500}"/>
              </a:ext>
            </a:extLst>
          </p:cNvPr>
          <p:cNvSpPr txBox="1"/>
          <p:nvPr/>
        </p:nvSpPr>
        <p:spPr>
          <a:xfrm rot="21353137">
            <a:off x="9139693" y="4621594"/>
            <a:ext cx="1754577" cy="20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dirty="0">
                <a:solidFill>
                  <a:srgbClr val="000000"/>
                </a:solidFill>
                <a:ea typeface="Roboto Light" panose="02000000000000000000" pitchFamily="2" charset="0"/>
              </a:rPr>
              <a:t>Identiteitsfraude</a:t>
            </a:r>
            <a:endParaRPr lang="en-NL" sz="1200" b="1" i="0" dirty="0">
              <a:solidFill>
                <a:srgbClr val="000000"/>
              </a:solidFill>
              <a:ea typeface="Roboto Light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Als je je persoonlijke gegevens online niet beschermt, kan iemand zich als jou voordoen en je familie om geld vragen. 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665C164E-24BC-C307-5686-C0DD4FB5C05F}"/>
              </a:ext>
            </a:extLst>
          </p:cNvPr>
          <p:cNvSpPr txBox="1"/>
          <p:nvPr/>
        </p:nvSpPr>
        <p:spPr>
          <a:xfrm rot="291334">
            <a:off x="10230190" y="2848138"/>
            <a:ext cx="1754577" cy="172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i="0" dirty="0">
                <a:solidFill>
                  <a:srgbClr val="000000"/>
                </a:solidFill>
                <a:ea typeface="Roboto Light" panose="02000000000000000000" pitchFamily="2" charset="0"/>
              </a:rPr>
              <a:t>Piramidefraude</a:t>
            </a:r>
          </a:p>
          <a:p>
            <a:pPr algn="ctr">
              <a:lnSpc>
                <a:spcPct val="150000"/>
              </a:lnSpc>
            </a:pP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Mensen grote winsten beloven als ze ten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minste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tien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andere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n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ook overtuigen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om geld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in te leggen.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C93F11AB-FC61-4FB7-DC8B-77F6AACE3FCC}"/>
              </a:ext>
            </a:extLst>
          </p:cNvPr>
          <p:cNvSpPr txBox="1"/>
          <p:nvPr/>
        </p:nvSpPr>
        <p:spPr>
          <a:xfrm rot="416697">
            <a:off x="6730731" y="4582242"/>
            <a:ext cx="1821508" cy="144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i="0" dirty="0">
                <a:solidFill>
                  <a:srgbClr val="000000"/>
                </a:solidFill>
                <a:ea typeface="Roboto Light" panose="02000000000000000000" pitchFamily="2" charset="0"/>
              </a:rPr>
              <a:t>Randsomware</a:t>
            </a:r>
          </a:p>
          <a:p>
            <a:pPr algn="ctr">
              <a:lnSpc>
                <a:spcPct val="150000"/>
              </a:lnSpc>
            </a:pP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Jongeren met kennis van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computers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worden verleid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om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illegale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software te verspr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ei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den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voor geld.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EE4A3EC0-BBB1-ABA3-74B3-29B52CE341E1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CC970081-FE43-2482-2063-4C0BC1341EDD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Denk als een crimineel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07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>
            <a:extLst>
              <a:ext uri="{FF2B5EF4-FFF2-40B4-BE49-F238E27FC236}">
                <a16:creationId xmlns:a16="http://schemas.microsoft.com/office/drawing/2014/main" id="{5CAC22DF-D3E3-8A9F-4176-74205375F24F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390A75C1-6022-ED51-08F2-4E4DD0E81257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Denk als een crimineel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29" name="Titel met tekstblok rechts">
            <a:extLst>
              <a:ext uri="{FF2B5EF4-FFF2-40B4-BE49-F238E27FC236}">
                <a16:creationId xmlns:a16="http://schemas.microsoft.com/office/drawing/2014/main" id="{B0D38D0E-14EB-BE1C-35EF-BDF8117681F4}"/>
              </a:ext>
            </a:extLst>
          </p:cNvPr>
          <p:cNvGrpSpPr/>
          <p:nvPr/>
        </p:nvGrpSpPr>
        <p:grpSpPr>
          <a:xfrm>
            <a:off x="5814782" y="764933"/>
            <a:ext cx="6013149" cy="1278608"/>
            <a:chOff x="5814782" y="800202"/>
            <a:chExt cx="6013149" cy="1278608"/>
          </a:xfrm>
        </p:grpSpPr>
        <p:sp>
          <p:nvSpPr>
            <p:cNvPr id="30" name="Rectangle 109">
              <a:extLst>
                <a:ext uri="{FF2B5EF4-FFF2-40B4-BE49-F238E27FC236}">
                  <a16:creationId xmlns:a16="http://schemas.microsoft.com/office/drawing/2014/main" id="{C794901D-0FCF-3394-A472-4EC8C764B703}"/>
                </a:ext>
              </a:extLst>
            </p:cNvPr>
            <p:cNvSpPr/>
            <p:nvPr/>
          </p:nvSpPr>
          <p:spPr>
            <a:xfrm flipH="1">
              <a:off x="6104282" y="899272"/>
              <a:ext cx="5723649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Doe het zelf…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TextBox 106">
              <a:extLst>
                <a:ext uri="{FF2B5EF4-FFF2-40B4-BE49-F238E27FC236}">
                  <a16:creationId xmlns:a16="http://schemas.microsoft.com/office/drawing/2014/main" id="{20CD741E-CB3C-7A6C-7C6A-0139C7A28932}"/>
                </a:ext>
              </a:extLst>
            </p:cNvPr>
            <p:cNvSpPr txBox="1"/>
            <p:nvPr/>
          </p:nvSpPr>
          <p:spPr>
            <a:xfrm>
              <a:off x="6512118" y="1373617"/>
              <a:ext cx="5315813" cy="70519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400" dirty="0">
                  <a:solidFill>
                    <a:schemeClr val="bg1"/>
                  </a:solidFill>
                  <a:ea typeface="Roboto Light" panose="02000000000000000000" pitchFamily="2" charset="0"/>
                </a:rPr>
                <a:t>Een goede manier om je te beschermen tegen dit soort bendes, is door je erin te verplaatsen. Oftewel: hoe zou jij het doen?</a:t>
              </a:r>
              <a:endParaRPr lang="nl-NL" sz="14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grpSp>
          <p:nvGrpSpPr>
            <p:cNvPr id="32" name="Group 96">
              <a:extLst>
                <a:ext uri="{FF2B5EF4-FFF2-40B4-BE49-F238E27FC236}">
                  <a16:creationId xmlns:a16="http://schemas.microsoft.com/office/drawing/2014/main" id="{12F28C34-1BD0-0DC8-D597-8B3D425D963B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AA809EC8-FA08-A0FD-A6A6-B914CA4AC6B8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34" name="Graphic 33" descr="Bliksemschicht met effen opvulling">
                <a:extLst>
                  <a:ext uri="{FF2B5EF4-FFF2-40B4-BE49-F238E27FC236}">
                    <a16:creationId xmlns:a16="http://schemas.microsoft.com/office/drawing/2014/main" id="{CE7E7797-F382-E4F4-CBAA-163EB6E0B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35" name="Rechthoek 34">
            <a:extLst>
              <a:ext uri="{FF2B5EF4-FFF2-40B4-BE49-F238E27FC236}">
                <a16:creationId xmlns:a16="http://schemas.microsoft.com/office/drawing/2014/main" id="{6D62FF2B-A40A-4CF5-5052-D3FEF342B889}"/>
              </a:ext>
            </a:extLst>
          </p:cNvPr>
          <p:cNvSpPr/>
          <p:nvPr/>
        </p:nvSpPr>
        <p:spPr>
          <a:xfrm>
            <a:off x="774518" y="1529656"/>
            <a:ext cx="4993541" cy="868306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400" b="0" i="0" dirty="0">
              <a:solidFill>
                <a:schemeClr val="accent3"/>
              </a:solidFill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B2F889C-EA89-6BF1-A4F1-E9A2C5CF96D5}"/>
              </a:ext>
            </a:extLst>
          </p:cNvPr>
          <p:cNvSpPr/>
          <p:nvPr/>
        </p:nvSpPr>
        <p:spPr>
          <a:xfrm>
            <a:off x="774518" y="2520596"/>
            <a:ext cx="4993541" cy="868306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400" b="0" i="0" dirty="0">
              <a:solidFill>
                <a:schemeClr val="accent3"/>
              </a:solidFill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253B7759-50A1-5F80-6530-7DFFA7054529}"/>
              </a:ext>
            </a:extLst>
          </p:cNvPr>
          <p:cNvSpPr/>
          <p:nvPr/>
        </p:nvSpPr>
        <p:spPr>
          <a:xfrm>
            <a:off x="774518" y="3510631"/>
            <a:ext cx="4993541" cy="868306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400" b="0" i="0" dirty="0">
              <a:solidFill>
                <a:schemeClr val="accent3"/>
              </a:solidFill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8FB1BD83-D1E7-0D62-0D31-ABF1E52DFF5A}"/>
              </a:ext>
            </a:extLst>
          </p:cNvPr>
          <p:cNvSpPr/>
          <p:nvPr/>
        </p:nvSpPr>
        <p:spPr>
          <a:xfrm>
            <a:off x="767392" y="4503281"/>
            <a:ext cx="4993541" cy="868306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400" b="0" i="0" dirty="0">
              <a:solidFill>
                <a:schemeClr val="accent3"/>
              </a:solidFill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9E49D50C-B5F3-A8B7-1D7E-393822DA3AA0}"/>
              </a:ext>
            </a:extLst>
          </p:cNvPr>
          <p:cNvSpPr/>
          <p:nvPr/>
        </p:nvSpPr>
        <p:spPr>
          <a:xfrm>
            <a:off x="767392" y="5493316"/>
            <a:ext cx="4993541" cy="868306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400" b="0" i="0" dirty="0">
              <a:solidFill>
                <a:schemeClr val="accent3"/>
              </a:solidFill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pic>
        <p:nvPicPr>
          <p:cNvPr id="40" name="Graphic 39" descr="Handdruk met effen opvulling">
            <a:extLst>
              <a:ext uri="{FF2B5EF4-FFF2-40B4-BE49-F238E27FC236}">
                <a16:creationId xmlns:a16="http://schemas.microsoft.com/office/drawing/2014/main" id="{C34A8B2B-DDED-A8E5-5E78-39FF2C62D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1537" y="1552484"/>
            <a:ext cx="914400" cy="914400"/>
          </a:xfrm>
          <a:prstGeom prst="rect">
            <a:avLst/>
          </a:prstGeom>
        </p:spPr>
      </p:pic>
      <p:pic>
        <p:nvPicPr>
          <p:cNvPr id="41" name="Graphic 40" descr="Mannelijk profiel met effen opvulling">
            <a:extLst>
              <a:ext uri="{FF2B5EF4-FFF2-40B4-BE49-F238E27FC236}">
                <a16:creationId xmlns:a16="http://schemas.microsoft.com/office/drawing/2014/main" id="{88DA64E8-DF5B-90C3-A8AC-51C5CE7194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2593" y="2528388"/>
            <a:ext cx="790810" cy="790810"/>
          </a:xfrm>
          <a:prstGeom prst="rect">
            <a:avLst/>
          </a:prstGeom>
        </p:spPr>
      </p:pic>
      <p:pic>
        <p:nvPicPr>
          <p:cNvPr id="42" name="Graphic 41" descr="Roos met effen opvulling">
            <a:extLst>
              <a:ext uri="{FF2B5EF4-FFF2-40B4-BE49-F238E27FC236}">
                <a16:creationId xmlns:a16="http://schemas.microsoft.com/office/drawing/2014/main" id="{DE195E30-16D0-3397-DA45-268C4AE58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9890" y="3619222"/>
            <a:ext cx="699169" cy="699169"/>
          </a:xfrm>
          <a:prstGeom prst="rect">
            <a:avLst/>
          </a:prstGeom>
        </p:spPr>
      </p:pic>
      <p:pic>
        <p:nvPicPr>
          <p:cNvPr id="43" name="Graphic 42" descr="Bekerglas met effen opvulling">
            <a:extLst>
              <a:ext uri="{FF2B5EF4-FFF2-40B4-BE49-F238E27FC236}">
                <a16:creationId xmlns:a16="http://schemas.microsoft.com/office/drawing/2014/main" id="{414E238E-9F56-D69C-7A20-4063BF03DD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8003" y="4516617"/>
            <a:ext cx="792846" cy="792846"/>
          </a:xfrm>
          <a:prstGeom prst="rect">
            <a:avLst/>
          </a:prstGeom>
        </p:spPr>
      </p:pic>
      <p:pic>
        <p:nvPicPr>
          <p:cNvPr id="44" name="Graphic 43" descr="Raket met effen opvulling">
            <a:extLst>
              <a:ext uri="{FF2B5EF4-FFF2-40B4-BE49-F238E27FC236}">
                <a16:creationId xmlns:a16="http://schemas.microsoft.com/office/drawing/2014/main" id="{C3B1F87C-D0D0-872D-5DCB-97A74DD37A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16395" y="5584704"/>
            <a:ext cx="707985" cy="707985"/>
          </a:xfrm>
          <a:prstGeom prst="rect">
            <a:avLst/>
          </a:prstGeom>
        </p:spPr>
      </p:pic>
      <p:sp>
        <p:nvSpPr>
          <p:cNvPr id="45" name="Tekstblok">
            <a:extLst>
              <a:ext uri="{FF2B5EF4-FFF2-40B4-BE49-F238E27FC236}">
                <a16:creationId xmlns:a16="http://schemas.microsoft.com/office/drawing/2014/main" id="{B1ACB70A-706C-51B7-1127-B640A029CFA7}"/>
              </a:ext>
            </a:extLst>
          </p:cNvPr>
          <p:cNvSpPr txBox="1"/>
          <p:nvPr/>
        </p:nvSpPr>
        <p:spPr>
          <a:xfrm>
            <a:off x="1823559" y="1632866"/>
            <a:ext cx="3882984" cy="7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chemeClr val="bg1"/>
                </a:solidFill>
                <a:cs typeface="MV Boli" panose="02000500030200090000" pitchFamily="2" charset="0"/>
              </a:rPr>
              <a:t>Maak </a:t>
            </a:r>
            <a:r>
              <a:rPr lang="nl-NL" sz="1400" dirty="0">
                <a:solidFill>
                  <a:schemeClr val="bg1"/>
                </a:solidFill>
                <a:cs typeface="MV Boli" panose="02000500030200090000" pitchFamily="2" charset="0"/>
              </a:rPr>
              <a:t>groepjes van drie. Onderzoek tactieken om geldezels te werven.</a:t>
            </a:r>
          </a:p>
        </p:txBody>
      </p:sp>
      <p:sp>
        <p:nvSpPr>
          <p:cNvPr id="46" name="Tekstblok">
            <a:extLst>
              <a:ext uri="{FF2B5EF4-FFF2-40B4-BE49-F238E27FC236}">
                <a16:creationId xmlns:a16="http://schemas.microsoft.com/office/drawing/2014/main" id="{46AFADFB-FE0A-2A2E-88C6-315C479AF2AE}"/>
              </a:ext>
            </a:extLst>
          </p:cNvPr>
          <p:cNvSpPr txBox="1"/>
          <p:nvPr/>
        </p:nvSpPr>
        <p:spPr>
          <a:xfrm>
            <a:off x="1645781" y="2595317"/>
            <a:ext cx="3882984" cy="7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chemeClr val="bg1"/>
                </a:solidFill>
                <a:cs typeface="MV Boli" panose="02000500030200090000" pitchFamily="2" charset="0"/>
              </a:rPr>
              <a:t>Bedenk </a:t>
            </a:r>
            <a:r>
              <a:rPr lang="nl-NL" sz="1400" dirty="0">
                <a:solidFill>
                  <a:schemeClr val="bg1"/>
                </a:solidFill>
                <a:cs typeface="MV Boli" panose="02000500030200090000" pitchFamily="2" charset="0"/>
              </a:rPr>
              <a:t>een naam voor jullie groep en op welke </a:t>
            </a:r>
          </a:p>
          <a:p>
            <a:pPr>
              <a:lnSpc>
                <a:spcPct val="150000"/>
              </a:lnSpc>
            </a:pPr>
            <a:r>
              <a:rPr lang="nl-NL" sz="1400" dirty="0">
                <a:solidFill>
                  <a:schemeClr val="bg1"/>
                </a:solidFill>
                <a:cs typeface="MV Boli" panose="02000500030200090000" pitchFamily="2" charset="0"/>
              </a:rPr>
              <a:t>doelgroep jullie focussen.</a:t>
            </a:r>
          </a:p>
        </p:txBody>
      </p:sp>
      <p:sp>
        <p:nvSpPr>
          <p:cNvPr id="47" name="Tekstblok">
            <a:extLst>
              <a:ext uri="{FF2B5EF4-FFF2-40B4-BE49-F238E27FC236}">
                <a16:creationId xmlns:a16="http://schemas.microsoft.com/office/drawing/2014/main" id="{652B2D07-7230-E267-8442-D019BF2A548B}"/>
              </a:ext>
            </a:extLst>
          </p:cNvPr>
          <p:cNvSpPr txBox="1"/>
          <p:nvPr/>
        </p:nvSpPr>
        <p:spPr>
          <a:xfrm>
            <a:off x="1574363" y="3606845"/>
            <a:ext cx="4070152" cy="7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chemeClr val="bg1"/>
                </a:solidFill>
                <a:cs typeface="MV Boli" panose="02000500030200090000" pitchFamily="2" charset="0"/>
              </a:rPr>
              <a:t>Verzin</a:t>
            </a:r>
            <a:r>
              <a:rPr lang="nl-NL" sz="1400" dirty="0">
                <a:solidFill>
                  <a:schemeClr val="bg1"/>
                </a:solidFill>
                <a:cs typeface="MV Boli" panose="02000500030200090000" pitchFamily="2" charset="0"/>
              </a:rPr>
              <a:t> een strategie: hoe gaan jullie ze aanspreken? Welke verleidingstechniek gebruik je?</a:t>
            </a:r>
          </a:p>
        </p:txBody>
      </p:sp>
      <p:sp>
        <p:nvSpPr>
          <p:cNvPr id="48" name="Tekstblok">
            <a:extLst>
              <a:ext uri="{FF2B5EF4-FFF2-40B4-BE49-F238E27FC236}">
                <a16:creationId xmlns:a16="http://schemas.microsoft.com/office/drawing/2014/main" id="{A0ACD7A7-5D02-F7E8-97F8-1391CB93E7CA}"/>
              </a:ext>
            </a:extLst>
          </p:cNvPr>
          <p:cNvSpPr txBox="1"/>
          <p:nvPr/>
        </p:nvSpPr>
        <p:spPr>
          <a:xfrm>
            <a:off x="1623636" y="4595759"/>
            <a:ext cx="3882984" cy="7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chemeClr val="bg1"/>
                </a:solidFill>
                <a:cs typeface="MV Boli" panose="02000500030200090000" pitchFamily="2" charset="0"/>
              </a:rPr>
              <a:t>Bespreek</a:t>
            </a:r>
            <a:r>
              <a:rPr lang="nl-NL" sz="1400" dirty="0">
                <a:solidFill>
                  <a:schemeClr val="bg1"/>
                </a:solidFill>
                <a:cs typeface="MV Boli" panose="02000500030200090000" pitchFamily="2" charset="0"/>
              </a:rPr>
              <a:t> hoe je de overheid gaat misleiden. Waar moet je aan denken?</a:t>
            </a:r>
          </a:p>
        </p:txBody>
      </p:sp>
      <p:sp>
        <p:nvSpPr>
          <p:cNvPr id="49" name="Tekstblok">
            <a:extLst>
              <a:ext uri="{FF2B5EF4-FFF2-40B4-BE49-F238E27FC236}">
                <a16:creationId xmlns:a16="http://schemas.microsoft.com/office/drawing/2014/main" id="{DBE0752E-D528-7BB1-9DA3-DDA9E1CBE9B1}"/>
              </a:ext>
            </a:extLst>
          </p:cNvPr>
          <p:cNvSpPr txBox="1"/>
          <p:nvPr/>
        </p:nvSpPr>
        <p:spPr>
          <a:xfrm>
            <a:off x="1690999" y="5568176"/>
            <a:ext cx="3882984" cy="7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chemeClr val="bg1"/>
                </a:solidFill>
                <a:cs typeface="MV Boli" panose="02000500030200090000" pitchFamily="2" charset="0"/>
              </a:rPr>
              <a:t>Presenteer </a:t>
            </a:r>
            <a:r>
              <a:rPr lang="nl-NL" sz="1400" dirty="0">
                <a:solidFill>
                  <a:schemeClr val="bg1"/>
                </a:solidFill>
                <a:cs typeface="MV Boli" panose="02000500030200090000" pitchFamily="2" charset="0"/>
              </a:rPr>
              <a:t>jullie strategie. Geef aan waarom die van jullie zo goed gaat werken. </a:t>
            </a:r>
            <a:r>
              <a:rPr lang="nl-NL" sz="1400" b="1" dirty="0">
                <a:solidFill>
                  <a:schemeClr val="bg1"/>
                </a:solidFill>
                <a:cs typeface="MV Boli" panose="02000500030200090000" pitchFamily="2" charset="0"/>
              </a:rPr>
              <a:t> </a:t>
            </a:r>
            <a:endParaRPr lang="nl-NL" sz="1400" dirty="0">
              <a:solidFill>
                <a:schemeClr val="bg1"/>
              </a:solidFill>
              <a:cs typeface="MV Boli" panose="02000500030200090000" pitchFamily="2" charset="0"/>
            </a:endParaRPr>
          </a:p>
        </p:txBody>
      </p:sp>
      <p:sp>
        <p:nvSpPr>
          <p:cNvPr id="50" name="Ezelsoor 49">
            <a:extLst>
              <a:ext uri="{FF2B5EF4-FFF2-40B4-BE49-F238E27FC236}">
                <a16:creationId xmlns:a16="http://schemas.microsoft.com/office/drawing/2014/main" id="{C497515F-9F20-8487-D9D1-17D7EF298CBF}"/>
              </a:ext>
            </a:extLst>
          </p:cNvPr>
          <p:cNvSpPr/>
          <p:nvPr/>
        </p:nvSpPr>
        <p:spPr>
          <a:xfrm rot="263474">
            <a:off x="8052882" y="2471102"/>
            <a:ext cx="2174358" cy="2166940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99109EAC-4964-0E9D-150C-7DF1900D0799}"/>
              </a:ext>
            </a:extLst>
          </p:cNvPr>
          <p:cNvSpPr txBox="1"/>
          <p:nvPr/>
        </p:nvSpPr>
        <p:spPr>
          <a:xfrm rot="263474">
            <a:off x="8201312" y="2497336"/>
            <a:ext cx="1737252" cy="20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dirty="0">
                <a:solidFill>
                  <a:srgbClr val="000000"/>
                </a:solidFill>
                <a:ea typeface="Roboto Light" panose="02000000000000000000" pitchFamily="2" charset="0"/>
              </a:rPr>
              <a:t>Internetoplichting</a:t>
            </a:r>
            <a:endParaRPr lang="en-NL" sz="1200" b="1" i="0" dirty="0">
              <a:solidFill>
                <a:srgbClr val="000000"/>
              </a:solidFill>
              <a:ea typeface="Roboto Light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Je krijgt een mail met een link van een site die betrouwbaar lijkt. Als je erop klikt, wordt er gevraagd om je financiële gegevens.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52" name="Ezelsoor 51">
            <a:extLst>
              <a:ext uri="{FF2B5EF4-FFF2-40B4-BE49-F238E27FC236}">
                <a16:creationId xmlns:a16="http://schemas.microsoft.com/office/drawing/2014/main" id="{854FA030-EDF0-A1F3-D4E3-2CDB1F7D8365}"/>
              </a:ext>
            </a:extLst>
          </p:cNvPr>
          <p:cNvSpPr/>
          <p:nvPr/>
        </p:nvSpPr>
        <p:spPr>
          <a:xfrm rot="21318978">
            <a:off x="6269238" y="2490959"/>
            <a:ext cx="1942974" cy="1758199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3" name="Ezelsoor 52">
            <a:extLst>
              <a:ext uri="{FF2B5EF4-FFF2-40B4-BE49-F238E27FC236}">
                <a16:creationId xmlns:a16="http://schemas.microsoft.com/office/drawing/2014/main" id="{4C705936-0D56-DE34-BAD2-24F24EA64C0A}"/>
              </a:ext>
            </a:extLst>
          </p:cNvPr>
          <p:cNvSpPr/>
          <p:nvPr/>
        </p:nvSpPr>
        <p:spPr>
          <a:xfrm rot="263172">
            <a:off x="10190020" y="2708401"/>
            <a:ext cx="1815055" cy="2013782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4" name="Ezelsoor 53">
            <a:extLst>
              <a:ext uri="{FF2B5EF4-FFF2-40B4-BE49-F238E27FC236}">
                <a16:creationId xmlns:a16="http://schemas.microsoft.com/office/drawing/2014/main" id="{F3EBAF05-FABA-8BA7-62E5-A236C92638E2}"/>
              </a:ext>
            </a:extLst>
          </p:cNvPr>
          <p:cNvSpPr/>
          <p:nvPr/>
        </p:nvSpPr>
        <p:spPr>
          <a:xfrm rot="416697">
            <a:off x="6672566" y="4439773"/>
            <a:ext cx="2011489" cy="1809723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5" name="Ezelsoor 54">
            <a:extLst>
              <a:ext uri="{FF2B5EF4-FFF2-40B4-BE49-F238E27FC236}">
                <a16:creationId xmlns:a16="http://schemas.microsoft.com/office/drawing/2014/main" id="{6C5FC693-95C3-EDF1-9394-B98F222E7948}"/>
              </a:ext>
            </a:extLst>
          </p:cNvPr>
          <p:cNvSpPr/>
          <p:nvPr/>
        </p:nvSpPr>
        <p:spPr>
          <a:xfrm rot="21229579">
            <a:off x="9105320" y="4626180"/>
            <a:ext cx="1810297" cy="2080972"/>
          </a:xfrm>
          <a:prstGeom prst="foldedCorner">
            <a:avLst/>
          </a:prstGeom>
          <a:solidFill>
            <a:srgbClr val="E3D6BB"/>
          </a:solidFill>
          <a:ln>
            <a:solidFill>
              <a:schemeClr val="accent1">
                <a:shade val="15000"/>
                <a:alpha val="0"/>
              </a:schemeClr>
            </a:solidFill>
          </a:ln>
          <a:effectLst>
            <a:glow>
              <a:schemeClr val="accent1">
                <a:alpha val="0"/>
              </a:schemeClr>
            </a:glow>
            <a:outerShdw blurRad="82597" dist="108318" algn="ctr" rotWithShape="0">
              <a:srgbClr val="000000">
                <a:alpha val="20002"/>
              </a:srgbClr>
            </a:outerShdw>
            <a:reflection stA="0" dist="50800" dir="5400000" sy="-100000" algn="bl" rotWithShape="0"/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6" name="TextBox 16">
            <a:extLst>
              <a:ext uri="{FF2B5EF4-FFF2-40B4-BE49-F238E27FC236}">
                <a16:creationId xmlns:a16="http://schemas.microsoft.com/office/drawing/2014/main" id="{B163924B-89C3-3D12-E0A0-994DEFD6A454}"/>
              </a:ext>
            </a:extLst>
          </p:cNvPr>
          <p:cNvSpPr txBox="1"/>
          <p:nvPr/>
        </p:nvSpPr>
        <p:spPr>
          <a:xfrm rot="21318978">
            <a:off x="6412595" y="2829171"/>
            <a:ext cx="1640200" cy="117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i="0" dirty="0">
                <a:solidFill>
                  <a:srgbClr val="000000"/>
                </a:solidFill>
                <a:ea typeface="Roboto Light" panose="02000000000000000000" pitchFamily="2" charset="0"/>
              </a:rPr>
              <a:t>Geldezels werven</a:t>
            </a:r>
          </a:p>
          <a:p>
            <a:pPr algn="ctr">
              <a:lnSpc>
                <a:spcPct val="150000"/>
              </a:lnSpc>
            </a:pP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Mensen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die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hun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geld willen witwassen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via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jouw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rekening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57" name="TextBox 20">
            <a:extLst>
              <a:ext uri="{FF2B5EF4-FFF2-40B4-BE49-F238E27FC236}">
                <a16:creationId xmlns:a16="http://schemas.microsoft.com/office/drawing/2014/main" id="{CA35DCC7-3316-BE14-4E23-05DE07EB3785}"/>
              </a:ext>
            </a:extLst>
          </p:cNvPr>
          <p:cNvSpPr txBox="1"/>
          <p:nvPr/>
        </p:nvSpPr>
        <p:spPr>
          <a:xfrm rot="21353137">
            <a:off x="9139693" y="4621594"/>
            <a:ext cx="1754577" cy="20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dirty="0">
                <a:solidFill>
                  <a:srgbClr val="000000"/>
                </a:solidFill>
                <a:ea typeface="Roboto Light" panose="02000000000000000000" pitchFamily="2" charset="0"/>
              </a:rPr>
              <a:t>Identiteitsfraude</a:t>
            </a:r>
            <a:endParaRPr lang="en-NL" sz="1200" b="1" i="0" dirty="0">
              <a:solidFill>
                <a:srgbClr val="000000"/>
              </a:solidFill>
              <a:ea typeface="Roboto Light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Als je je persoonlijke gegevens online niet beschermt, kan iemand zich als jou voordoen en je familie om geld vragen. 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20448082-A696-C996-7CC0-323861FE0815}"/>
              </a:ext>
            </a:extLst>
          </p:cNvPr>
          <p:cNvSpPr txBox="1"/>
          <p:nvPr/>
        </p:nvSpPr>
        <p:spPr>
          <a:xfrm rot="291334">
            <a:off x="10230190" y="2848138"/>
            <a:ext cx="1754577" cy="172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i="0" dirty="0">
                <a:solidFill>
                  <a:srgbClr val="000000"/>
                </a:solidFill>
                <a:ea typeface="Roboto Light" panose="02000000000000000000" pitchFamily="2" charset="0"/>
              </a:rPr>
              <a:t>Piramidefraude</a:t>
            </a:r>
          </a:p>
          <a:p>
            <a:pPr algn="ctr">
              <a:lnSpc>
                <a:spcPct val="150000"/>
              </a:lnSpc>
            </a:pP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Mensen grote winsten beloven als ze ten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minste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tien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andere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n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ook overtuigen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om geld </a:t>
            </a: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in te leggen.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  <p:sp>
        <p:nvSpPr>
          <p:cNvPr id="59" name="TextBox 18">
            <a:extLst>
              <a:ext uri="{FF2B5EF4-FFF2-40B4-BE49-F238E27FC236}">
                <a16:creationId xmlns:a16="http://schemas.microsoft.com/office/drawing/2014/main" id="{86E8B529-DD34-FBC7-AE18-0EC1915116CA}"/>
              </a:ext>
            </a:extLst>
          </p:cNvPr>
          <p:cNvSpPr txBox="1"/>
          <p:nvPr/>
        </p:nvSpPr>
        <p:spPr>
          <a:xfrm rot="416697">
            <a:off x="6730731" y="4582242"/>
            <a:ext cx="1821508" cy="144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NL" sz="1200" b="1" i="0" dirty="0">
                <a:solidFill>
                  <a:srgbClr val="000000"/>
                </a:solidFill>
                <a:ea typeface="Roboto Light" panose="02000000000000000000" pitchFamily="2" charset="0"/>
              </a:rPr>
              <a:t>Randsomware</a:t>
            </a:r>
          </a:p>
          <a:p>
            <a:pPr algn="ctr">
              <a:lnSpc>
                <a:spcPct val="150000"/>
              </a:lnSpc>
            </a:pPr>
            <a:r>
              <a:rPr lang="en-NL" sz="1200" dirty="0">
                <a:solidFill>
                  <a:srgbClr val="000000"/>
                </a:solidFill>
                <a:ea typeface="Roboto Light" panose="02000000000000000000" pitchFamily="2" charset="0"/>
              </a:rPr>
              <a:t>Jongeren met kennis van 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computers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worden verleid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om 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illegale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 software te verspr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ei</a:t>
            </a:r>
            <a:r>
              <a:rPr lang="en-NL" sz="1200">
                <a:solidFill>
                  <a:srgbClr val="000000"/>
                </a:solidFill>
                <a:ea typeface="Roboto Light" panose="02000000000000000000" pitchFamily="2" charset="0"/>
              </a:rPr>
              <a:t>den</a:t>
            </a:r>
            <a:r>
              <a:rPr lang="nl-NL" sz="1200" dirty="0">
                <a:solidFill>
                  <a:srgbClr val="000000"/>
                </a:solidFill>
                <a:ea typeface="Roboto Light" panose="02000000000000000000" pitchFamily="2" charset="0"/>
              </a:rPr>
              <a:t> voor geld.</a:t>
            </a:r>
            <a:endParaRPr lang="en-NL" sz="1200" i="0" dirty="0">
              <a:solidFill>
                <a:srgbClr val="000000"/>
              </a:solidFill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130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ijntjespapier links">
            <a:extLst>
              <a:ext uri="{FF2B5EF4-FFF2-40B4-BE49-F238E27FC236}">
                <a16:creationId xmlns:a16="http://schemas.microsoft.com/office/drawing/2014/main" id="{073F70FC-9A95-77A3-2CDF-04DF948EDB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9998" y="2096769"/>
            <a:ext cx="7172002" cy="4761231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5E6FAA4D-DC29-B6B9-E141-AE761C803D72}"/>
              </a:ext>
            </a:extLst>
          </p:cNvPr>
          <p:cNvSpPr/>
          <p:nvPr/>
        </p:nvSpPr>
        <p:spPr>
          <a:xfrm rot="21318850">
            <a:off x="283572" y="145428"/>
            <a:ext cx="949798" cy="370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u="sng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</a:t>
            </a:r>
            <a:r>
              <a:rPr lang="en-GB" sz="1600" spc="300" baseline="300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GB" sz="1600" spc="3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69F3678-CC0E-F0FB-6937-094F87F032D5}"/>
              </a:ext>
            </a:extLst>
          </p:cNvPr>
          <p:cNvSpPr txBox="1"/>
          <p:nvPr/>
        </p:nvSpPr>
        <p:spPr>
          <a:xfrm>
            <a:off x="1355480" y="486730"/>
            <a:ext cx="335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Denk als een crimineel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10" name="Titel met tekstblok links">
            <a:extLst>
              <a:ext uri="{FF2B5EF4-FFF2-40B4-BE49-F238E27FC236}">
                <a16:creationId xmlns:a16="http://schemas.microsoft.com/office/drawing/2014/main" id="{944FFBB4-04A8-3776-51E2-7833B831F3C6}"/>
              </a:ext>
            </a:extLst>
          </p:cNvPr>
          <p:cNvGrpSpPr/>
          <p:nvPr/>
        </p:nvGrpSpPr>
        <p:grpSpPr>
          <a:xfrm>
            <a:off x="867238" y="1266542"/>
            <a:ext cx="5511444" cy="1358310"/>
            <a:chOff x="867238" y="2175890"/>
            <a:chExt cx="5511444" cy="1358310"/>
          </a:xfrm>
        </p:grpSpPr>
        <p:sp>
          <p:nvSpPr>
            <p:cNvPr id="11" name="Tekstblok">
              <a:extLst>
                <a:ext uri="{FF2B5EF4-FFF2-40B4-BE49-F238E27FC236}">
                  <a16:creationId xmlns:a16="http://schemas.microsoft.com/office/drawing/2014/main" id="{78CFEB0A-6DFC-1BF4-1806-D8BE4DBE6C02}"/>
                </a:ext>
              </a:extLst>
            </p:cNvPr>
            <p:cNvSpPr txBox="1"/>
            <p:nvPr/>
          </p:nvSpPr>
          <p:spPr>
            <a:xfrm>
              <a:off x="867238" y="2741354"/>
              <a:ext cx="4841574" cy="79284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dirty="0">
                  <a:solidFill>
                    <a:schemeClr val="bg1"/>
                  </a:solidFill>
                  <a:ea typeface="Roboto Light" panose="02000000000000000000" pitchFamily="2" charset="0"/>
                </a:rPr>
                <a:t>Presenteer in je groepje jullie uitgewerkte ideeën en strategieën. </a:t>
              </a:r>
              <a:endParaRPr lang="nl-NL" sz="1600" b="0" i="0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endParaRPr>
            </a:p>
          </p:txBody>
        </p:sp>
        <p:sp>
          <p:nvSpPr>
            <p:cNvPr id="12" name="Rectangle 102">
              <a:extLst>
                <a:ext uri="{FF2B5EF4-FFF2-40B4-BE49-F238E27FC236}">
                  <a16:creationId xmlns:a16="http://schemas.microsoft.com/office/drawing/2014/main" id="{015C0290-C8C8-ED5D-1F9A-DAE743C9F8C4}"/>
                </a:ext>
              </a:extLst>
            </p:cNvPr>
            <p:cNvSpPr/>
            <p:nvPr/>
          </p:nvSpPr>
          <p:spPr>
            <a:xfrm>
              <a:off x="867238" y="2274960"/>
              <a:ext cx="5220110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Kom, zie en overwin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kumimoji="1" lang="ja-JP" altLang="en-US" spc="3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 104">
              <a:extLst>
                <a:ext uri="{FF2B5EF4-FFF2-40B4-BE49-F238E27FC236}">
                  <a16:creationId xmlns:a16="http://schemas.microsoft.com/office/drawing/2014/main" id="{41EAB2E6-CAC2-6C77-BE3A-3922AA4AE133}"/>
                </a:ext>
              </a:extLst>
            </p:cNvPr>
            <p:cNvGrpSpPr/>
            <p:nvPr/>
          </p:nvGrpSpPr>
          <p:grpSpPr>
            <a:xfrm>
              <a:off x="5814782" y="2175890"/>
              <a:ext cx="563900" cy="563900"/>
              <a:chOff x="5814050" y="179688"/>
              <a:chExt cx="563900" cy="563900"/>
            </a:xfrm>
          </p:grpSpPr>
          <p:sp>
            <p:nvSpPr>
              <p:cNvPr id="14" name="Ovaal 7">
                <a:extLst>
                  <a:ext uri="{FF2B5EF4-FFF2-40B4-BE49-F238E27FC236}">
                    <a16:creationId xmlns:a16="http://schemas.microsoft.com/office/drawing/2014/main" id="{587DEB41-D6A1-3914-FABA-5E8D858C87B9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15" name="Graphic 14" descr="Chatten met effen opvulling">
                <a:extLst>
                  <a:ext uri="{FF2B5EF4-FFF2-40B4-BE49-F238E27FC236}">
                    <a16:creationId xmlns:a16="http://schemas.microsoft.com/office/drawing/2014/main" id="{DBA6F4EE-F8F2-DCA6-8E12-D8594A7E08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19" name="Rechthoek 18">
            <a:extLst>
              <a:ext uri="{FF2B5EF4-FFF2-40B4-BE49-F238E27FC236}">
                <a16:creationId xmlns:a16="http://schemas.microsoft.com/office/drawing/2014/main" id="{17DA1F7A-58B3-3138-31D9-9FE6E15CC916}"/>
              </a:ext>
            </a:extLst>
          </p:cNvPr>
          <p:cNvSpPr/>
          <p:nvPr/>
        </p:nvSpPr>
        <p:spPr>
          <a:xfrm>
            <a:off x="867239" y="2725486"/>
            <a:ext cx="4841574" cy="868306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nl-NL" sz="1300" b="0" i="0" dirty="0">
              <a:solidFill>
                <a:schemeClr val="accent3"/>
              </a:solidFill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20" name="Afgeronde rechthoek 19">
            <a:extLst>
              <a:ext uri="{FF2B5EF4-FFF2-40B4-BE49-F238E27FC236}">
                <a16:creationId xmlns:a16="http://schemas.microsoft.com/office/drawing/2014/main" id="{AF7D2232-B575-091D-86E3-C2A995EA4696}"/>
              </a:ext>
            </a:extLst>
          </p:cNvPr>
          <p:cNvSpPr/>
          <p:nvPr/>
        </p:nvSpPr>
        <p:spPr>
          <a:xfrm>
            <a:off x="878999" y="2850604"/>
            <a:ext cx="4829813" cy="618071"/>
          </a:xfrm>
          <a:prstGeom prst="roundRect">
            <a:avLst/>
          </a:prstGeom>
          <a:solidFill>
            <a:schemeClr val="accent2">
              <a:alpha val="137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</a:rPr>
              <a:t>Zou je hierin trappen? </a:t>
            </a:r>
          </a:p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</a:rPr>
              <a:t>Waarom wel of niet? </a:t>
            </a:r>
          </a:p>
        </p:txBody>
      </p:sp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DD4A01FD-327A-C79B-B01C-BEB48A45FB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4412" y="2769029"/>
            <a:ext cx="806001" cy="806001"/>
          </a:xfrm>
          <a:prstGeom prst="rect">
            <a:avLst/>
          </a:prstGeom>
        </p:spPr>
      </p:pic>
      <p:pic>
        <p:nvPicPr>
          <p:cNvPr id="22" name="Graphic 21" descr="Thumbs Down with solid fill">
            <a:extLst>
              <a:ext uri="{FF2B5EF4-FFF2-40B4-BE49-F238E27FC236}">
                <a16:creationId xmlns:a16="http://schemas.microsoft.com/office/drawing/2014/main" id="{EBAAE7D7-CB51-85BA-D820-8F893C44A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8306" y="2831335"/>
            <a:ext cx="806001" cy="806001"/>
          </a:xfrm>
          <a:prstGeom prst="rect">
            <a:avLst/>
          </a:prstGeom>
        </p:spPr>
      </p:pic>
      <p:sp>
        <p:nvSpPr>
          <p:cNvPr id="27" name="Tekstvak 26">
            <a:extLst>
              <a:ext uri="{FF2B5EF4-FFF2-40B4-BE49-F238E27FC236}">
                <a16:creationId xmlns:a16="http://schemas.microsoft.com/office/drawing/2014/main" id="{D1F33C6E-ABA0-F6BB-5B49-01E194D6D700}"/>
              </a:ext>
            </a:extLst>
          </p:cNvPr>
          <p:cNvSpPr txBox="1"/>
          <p:nvPr/>
        </p:nvSpPr>
        <p:spPr>
          <a:xfrm>
            <a:off x="867238" y="4162232"/>
            <a:ext cx="4839017" cy="153144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1600" b="0" i="1" dirty="0">
              <a:solidFill>
                <a:schemeClr val="bg1"/>
              </a:solidFill>
              <a:latin typeface="+mn-lt"/>
              <a:ea typeface="Roboto Light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nl-NL" sz="1600" b="0" i="1" dirty="0">
                <a:solidFill>
                  <a:schemeClr val="bg1"/>
                </a:solidFill>
                <a:latin typeface="+mn-lt"/>
                <a:ea typeface="Roboto Light" panose="02000000000000000000" pitchFamily="2" charset="0"/>
              </a:rPr>
              <a:t>‘</a:t>
            </a:r>
            <a:r>
              <a:rPr lang="nl-NL" sz="1600" i="1" dirty="0">
                <a:solidFill>
                  <a:schemeClr val="bg1"/>
                </a:solidFill>
                <a:ea typeface="Roboto Light" panose="02000000000000000000" pitchFamily="2" charset="0"/>
              </a:rPr>
              <a:t>Het is de verantwoordelijkheid van jezelf en van je ouders om goed op de hoogte te zijn van de risico’s van oplichting.’ </a:t>
            </a:r>
            <a:endParaRPr lang="nl-NL" sz="1600" b="0" i="1" dirty="0">
              <a:solidFill>
                <a:schemeClr val="bg1"/>
              </a:solidFill>
              <a:latin typeface="+mn-lt"/>
              <a:ea typeface="Roboto Light" panose="02000000000000000000" pitchFamily="2" charset="0"/>
            </a:endParaRPr>
          </a:p>
        </p:txBody>
      </p:sp>
      <p:pic>
        <p:nvPicPr>
          <p:cNvPr id="28" name="Picture 8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F80A5EDA-EDB9-50BE-E3A1-DCAA5A1190D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155" y="3860975"/>
            <a:ext cx="1587500" cy="711200"/>
          </a:xfrm>
          <a:prstGeom prst="rect">
            <a:avLst/>
          </a:prstGeom>
        </p:spPr>
      </p:pic>
      <p:sp>
        <p:nvSpPr>
          <p:cNvPr id="32" name="Tekstblok">
            <a:extLst>
              <a:ext uri="{FF2B5EF4-FFF2-40B4-BE49-F238E27FC236}">
                <a16:creationId xmlns:a16="http://schemas.microsoft.com/office/drawing/2014/main" id="{4F2A3C7C-1350-875A-F8E4-E0D39F8C998F}"/>
              </a:ext>
            </a:extLst>
          </p:cNvPr>
          <p:cNvSpPr txBox="1"/>
          <p:nvPr/>
        </p:nvSpPr>
        <p:spPr>
          <a:xfrm>
            <a:off x="6638598" y="2882059"/>
            <a:ext cx="5137633" cy="711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nl-NL" sz="14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Oplichters zijn sluw, iedereen trapt er wel een keertje in. </a:t>
            </a:r>
          </a:p>
        </p:txBody>
      </p:sp>
      <p:sp>
        <p:nvSpPr>
          <p:cNvPr id="33" name="Tekstblok">
            <a:extLst>
              <a:ext uri="{FF2B5EF4-FFF2-40B4-BE49-F238E27FC236}">
                <a16:creationId xmlns:a16="http://schemas.microsoft.com/office/drawing/2014/main" id="{F9A0E749-30DD-FE16-5306-024E1D979F73}"/>
              </a:ext>
            </a:extLst>
          </p:cNvPr>
          <p:cNvSpPr txBox="1"/>
          <p:nvPr/>
        </p:nvSpPr>
        <p:spPr>
          <a:xfrm>
            <a:off x="6638598" y="2217456"/>
            <a:ext cx="51376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 slot</a:t>
            </a:r>
          </a:p>
        </p:txBody>
      </p:sp>
      <p:pic>
        <p:nvPicPr>
          <p:cNvPr id="35" name="Afbeelding 34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517CFA4E-D978-3871-3EE9-497933029D0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8021" y="4738041"/>
            <a:ext cx="2609565" cy="2609565"/>
          </a:xfrm>
          <a:prstGeom prst="rect">
            <a:avLst/>
          </a:prstGeom>
        </p:spPr>
      </p:pic>
      <p:sp>
        <p:nvSpPr>
          <p:cNvPr id="37" name="Tekstvak 36">
            <a:extLst>
              <a:ext uri="{FF2B5EF4-FFF2-40B4-BE49-F238E27FC236}">
                <a16:creationId xmlns:a16="http://schemas.microsoft.com/office/drawing/2014/main" id="{03EC6BA5-7677-8605-90B1-CEC4C81A51E8}"/>
              </a:ext>
            </a:extLst>
          </p:cNvPr>
          <p:cNvSpPr txBox="1"/>
          <p:nvPr/>
        </p:nvSpPr>
        <p:spPr>
          <a:xfrm>
            <a:off x="6606046" y="3687937"/>
            <a:ext cx="5137633" cy="1358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nl-NL" sz="14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Denk goed na voordat je iemand je bankrekening leent, je gegevens ergens invult of ‘ja’ zegt op iets wat eigenlijk te mooi klinkt om waar te zijn. 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BEB5228B-6182-A322-0BDE-7AEB04CA377A}"/>
              </a:ext>
            </a:extLst>
          </p:cNvPr>
          <p:cNvSpPr txBox="1"/>
          <p:nvPr/>
        </p:nvSpPr>
        <p:spPr>
          <a:xfrm>
            <a:off x="6638598" y="5140146"/>
            <a:ext cx="3419802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nl-NL" sz="14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Snel geld verdienen en dan stoppen lukt bijna nooit.</a:t>
            </a:r>
          </a:p>
        </p:txBody>
      </p:sp>
    </p:spTree>
    <p:extLst>
      <p:ext uri="{BB962C8B-B14F-4D97-AF65-F5344CB8AC3E}">
        <p14:creationId xmlns:p14="http://schemas.microsoft.com/office/powerpoint/2010/main" val="3725648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702085"/>
      </p:ext>
    </p:extLst>
  </p:cSld>
  <p:clrMapOvr>
    <a:masterClrMapping/>
  </p:clrMapOvr>
</p:sld>
</file>

<file path=ppt/theme/theme1.xml><?xml version="1.0" encoding="utf-8"?>
<a:theme xmlns:a="http://schemas.openxmlformats.org/drawingml/2006/main" name="7_Aangepast ontwerp">
  <a:themeElements>
    <a:clrScheme name="Aangepast 45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DFDFD"/>
      </a:accent1>
      <a:accent2>
        <a:srgbClr val="B09C69"/>
      </a:accent2>
      <a:accent3>
        <a:srgbClr val="FFFFFF"/>
      </a:accent3>
      <a:accent4>
        <a:srgbClr val="2FA377"/>
      </a:accent4>
      <a:accent5>
        <a:srgbClr val="6695CB"/>
      </a:accent5>
      <a:accent6>
        <a:srgbClr val="C00000"/>
      </a:accent6>
      <a:hlink>
        <a:srgbClr val="4C9BD1"/>
      </a:hlink>
      <a:folHlink>
        <a:srgbClr val="FFFF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accent2"/>
        </a:solidFill>
      </a:spPr>
      <a:bodyPr wrap="square" rtlCol="0">
        <a:spAutoFit/>
      </a:bodyPr>
      <a:lstStyle>
        <a:defPPr algn="l">
          <a:lnSpc>
            <a:spcPct val="150000"/>
          </a:lnSpc>
          <a:defRPr sz="1600" dirty="0" smtClean="0">
            <a:solidFill>
              <a:schemeClr val="accent3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O-BS-BB-TH0" id="{C83926B9-F838-E443-B60C-3443CF83DD68}" vid="{F7EB62C1-882F-E74D-90DE-6978381673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7_Aangepast ontwerp</Template>
  <TotalTime>6738</TotalTime>
  <Words>1012</Words>
  <Application>Microsoft Macintosh PowerPoint</Application>
  <PresentationFormat>Breedbeeld</PresentationFormat>
  <Paragraphs>161</Paragraphs>
  <Slides>16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Arial</vt:lpstr>
      <vt:lpstr>Avenir Book</vt:lpstr>
      <vt:lpstr>Calibri</vt:lpstr>
      <vt:lpstr>Courier New</vt:lpstr>
      <vt:lpstr>MV Boli</vt:lpstr>
      <vt:lpstr>Roboto Light</vt:lpstr>
      <vt:lpstr>Wingdings</vt:lpstr>
      <vt:lpstr>7_Aangepast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Rogier van Essen</dc:creator>
  <cp:lastModifiedBy>Leslab | Freddy</cp:lastModifiedBy>
  <cp:revision>244</cp:revision>
  <dcterms:created xsi:type="dcterms:W3CDTF">2023-06-16T13:50:53Z</dcterms:created>
  <dcterms:modified xsi:type="dcterms:W3CDTF">2026-02-03T10:29:02Z</dcterms:modified>
</cp:coreProperties>
</file>